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29" r:id="rId3"/>
    <p:sldId id="318" r:id="rId4"/>
    <p:sldId id="319" r:id="rId5"/>
    <p:sldId id="321" r:id="rId6"/>
    <p:sldId id="320" r:id="rId7"/>
    <p:sldId id="327" r:id="rId8"/>
    <p:sldId id="328" r:id="rId9"/>
    <p:sldId id="326" r:id="rId10"/>
    <p:sldId id="325" r:id="rId11"/>
    <p:sldId id="322" r:id="rId12"/>
    <p:sldId id="330" r:id="rId13"/>
    <p:sldId id="331" r:id="rId14"/>
    <p:sldId id="332" r:id="rId15"/>
    <p:sldId id="336" r:id="rId16"/>
    <p:sldId id="33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00C0"/>
    <a:srgbClr val="230B65"/>
    <a:srgbClr val="260D63"/>
    <a:srgbClr val="4D26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FCFC-9A0B-4BFC-9F07-2F7E8F1B63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1D4E59F-7071-4842-A00A-03E2F07C52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308CB39-4D6E-4E40-9427-A728E1632BD1}"/>
              </a:ext>
            </a:extLst>
          </p:cNvPr>
          <p:cNvSpPr>
            <a:spLocks noGrp="1"/>
          </p:cNvSpPr>
          <p:nvPr>
            <p:ph type="dt" sz="half" idx="10"/>
          </p:nvPr>
        </p:nvSpPr>
        <p:spPr/>
        <p:txBody>
          <a:bodyPr/>
          <a:lstStyle/>
          <a:p>
            <a:fld id="{B6D3842F-006F-475F-A649-CC9E05E7EF77}" type="datetimeFigureOut">
              <a:rPr lang="en-IN" smtClean="0"/>
              <a:t>18-05-2020</a:t>
            </a:fld>
            <a:endParaRPr lang="en-IN"/>
          </a:p>
        </p:txBody>
      </p:sp>
      <p:sp>
        <p:nvSpPr>
          <p:cNvPr id="5" name="Footer Placeholder 4">
            <a:extLst>
              <a:ext uri="{FF2B5EF4-FFF2-40B4-BE49-F238E27FC236}">
                <a16:creationId xmlns:a16="http://schemas.microsoft.com/office/drawing/2014/main" id="{7F3BFE1B-FB62-4C01-92A9-5E96A8B525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41D1AA-7235-4237-9225-8A6C8A013E34}"/>
              </a:ext>
            </a:extLst>
          </p:cNvPr>
          <p:cNvSpPr>
            <a:spLocks noGrp="1"/>
          </p:cNvSpPr>
          <p:nvPr>
            <p:ph type="sldNum" sz="quarter" idx="12"/>
          </p:nvPr>
        </p:nvSpPr>
        <p:spPr/>
        <p:txBody>
          <a:bodyPr/>
          <a:lstStyle/>
          <a:p>
            <a:fld id="{F58A3DD5-AE8E-4204-BA04-F77AD662D777}" type="slidenum">
              <a:rPr lang="en-IN" smtClean="0"/>
              <a:t>‹#›</a:t>
            </a:fld>
            <a:endParaRPr lang="en-IN"/>
          </a:p>
        </p:txBody>
      </p:sp>
    </p:spTree>
    <p:extLst>
      <p:ext uri="{BB962C8B-B14F-4D97-AF65-F5344CB8AC3E}">
        <p14:creationId xmlns:p14="http://schemas.microsoft.com/office/powerpoint/2010/main" val="75201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9A7B-9E5D-472B-A39C-0EB87D0B64A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E68EDDF-5EE4-404F-AC1D-141B95331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2A64CE3-9AAB-474F-8507-4C62DAA61D95}"/>
              </a:ext>
            </a:extLst>
          </p:cNvPr>
          <p:cNvSpPr>
            <a:spLocks noGrp="1"/>
          </p:cNvSpPr>
          <p:nvPr>
            <p:ph type="dt" sz="half" idx="10"/>
          </p:nvPr>
        </p:nvSpPr>
        <p:spPr/>
        <p:txBody>
          <a:bodyPr/>
          <a:lstStyle/>
          <a:p>
            <a:fld id="{B6D3842F-006F-475F-A649-CC9E05E7EF77}" type="datetimeFigureOut">
              <a:rPr lang="en-IN" smtClean="0"/>
              <a:t>18-05-2020</a:t>
            </a:fld>
            <a:endParaRPr lang="en-IN"/>
          </a:p>
        </p:txBody>
      </p:sp>
      <p:sp>
        <p:nvSpPr>
          <p:cNvPr id="5" name="Footer Placeholder 4">
            <a:extLst>
              <a:ext uri="{FF2B5EF4-FFF2-40B4-BE49-F238E27FC236}">
                <a16:creationId xmlns:a16="http://schemas.microsoft.com/office/drawing/2014/main" id="{FA882993-F976-4243-BED9-A2685B29BB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80850E1-1CC4-4CA4-A832-FDEA27C96685}"/>
              </a:ext>
            </a:extLst>
          </p:cNvPr>
          <p:cNvSpPr>
            <a:spLocks noGrp="1"/>
          </p:cNvSpPr>
          <p:nvPr>
            <p:ph type="sldNum" sz="quarter" idx="12"/>
          </p:nvPr>
        </p:nvSpPr>
        <p:spPr/>
        <p:txBody>
          <a:bodyPr/>
          <a:lstStyle/>
          <a:p>
            <a:fld id="{F58A3DD5-AE8E-4204-BA04-F77AD662D777}" type="slidenum">
              <a:rPr lang="en-IN" smtClean="0"/>
              <a:t>‹#›</a:t>
            </a:fld>
            <a:endParaRPr lang="en-IN"/>
          </a:p>
        </p:txBody>
      </p:sp>
    </p:spTree>
    <p:extLst>
      <p:ext uri="{BB962C8B-B14F-4D97-AF65-F5344CB8AC3E}">
        <p14:creationId xmlns:p14="http://schemas.microsoft.com/office/powerpoint/2010/main" val="207662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D51BC3-CED3-4E8F-AA9A-11A2420263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18240A7-2BBA-4207-A112-2BCCDAE2D4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058008-9C5D-458B-B9F3-4D971DA94671}"/>
              </a:ext>
            </a:extLst>
          </p:cNvPr>
          <p:cNvSpPr>
            <a:spLocks noGrp="1"/>
          </p:cNvSpPr>
          <p:nvPr>
            <p:ph type="dt" sz="half" idx="10"/>
          </p:nvPr>
        </p:nvSpPr>
        <p:spPr/>
        <p:txBody>
          <a:bodyPr/>
          <a:lstStyle/>
          <a:p>
            <a:fld id="{B6D3842F-006F-475F-A649-CC9E05E7EF77}" type="datetimeFigureOut">
              <a:rPr lang="en-IN" smtClean="0"/>
              <a:t>18-05-2020</a:t>
            </a:fld>
            <a:endParaRPr lang="en-IN"/>
          </a:p>
        </p:txBody>
      </p:sp>
      <p:sp>
        <p:nvSpPr>
          <p:cNvPr id="5" name="Footer Placeholder 4">
            <a:extLst>
              <a:ext uri="{FF2B5EF4-FFF2-40B4-BE49-F238E27FC236}">
                <a16:creationId xmlns:a16="http://schemas.microsoft.com/office/drawing/2014/main" id="{BFDDEBFB-0A93-45F8-B895-7A4F53601F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1304A8-4993-4279-A3CA-6D90879757E0}"/>
              </a:ext>
            </a:extLst>
          </p:cNvPr>
          <p:cNvSpPr>
            <a:spLocks noGrp="1"/>
          </p:cNvSpPr>
          <p:nvPr>
            <p:ph type="sldNum" sz="quarter" idx="12"/>
          </p:nvPr>
        </p:nvSpPr>
        <p:spPr/>
        <p:txBody>
          <a:bodyPr/>
          <a:lstStyle/>
          <a:p>
            <a:fld id="{F58A3DD5-AE8E-4204-BA04-F77AD662D777}" type="slidenum">
              <a:rPr lang="en-IN" smtClean="0"/>
              <a:t>‹#›</a:t>
            </a:fld>
            <a:endParaRPr lang="en-IN"/>
          </a:p>
        </p:txBody>
      </p:sp>
    </p:spTree>
    <p:extLst>
      <p:ext uri="{BB962C8B-B14F-4D97-AF65-F5344CB8AC3E}">
        <p14:creationId xmlns:p14="http://schemas.microsoft.com/office/powerpoint/2010/main" val="1798310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18-05-2020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54842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21B4-C0F8-4553-BEE3-0DD57EB3273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26A2681-7F87-4B73-8FCF-8704537AD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51893F-9935-4FE3-8A20-36DF91614A4E}"/>
              </a:ext>
            </a:extLst>
          </p:cNvPr>
          <p:cNvSpPr>
            <a:spLocks noGrp="1"/>
          </p:cNvSpPr>
          <p:nvPr>
            <p:ph type="dt" sz="half" idx="10"/>
          </p:nvPr>
        </p:nvSpPr>
        <p:spPr/>
        <p:txBody>
          <a:bodyPr/>
          <a:lstStyle/>
          <a:p>
            <a:fld id="{B6D3842F-006F-475F-A649-CC9E05E7EF77}" type="datetimeFigureOut">
              <a:rPr lang="en-IN" smtClean="0"/>
              <a:t>18-05-2020</a:t>
            </a:fld>
            <a:endParaRPr lang="en-IN"/>
          </a:p>
        </p:txBody>
      </p:sp>
      <p:sp>
        <p:nvSpPr>
          <p:cNvPr id="5" name="Footer Placeholder 4">
            <a:extLst>
              <a:ext uri="{FF2B5EF4-FFF2-40B4-BE49-F238E27FC236}">
                <a16:creationId xmlns:a16="http://schemas.microsoft.com/office/drawing/2014/main" id="{576E9521-B95F-426C-9446-19C9E41C79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2FC12C2-B73F-4936-9CD3-390214A6F025}"/>
              </a:ext>
            </a:extLst>
          </p:cNvPr>
          <p:cNvSpPr>
            <a:spLocks noGrp="1"/>
          </p:cNvSpPr>
          <p:nvPr>
            <p:ph type="sldNum" sz="quarter" idx="12"/>
          </p:nvPr>
        </p:nvSpPr>
        <p:spPr/>
        <p:txBody>
          <a:bodyPr/>
          <a:lstStyle/>
          <a:p>
            <a:fld id="{F58A3DD5-AE8E-4204-BA04-F77AD662D777}" type="slidenum">
              <a:rPr lang="en-IN" smtClean="0"/>
              <a:t>‹#›</a:t>
            </a:fld>
            <a:endParaRPr lang="en-IN"/>
          </a:p>
        </p:txBody>
      </p:sp>
    </p:spTree>
    <p:extLst>
      <p:ext uri="{BB962C8B-B14F-4D97-AF65-F5344CB8AC3E}">
        <p14:creationId xmlns:p14="http://schemas.microsoft.com/office/powerpoint/2010/main" val="211159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D1CD-7028-48AF-B185-BCF279623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84904D5-B68B-4DD1-B538-7755E84DE1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0ED7B-8338-410C-8236-86B362304557}"/>
              </a:ext>
            </a:extLst>
          </p:cNvPr>
          <p:cNvSpPr>
            <a:spLocks noGrp="1"/>
          </p:cNvSpPr>
          <p:nvPr>
            <p:ph type="dt" sz="half" idx="10"/>
          </p:nvPr>
        </p:nvSpPr>
        <p:spPr/>
        <p:txBody>
          <a:bodyPr/>
          <a:lstStyle/>
          <a:p>
            <a:fld id="{B6D3842F-006F-475F-A649-CC9E05E7EF77}" type="datetimeFigureOut">
              <a:rPr lang="en-IN" smtClean="0"/>
              <a:t>18-05-2020</a:t>
            </a:fld>
            <a:endParaRPr lang="en-IN"/>
          </a:p>
        </p:txBody>
      </p:sp>
      <p:sp>
        <p:nvSpPr>
          <p:cNvPr id="5" name="Footer Placeholder 4">
            <a:extLst>
              <a:ext uri="{FF2B5EF4-FFF2-40B4-BE49-F238E27FC236}">
                <a16:creationId xmlns:a16="http://schemas.microsoft.com/office/drawing/2014/main" id="{65240FA1-30E9-454A-82F5-F9D2AE4305E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69E41A-EACA-457E-B8F4-6E11670AB673}"/>
              </a:ext>
            </a:extLst>
          </p:cNvPr>
          <p:cNvSpPr>
            <a:spLocks noGrp="1"/>
          </p:cNvSpPr>
          <p:nvPr>
            <p:ph type="sldNum" sz="quarter" idx="12"/>
          </p:nvPr>
        </p:nvSpPr>
        <p:spPr/>
        <p:txBody>
          <a:bodyPr/>
          <a:lstStyle/>
          <a:p>
            <a:fld id="{F58A3DD5-AE8E-4204-BA04-F77AD662D777}" type="slidenum">
              <a:rPr lang="en-IN" smtClean="0"/>
              <a:t>‹#›</a:t>
            </a:fld>
            <a:endParaRPr lang="en-IN"/>
          </a:p>
        </p:txBody>
      </p:sp>
    </p:spTree>
    <p:extLst>
      <p:ext uri="{BB962C8B-B14F-4D97-AF65-F5344CB8AC3E}">
        <p14:creationId xmlns:p14="http://schemas.microsoft.com/office/powerpoint/2010/main" val="316102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20FB1-749A-43EF-B154-E3E7C7FBBF8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5A12883-7662-4F63-9423-2C60803BF3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B75A291-1917-4B57-9C72-AF59C41E32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2A73F75-E694-4349-BE0C-59C3027502C9}"/>
              </a:ext>
            </a:extLst>
          </p:cNvPr>
          <p:cNvSpPr>
            <a:spLocks noGrp="1"/>
          </p:cNvSpPr>
          <p:nvPr>
            <p:ph type="dt" sz="half" idx="10"/>
          </p:nvPr>
        </p:nvSpPr>
        <p:spPr/>
        <p:txBody>
          <a:bodyPr/>
          <a:lstStyle/>
          <a:p>
            <a:fld id="{B6D3842F-006F-475F-A649-CC9E05E7EF77}" type="datetimeFigureOut">
              <a:rPr lang="en-IN" smtClean="0"/>
              <a:t>18-05-2020</a:t>
            </a:fld>
            <a:endParaRPr lang="en-IN"/>
          </a:p>
        </p:txBody>
      </p:sp>
      <p:sp>
        <p:nvSpPr>
          <p:cNvPr id="6" name="Footer Placeholder 5">
            <a:extLst>
              <a:ext uri="{FF2B5EF4-FFF2-40B4-BE49-F238E27FC236}">
                <a16:creationId xmlns:a16="http://schemas.microsoft.com/office/drawing/2014/main" id="{CCB1129C-DEDB-41B9-A623-27071C24EA4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B3980C-FBAA-4BAA-B756-C40900B610DC}"/>
              </a:ext>
            </a:extLst>
          </p:cNvPr>
          <p:cNvSpPr>
            <a:spLocks noGrp="1"/>
          </p:cNvSpPr>
          <p:nvPr>
            <p:ph type="sldNum" sz="quarter" idx="12"/>
          </p:nvPr>
        </p:nvSpPr>
        <p:spPr/>
        <p:txBody>
          <a:bodyPr/>
          <a:lstStyle/>
          <a:p>
            <a:fld id="{F58A3DD5-AE8E-4204-BA04-F77AD662D777}" type="slidenum">
              <a:rPr lang="en-IN" smtClean="0"/>
              <a:t>‹#›</a:t>
            </a:fld>
            <a:endParaRPr lang="en-IN"/>
          </a:p>
        </p:txBody>
      </p:sp>
    </p:spTree>
    <p:extLst>
      <p:ext uri="{BB962C8B-B14F-4D97-AF65-F5344CB8AC3E}">
        <p14:creationId xmlns:p14="http://schemas.microsoft.com/office/powerpoint/2010/main" val="297706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3506-211B-45DE-BDCE-34B0F6DCE84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5A938E3-9FEA-4390-8E12-2D955CC4F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F898F5-70BB-4B27-9922-4034C145A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42D7385-0157-4FF1-8AC6-8A429E764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A73AB-3755-42E1-9B25-58D0858767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A2CDAF7-308F-4682-BC86-40471B09E6D0}"/>
              </a:ext>
            </a:extLst>
          </p:cNvPr>
          <p:cNvSpPr>
            <a:spLocks noGrp="1"/>
          </p:cNvSpPr>
          <p:nvPr>
            <p:ph type="dt" sz="half" idx="10"/>
          </p:nvPr>
        </p:nvSpPr>
        <p:spPr/>
        <p:txBody>
          <a:bodyPr/>
          <a:lstStyle/>
          <a:p>
            <a:fld id="{B6D3842F-006F-475F-A649-CC9E05E7EF77}" type="datetimeFigureOut">
              <a:rPr lang="en-IN" smtClean="0"/>
              <a:t>18-05-2020</a:t>
            </a:fld>
            <a:endParaRPr lang="en-IN"/>
          </a:p>
        </p:txBody>
      </p:sp>
      <p:sp>
        <p:nvSpPr>
          <p:cNvPr id="8" name="Footer Placeholder 7">
            <a:extLst>
              <a:ext uri="{FF2B5EF4-FFF2-40B4-BE49-F238E27FC236}">
                <a16:creationId xmlns:a16="http://schemas.microsoft.com/office/drawing/2014/main" id="{CE03B5A2-85E1-42F0-B66F-300BBE1BF16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2D68B01-689F-4CB6-8E98-80CC79A14B53}"/>
              </a:ext>
            </a:extLst>
          </p:cNvPr>
          <p:cNvSpPr>
            <a:spLocks noGrp="1"/>
          </p:cNvSpPr>
          <p:nvPr>
            <p:ph type="sldNum" sz="quarter" idx="12"/>
          </p:nvPr>
        </p:nvSpPr>
        <p:spPr/>
        <p:txBody>
          <a:bodyPr/>
          <a:lstStyle/>
          <a:p>
            <a:fld id="{F58A3DD5-AE8E-4204-BA04-F77AD662D777}" type="slidenum">
              <a:rPr lang="en-IN" smtClean="0"/>
              <a:t>‹#›</a:t>
            </a:fld>
            <a:endParaRPr lang="en-IN"/>
          </a:p>
        </p:txBody>
      </p:sp>
    </p:spTree>
    <p:extLst>
      <p:ext uri="{BB962C8B-B14F-4D97-AF65-F5344CB8AC3E}">
        <p14:creationId xmlns:p14="http://schemas.microsoft.com/office/powerpoint/2010/main" val="287645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0852-D5ED-473A-8F47-A4603A05590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F0E8264-F8CC-40C2-A601-3F3867535FCC}"/>
              </a:ext>
            </a:extLst>
          </p:cNvPr>
          <p:cNvSpPr>
            <a:spLocks noGrp="1"/>
          </p:cNvSpPr>
          <p:nvPr>
            <p:ph type="dt" sz="half" idx="10"/>
          </p:nvPr>
        </p:nvSpPr>
        <p:spPr/>
        <p:txBody>
          <a:bodyPr/>
          <a:lstStyle/>
          <a:p>
            <a:fld id="{B6D3842F-006F-475F-A649-CC9E05E7EF77}" type="datetimeFigureOut">
              <a:rPr lang="en-IN" smtClean="0"/>
              <a:t>18-05-2020</a:t>
            </a:fld>
            <a:endParaRPr lang="en-IN"/>
          </a:p>
        </p:txBody>
      </p:sp>
      <p:sp>
        <p:nvSpPr>
          <p:cNvPr id="4" name="Footer Placeholder 3">
            <a:extLst>
              <a:ext uri="{FF2B5EF4-FFF2-40B4-BE49-F238E27FC236}">
                <a16:creationId xmlns:a16="http://schemas.microsoft.com/office/drawing/2014/main" id="{2100EC2F-1B51-4A70-BF07-BBFFC6B0A01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205120D-FAA6-4C7C-95A5-74FB16442997}"/>
              </a:ext>
            </a:extLst>
          </p:cNvPr>
          <p:cNvSpPr>
            <a:spLocks noGrp="1"/>
          </p:cNvSpPr>
          <p:nvPr>
            <p:ph type="sldNum" sz="quarter" idx="12"/>
          </p:nvPr>
        </p:nvSpPr>
        <p:spPr/>
        <p:txBody>
          <a:bodyPr/>
          <a:lstStyle/>
          <a:p>
            <a:fld id="{F58A3DD5-AE8E-4204-BA04-F77AD662D777}" type="slidenum">
              <a:rPr lang="en-IN" smtClean="0"/>
              <a:t>‹#›</a:t>
            </a:fld>
            <a:endParaRPr lang="en-IN"/>
          </a:p>
        </p:txBody>
      </p:sp>
    </p:spTree>
    <p:extLst>
      <p:ext uri="{BB962C8B-B14F-4D97-AF65-F5344CB8AC3E}">
        <p14:creationId xmlns:p14="http://schemas.microsoft.com/office/powerpoint/2010/main" val="364421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85E5BB-7D39-4D89-BA05-324B1C86BA0A}"/>
              </a:ext>
            </a:extLst>
          </p:cNvPr>
          <p:cNvSpPr>
            <a:spLocks noGrp="1"/>
          </p:cNvSpPr>
          <p:nvPr>
            <p:ph type="dt" sz="half" idx="10"/>
          </p:nvPr>
        </p:nvSpPr>
        <p:spPr/>
        <p:txBody>
          <a:bodyPr/>
          <a:lstStyle/>
          <a:p>
            <a:fld id="{B6D3842F-006F-475F-A649-CC9E05E7EF77}" type="datetimeFigureOut">
              <a:rPr lang="en-IN" smtClean="0"/>
              <a:t>18-05-2020</a:t>
            </a:fld>
            <a:endParaRPr lang="en-IN"/>
          </a:p>
        </p:txBody>
      </p:sp>
      <p:sp>
        <p:nvSpPr>
          <p:cNvPr id="3" name="Footer Placeholder 2">
            <a:extLst>
              <a:ext uri="{FF2B5EF4-FFF2-40B4-BE49-F238E27FC236}">
                <a16:creationId xmlns:a16="http://schemas.microsoft.com/office/drawing/2014/main" id="{B17515F2-EBE3-42F1-9555-642512788B0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9042812-9BE0-4AA7-B2F0-50A4774CC95E}"/>
              </a:ext>
            </a:extLst>
          </p:cNvPr>
          <p:cNvSpPr>
            <a:spLocks noGrp="1"/>
          </p:cNvSpPr>
          <p:nvPr>
            <p:ph type="sldNum" sz="quarter" idx="12"/>
          </p:nvPr>
        </p:nvSpPr>
        <p:spPr/>
        <p:txBody>
          <a:bodyPr/>
          <a:lstStyle/>
          <a:p>
            <a:fld id="{F58A3DD5-AE8E-4204-BA04-F77AD662D777}" type="slidenum">
              <a:rPr lang="en-IN" smtClean="0"/>
              <a:t>‹#›</a:t>
            </a:fld>
            <a:endParaRPr lang="en-IN"/>
          </a:p>
        </p:txBody>
      </p:sp>
    </p:spTree>
    <p:extLst>
      <p:ext uri="{BB962C8B-B14F-4D97-AF65-F5344CB8AC3E}">
        <p14:creationId xmlns:p14="http://schemas.microsoft.com/office/powerpoint/2010/main" val="142683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32CC-00C3-4612-9BBD-D6E2CC3CD2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3471D93-023E-47AB-A3D9-ABCA72921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0B5A642-ED42-4112-BD73-EAE171DC4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BBF73-A038-4C7C-A94E-19AA8C943D61}"/>
              </a:ext>
            </a:extLst>
          </p:cNvPr>
          <p:cNvSpPr>
            <a:spLocks noGrp="1"/>
          </p:cNvSpPr>
          <p:nvPr>
            <p:ph type="dt" sz="half" idx="10"/>
          </p:nvPr>
        </p:nvSpPr>
        <p:spPr/>
        <p:txBody>
          <a:bodyPr/>
          <a:lstStyle/>
          <a:p>
            <a:fld id="{B6D3842F-006F-475F-A649-CC9E05E7EF77}" type="datetimeFigureOut">
              <a:rPr lang="en-IN" smtClean="0"/>
              <a:t>18-05-2020</a:t>
            </a:fld>
            <a:endParaRPr lang="en-IN"/>
          </a:p>
        </p:txBody>
      </p:sp>
      <p:sp>
        <p:nvSpPr>
          <p:cNvPr id="6" name="Footer Placeholder 5">
            <a:extLst>
              <a:ext uri="{FF2B5EF4-FFF2-40B4-BE49-F238E27FC236}">
                <a16:creationId xmlns:a16="http://schemas.microsoft.com/office/drawing/2014/main" id="{95477BEF-A520-4673-A80C-5D729D591EB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CECD893-CCD6-436D-A7E2-C2132F56C840}"/>
              </a:ext>
            </a:extLst>
          </p:cNvPr>
          <p:cNvSpPr>
            <a:spLocks noGrp="1"/>
          </p:cNvSpPr>
          <p:nvPr>
            <p:ph type="sldNum" sz="quarter" idx="12"/>
          </p:nvPr>
        </p:nvSpPr>
        <p:spPr/>
        <p:txBody>
          <a:bodyPr/>
          <a:lstStyle/>
          <a:p>
            <a:fld id="{F58A3DD5-AE8E-4204-BA04-F77AD662D777}" type="slidenum">
              <a:rPr lang="en-IN" smtClean="0"/>
              <a:t>‹#›</a:t>
            </a:fld>
            <a:endParaRPr lang="en-IN"/>
          </a:p>
        </p:txBody>
      </p:sp>
    </p:spTree>
    <p:extLst>
      <p:ext uri="{BB962C8B-B14F-4D97-AF65-F5344CB8AC3E}">
        <p14:creationId xmlns:p14="http://schemas.microsoft.com/office/powerpoint/2010/main" val="398367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D250-333C-46DB-9E3A-05CE0BF81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B55067F-125A-4B8D-A16C-3DD56FB45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FFEAF03-2558-416A-96C0-6427BFAF8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FC97F-5E07-4CBC-B9C6-2DBC623C994E}"/>
              </a:ext>
            </a:extLst>
          </p:cNvPr>
          <p:cNvSpPr>
            <a:spLocks noGrp="1"/>
          </p:cNvSpPr>
          <p:nvPr>
            <p:ph type="dt" sz="half" idx="10"/>
          </p:nvPr>
        </p:nvSpPr>
        <p:spPr/>
        <p:txBody>
          <a:bodyPr/>
          <a:lstStyle/>
          <a:p>
            <a:fld id="{B6D3842F-006F-475F-A649-CC9E05E7EF77}" type="datetimeFigureOut">
              <a:rPr lang="en-IN" smtClean="0"/>
              <a:t>18-05-2020</a:t>
            </a:fld>
            <a:endParaRPr lang="en-IN"/>
          </a:p>
        </p:txBody>
      </p:sp>
      <p:sp>
        <p:nvSpPr>
          <p:cNvPr id="6" name="Footer Placeholder 5">
            <a:extLst>
              <a:ext uri="{FF2B5EF4-FFF2-40B4-BE49-F238E27FC236}">
                <a16:creationId xmlns:a16="http://schemas.microsoft.com/office/drawing/2014/main" id="{FDA050E3-A92D-4B0E-A78A-A0704B5C1F2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4A88209-E02F-47F2-8872-7EAC73DB9B70}"/>
              </a:ext>
            </a:extLst>
          </p:cNvPr>
          <p:cNvSpPr>
            <a:spLocks noGrp="1"/>
          </p:cNvSpPr>
          <p:nvPr>
            <p:ph type="sldNum" sz="quarter" idx="12"/>
          </p:nvPr>
        </p:nvSpPr>
        <p:spPr/>
        <p:txBody>
          <a:bodyPr/>
          <a:lstStyle/>
          <a:p>
            <a:fld id="{F58A3DD5-AE8E-4204-BA04-F77AD662D777}" type="slidenum">
              <a:rPr lang="en-IN" smtClean="0"/>
              <a:t>‹#›</a:t>
            </a:fld>
            <a:endParaRPr lang="en-IN"/>
          </a:p>
        </p:txBody>
      </p:sp>
    </p:spTree>
    <p:extLst>
      <p:ext uri="{BB962C8B-B14F-4D97-AF65-F5344CB8AC3E}">
        <p14:creationId xmlns:p14="http://schemas.microsoft.com/office/powerpoint/2010/main" val="321177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0BFD6-D204-48B7-8FB3-43B4AFCE3B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18945F5-68D7-4DA2-BAF5-69CF8181B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23463E5-370E-46C4-B92E-54CA63C1E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3842F-006F-475F-A649-CC9E05E7EF77}" type="datetimeFigureOut">
              <a:rPr lang="en-IN" smtClean="0"/>
              <a:t>18-05-2020</a:t>
            </a:fld>
            <a:endParaRPr lang="en-IN"/>
          </a:p>
        </p:txBody>
      </p:sp>
      <p:sp>
        <p:nvSpPr>
          <p:cNvPr id="5" name="Footer Placeholder 4">
            <a:extLst>
              <a:ext uri="{FF2B5EF4-FFF2-40B4-BE49-F238E27FC236}">
                <a16:creationId xmlns:a16="http://schemas.microsoft.com/office/drawing/2014/main" id="{41BABCE2-33EC-4CB5-B542-52BA6423CA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3FC85EC-9CCB-4A90-871E-02F3BD1A1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A3DD5-AE8E-4204-BA04-F77AD662D777}" type="slidenum">
              <a:rPr lang="en-IN" smtClean="0"/>
              <a:t>‹#›</a:t>
            </a:fld>
            <a:endParaRPr lang="en-IN"/>
          </a:p>
        </p:txBody>
      </p:sp>
    </p:spTree>
    <p:extLst>
      <p:ext uri="{BB962C8B-B14F-4D97-AF65-F5344CB8AC3E}">
        <p14:creationId xmlns:p14="http://schemas.microsoft.com/office/powerpoint/2010/main" val="3048039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Bioreactor"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80008811-E677-49C1-9AD1-3C7E662E3D35}"/>
              </a:ext>
            </a:extLst>
          </p:cNvPr>
          <p:cNvSpPr txBox="1">
            <a:spLocks/>
          </p:cNvSpPr>
          <p:nvPr/>
        </p:nvSpPr>
        <p:spPr>
          <a:xfrm>
            <a:off x="2609849" y="540371"/>
            <a:ext cx="6829425" cy="1095376"/>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IN" sz="4000" b="1" dirty="0">
                <a:solidFill>
                  <a:srgbClr val="1B00C0"/>
                </a:solidFill>
              </a:rPr>
              <a:t>Course Title: Food and Industrial Microbiology </a:t>
            </a:r>
            <a:r>
              <a:rPr lang="en-IN" sz="3100" b="1" dirty="0">
                <a:solidFill>
                  <a:srgbClr val="1B00C0"/>
                </a:solidFill>
              </a:rPr>
              <a:t>                                              </a:t>
            </a:r>
            <a:br>
              <a:rPr lang="en-IN" sz="3100" dirty="0">
                <a:solidFill>
                  <a:srgbClr val="1B00C0"/>
                </a:solidFill>
              </a:rPr>
            </a:br>
            <a:r>
              <a:rPr lang="en-IN" sz="3800" b="1" dirty="0">
                <a:solidFill>
                  <a:srgbClr val="1B00C0"/>
                </a:solidFill>
              </a:rPr>
              <a:t>Course No. -  DTM-321:  Credit Hrs-3 (2+1)</a:t>
            </a:r>
            <a:br>
              <a:rPr lang="en-IN" sz="3800" dirty="0">
                <a:solidFill>
                  <a:srgbClr val="0070C0"/>
                </a:solidFill>
              </a:rPr>
            </a:br>
            <a:endParaRPr lang="en-IN" sz="3800" dirty="0">
              <a:solidFill>
                <a:srgbClr val="0070C0"/>
              </a:solidFill>
            </a:endParaRPr>
          </a:p>
        </p:txBody>
      </p:sp>
      <p:pic>
        <p:nvPicPr>
          <p:cNvPr id="3" name="Picture 2" descr="C:\Users\Rakesh Kumar\Desktop\New folder (6)\BASU Official Noticeboard 20180110_000810.jpg">
            <a:extLst>
              <a:ext uri="{FF2B5EF4-FFF2-40B4-BE49-F238E27FC236}">
                <a16:creationId xmlns:a16="http://schemas.microsoft.com/office/drawing/2014/main" id="{E6E22B6A-E5A6-4EBE-BD13-E90CBE11848C}"/>
              </a:ext>
            </a:extLst>
          </p:cNvPr>
          <p:cNvPicPr>
            <a:picLocks noChangeAspect="1" noChangeArrowheads="1"/>
          </p:cNvPicPr>
          <p:nvPr/>
        </p:nvPicPr>
        <p:blipFill>
          <a:blip r:embed="rId2" cstate="print"/>
          <a:srcRect/>
          <a:stretch>
            <a:fillRect/>
          </a:stretch>
        </p:blipFill>
        <p:spPr bwMode="auto">
          <a:xfrm>
            <a:off x="10839422" y="26914"/>
            <a:ext cx="1352578" cy="1440586"/>
          </a:xfrm>
          <a:prstGeom prst="rect">
            <a:avLst/>
          </a:prstGeom>
          <a:noFill/>
        </p:spPr>
      </p:pic>
      <p:pic>
        <p:nvPicPr>
          <p:cNvPr id="4" name="Picture 16" descr="C:\Users\Rakesh Kumar\Downloads\IMG-20171012-WA0017.jpg">
            <a:extLst>
              <a:ext uri="{FF2B5EF4-FFF2-40B4-BE49-F238E27FC236}">
                <a16:creationId xmlns:a16="http://schemas.microsoft.com/office/drawing/2014/main" id="{4B4F9A9E-81C5-4A95-ACD8-482E0BB0C515}"/>
              </a:ext>
            </a:extLst>
          </p:cNvPr>
          <p:cNvPicPr>
            <a:picLocks noChangeAspect="1" noChangeArrowheads="1"/>
          </p:cNvPicPr>
          <p:nvPr/>
        </p:nvPicPr>
        <p:blipFill>
          <a:blip r:embed="rId3"/>
          <a:srcRect/>
          <a:stretch>
            <a:fillRect/>
          </a:stretch>
        </p:blipFill>
        <p:spPr bwMode="auto">
          <a:xfrm>
            <a:off x="90818" y="76200"/>
            <a:ext cx="1209703" cy="1440586"/>
          </a:xfrm>
          <a:prstGeom prst="rect">
            <a:avLst/>
          </a:prstGeom>
          <a:noFill/>
          <a:ln w="9525">
            <a:noFill/>
            <a:miter lim="800000"/>
            <a:headEnd/>
            <a:tailEnd/>
          </a:ln>
        </p:spPr>
      </p:pic>
      <p:sp>
        <p:nvSpPr>
          <p:cNvPr id="6" name="Rectangle 10">
            <a:extLst>
              <a:ext uri="{FF2B5EF4-FFF2-40B4-BE49-F238E27FC236}">
                <a16:creationId xmlns:a16="http://schemas.microsoft.com/office/drawing/2014/main" id="{CEA45E8C-1C35-40F3-8160-8F966CA68ECA}"/>
              </a:ext>
            </a:extLst>
          </p:cNvPr>
          <p:cNvSpPr>
            <a:spLocks noChangeArrowheads="1"/>
          </p:cNvSpPr>
          <p:nvPr/>
        </p:nvSpPr>
        <p:spPr bwMode="auto">
          <a:xfrm>
            <a:off x="90818" y="3212659"/>
            <a:ext cx="5345723" cy="1323439"/>
          </a:xfrm>
          <a:prstGeom prst="rect">
            <a:avLst/>
          </a:prstGeom>
          <a:noFill/>
          <a:ln w="9525">
            <a:noFill/>
            <a:miter lim="800000"/>
            <a:headEnd/>
            <a:tailEnd/>
          </a:ln>
          <a:effectLst/>
        </p:spPr>
        <p:txBody>
          <a:bodyPr>
            <a:spAutoFit/>
          </a:bodyPr>
          <a:lstStyle/>
          <a:p>
            <a:pPr>
              <a:defRPr/>
            </a:pPr>
            <a:r>
              <a:rPr lang="en-AU" sz="1600" b="1" dirty="0">
                <a:solidFill>
                  <a:srgbClr val="0000CC"/>
                </a:solidFill>
                <a:effectLst>
                  <a:outerShdw blurRad="38100" dist="38100" dir="2700000" algn="tl">
                    <a:srgbClr val="C0C0C0"/>
                  </a:outerShdw>
                </a:effectLst>
                <a:latin typeface="Arial" charset="0"/>
              </a:rPr>
              <a:t>RAKESH KUMAR</a:t>
            </a:r>
          </a:p>
          <a:p>
            <a:pPr>
              <a:defRPr/>
            </a:pPr>
            <a:r>
              <a:rPr lang="en-AU" sz="1600" b="1" dirty="0">
                <a:solidFill>
                  <a:srgbClr val="0000CC"/>
                </a:solidFill>
                <a:effectLst>
                  <a:outerShdw blurRad="38100" dist="38100" dir="2700000" algn="tl">
                    <a:srgbClr val="C0C0C0"/>
                  </a:outerShdw>
                </a:effectLst>
                <a:latin typeface="Arial" charset="0"/>
              </a:rPr>
              <a:t>ASSOCIATE PROFESSOR (DAIRY MICROBIOLOGY)</a:t>
            </a:r>
          </a:p>
          <a:p>
            <a:pPr>
              <a:defRPr/>
            </a:pPr>
            <a:r>
              <a:rPr lang="en-AU" sz="1600" b="1" dirty="0">
                <a:solidFill>
                  <a:srgbClr val="0000CC"/>
                </a:solidFill>
                <a:effectLst>
                  <a:outerShdw blurRad="38100" dist="38100" dir="2700000" algn="tl">
                    <a:srgbClr val="C0C0C0"/>
                  </a:outerShdw>
                </a:effectLst>
                <a:latin typeface="Arial" charset="0"/>
              </a:rPr>
              <a:t>FACULTY OF DAIRY TECHNOLOGY</a:t>
            </a:r>
          </a:p>
          <a:p>
            <a:pPr>
              <a:defRPr/>
            </a:pPr>
            <a:r>
              <a:rPr lang="en-AU" sz="1600" b="1" dirty="0">
                <a:solidFill>
                  <a:srgbClr val="0000CC"/>
                </a:solidFill>
                <a:effectLst>
                  <a:outerShdw blurRad="38100" dist="38100" dir="2700000" algn="tl">
                    <a:srgbClr val="C0C0C0"/>
                  </a:outerShdw>
                </a:effectLst>
                <a:latin typeface="Arial" charset="0"/>
              </a:rPr>
              <a:t>S.G.I.D.T., BVC CAMPUS,</a:t>
            </a:r>
          </a:p>
          <a:p>
            <a:pPr>
              <a:defRPr/>
            </a:pPr>
            <a:r>
              <a:rPr lang="en-US" sz="1600" b="1" dirty="0">
                <a:solidFill>
                  <a:srgbClr val="0000CC"/>
                </a:solidFill>
                <a:effectLst>
                  <a:outerShdw blurRad="38100" dist="38100" dir="2700000" algn="tl">
                    <a:srgbClr val="C0C0C0"/>
                  </a:outerShdw>
                </a:effectLst>
                <a:latin typeface="Arial" charset="0"/>
              </a:rPr>
              <a:t>P.O.- BVC, DIST.-PATNA-800014</a:t>
            </a:r>
            <a:endParaRPr lang="en-AU" sz="1600" b="1" dirty="0">
              <a:solidFill>
                <a:srgbClr val="0000CC"/>
              </a:solidFill>
              <a:effectLst>
                <a:outerShdw blurRad="38100" dist="38100" dir="2700000" algn="tl">
                  <a:srgbClr val="C0C0C0"/>
                </a:outerShdw>
              </a:effectLst>
              <a:latin typeface="Arial" charset="0"/>
            </a:endParaRPr>
          </a:p>
        </p:txBody>
      </p:sp>
      <p:pic>
        <p:nvPicPr>
          <p:cNvPr id="7" name="Picture 2" descr="http://www.sgidst.org.in/wp-content/uploads/2016/11/dairy_banner_002-1090x344.jpg">
            <a:extLst>
              <a:ext uri="{FF2B5EF4-FFF2-40B4-BE49-F238E27FC236}">
                <a16:creationId xmlns:a16="http://schemas.microsoft.com/office/drawing/2014/main" id="{B00EEA24-4B19-4408-BFDD-30C3B7915023}"/>
              </a:ext>
            </a:extLst>
          </p:cNvPr>
          <p:cNvPicPr>
            <a:picLocks noChangeAspect="1" noChangeArrowheads="1"/>
          </p:cNvPicPr>
          <p:nvPr/>
        </p:nvPicPr>
        <p:blipFill>
          <a:blip r:embed="rId4"/>
          <a:srcRect/>
          <a:stretch>
            <a:fillRect/>
          </a:stretch>
        </p:blipFill>
        <p:spPr bwMode="auto">
          <a:xfrm>
            <a:off x="659876" y="4553146"/>
            <a:ext cx="10878531" cy="2228654"/>
          </a:xfrm>
          <a:prstGeom prst="rect">
            <a:avLst/>
          </a:prstGeom>
          <a:noFill/>
        </p:spPr>
      </p:pic>
      <p:sp>
        <p:nvSpPr>
          <p:cNvPr id="8" name="Rectangle 7">
            <a:extLst>
              <a:ext uri="{FF2B5EF4-FFF2-40B4-BE49-F238E27FC236}">
                <a16:creationId xmlns:a16="http://schemas.microsoft.com/office/drawing/2014/main" id="{E2F2CF35-906E-4858-8905-CB38599A5D52}"/>
              </a:ext>
            </a:extLst>
          </p:cNvPr>
          <p:cNvSpPr/>
          <p:nvPr/>
        </p:nvSpPr>
        <p:spPr>
          <a:xfrm>
            <a:off x="160256" y="1647582"/>
            <a:ext cx="11849492" cy="784830"/>
          </a:xfrm>
          <a:prstGeom prst="rect">
            <a:avLst/>
          </a:prstGeom>
        </p:spPr>
        <p:txBody>
          <a:bodyPr wrap="square">
            <a:spAutoFit/>
          </a:bodyPr>
          <a:lstStyle/>
          <a:p>
            <a:pPr algn="ctr"/>
            <a:r>
              <a:rPr lang="en-IN" sz="2250" b="1" dirty="0">
                <a:solidFill>
                  <a:srgbClr val="1B00C0"/>
                </a:solidFill>
                <a:latin typeface="Century Gothic" panose="020B0502020202020204" pitchFamily="34" charset="0"/>
              </a:rPr>
              <a:t>Types of fermenters (batch, fed batch and continuous), functions, design and control; sterilization; growth rate analysis </a:t>
            </a:r>
            <a:endParaRPr lang="en-IN" sz="2250" dirty="0">
              <a:solidFill>
                <a:srgbClr val="1B00C0"/>
              </a:solidFill>
              <a:latin typeface="Century Gothic" panose="020B0502020202020204" pitchFamily="34" charset="0"/>
            </a:endParaRPr>
          </a:p>
        </p:txBody>
      </p:sp>
      <p:pic>
        <p:nvPicPr>
          <p:cNvPr id="1026" name="Picture 2" descr="Custom Production Bioreactors &amp; Fermenters - Bionet">
            <a:extLst>
              <a:ext uri="{FF2B5EF4-FFF2-40B4-BE49-F238E27FC236}">
                <a16:creationId xmlns:a16="http://schemas.microsoft.com/office/drawing/2014/main" id="{AA53A555-0558-4CA2-A5C3-15FB298C6E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6099" y="2396764"/>
            <a:ext cx="3021881"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rmenter - Bioreactor | LAMBDA">
            <a:extLst>
              <a:ext uri="{FF2B5EF4-FFF2-40B4-BE49-F238E27FC236}">
                <a16:creationId xmlns:a16="http://schemas.microsoft.com/office/drawing/2014/main" id="{53D0C55A-4713-402A-ACE0-23DB370DB4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4169" y="2431442"/>
            <a:ext cx="342193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475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E444AA-C984-4552-B695-69946EE5401F}"/>
              </a:ext>
            </a:extLst>
          </p:cNvPr>
          <p:cNvSpPr/>
          <p:nvPr/>
        </p:nvSpPr>
        <p:spPr>
          <a:xfrm>
            <a:off x="113122" y="250256"/>
            <a:ext cx="11953187" cy="6370975"/>
          </a:xfrm>
          <a:prstGeom prst="rect">
            <a:avLst/>
          </a:prstGeom>
        </p:spPr>
        <p:txBody>
          <a:bodyPr wrap="square">
            <a:spAutoFit/>
          </a:bodyPr>
          <a:lstStyle/>
          <a:p>
            <a:r>
              <a:rPr lang="en-US" sz="2400" b="1" dirty="0">
                <a:solidFill>
                  <a:srgbClr val="1B00C0"/>
                </a:solidFill>
                <a:latin typeface="Times New Roman" panose="02020603050405020304" pitchFamily="18" charset="0"/>
                <a:cs typeface="Times New Roman" panose="02020603050405020304" pitchFamily="18" charset="0"/>
              </a:rPr>
              <a:t>Exponential growth phase --- </a:t>
            </a:r>
            <a:r>
              <a:rPr lang="en-US" sz="2400" dirty="0">
                <a:solidFill>
                  <a:srgbClr val="3B3835"/>
                </a:solidFill>
                <a:latin typeface="Times New Roman" panose="02020603050405020304" pitchFamily="18" charset="0"/>
                <a:cs typeface="Times New Roman" panose="02020603050405020304" pitchFamily="18" charset="0"/>
              </a:rPr>
              <a:t>Cell division occurs in this phase. Often cell dry weight is used for cell concentration.</a:t>
            </a:r>
          </a:p>
          <a:p>
            <a:pPr fontAlgn="base"/>
            <a:r>
              <a:rPr lang="en-US" sz="2400" b="1" dirty="0">
                <a:solidFill>
                  <a:srgbClr val="1B00C0"/>
                </a:solidFill>
                <a:latin typeface="Times New Roman" panose="02020603050405020304" pitchFamily="18" charset="0"/>
                <a:cs typeface="Times New Roman" panose="02020603050405020304" pitchFamily="18" charset="0"/>
              </a:rPr>
              <a:t>Stationary Phase --- </a:t>
            </a:r>
            <a:r>
              <a:rPr lang="en-US" sz="2400" dirty="0">
                <a:latin typeface="Times New Roman" panose="02020603050405020304" pitchFamily="18" charset="0"/>
                <a:cs typeface="Times New Roman" panose="02020603050405020304" pitchFamily="18" charset="0"/>
              </a:rPr>
              <a:t>In this phase, the growth i.e., cell division, almost ceases due to exhaustion of nutrients and also the accu­mulation of toxic products. At this stage the cell death starts at a slow rate and is com­pensated by the formation of new cell through cell division.</a:t>
            </a:r>
            <a:r>
              <a:rPr lang="en-US" dirty="0"/>
              <a:t> </a:t>
            </a:r>
            <a:r>
              <a:rPr lang="en-US" sz="2400" dirty="0">
                <a:latin typeface="Times New Roman" panose="02020603050405020304" pitchFamily="18" charset="0"/>
                <a:cs typeface="Times New Roman" panose="02020603050405020304" pitchFamily="18" charset="0"/>
              </a:rPr>
              <a:t>The total cell number increases at a slow rate, but the viable count remains almost constant. The duration of this phase is variable which ranges from few days to few hours. Secondary metabolites like antibiotics, toxins etc. are produced in this phase.</a:t>
            </a:r>
          </a:p>
          <a:p>
            <a:pPr fontAlgn="base"/>
            <a:r>
              <a:rPr lang="en-US" sz="2400" b="1" dirty="0">
                <a:solidFill>
                  <a:srgbClr val="1B00C0"/>
                </a:solidFill>
                <a:latin typeface="Times New Roman" panose="02020603050405020304" pitchFamily="18" charset="0"/>
                <a:cs typeface="Times New Roman" panose="02020603050405020304" pitchFamily="18" charset="0"/>
              </a:rPr>
              <a:t>Decline Phase  ---- </a:t>
            </a:r>
            <a:r>
              <a:rPr lang="en-US" sz="2400" dirty="0">
                <a:latin typeface="Times New Roman" panose="02020603050405020304" pitchFamily="18" charset="0"/>
                <a:cs typeface="Times New Roman" panose="02020603050405020304" pitchFamily="18" charset="0"/>
              </a:rPr>
              <a:t>In the phase of decline, the total number of cells remains constant, but the number of viable cells gradually decreases due to exhaustion of nutrients and also the accumulation of toxic products. In some cases a few- cells remain viable for long time, even after death of most of the cells. These viable cells probably grow by utilizing nutrients released from dead cells. The cells attain maximum size at the end of lag phase and become smaller in log phase (exponential phase). In spore forming species, the sporulation occurs at the end of log phase (exponential phase) or in the early part of sta­tionary phase.</a:t>
            </a:r>
          </a:p>
          <a:p>
            <a:pPr algn="just" fontAlgn="base"/>
            <a:endParaRPr lang="en-US" sz="2400" dirty="0">
              <a:latin typeface="Times New Roman" panose="02020603050405020304" pitchFamily="18" charset="0"/>
              <a:cs typeface="Times New Roman" panose="02020603050405020304" pitchFamily="18" charset="0"/>
            </a:endParaRPr>
          </a:p>
          <a:p>
            <a:endParaRPr lang="en-US" sz="2400" b="0" i="0" dirty="0">
              <a:solidFill>
                <a:srgbClr val="3B3835"/>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07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EE278D-C203-4033-9FA6-5864B7F87D52}"/>
              </a:ext>
            </a:extLst>
          </p:cNvPr>
          <p:cNvSpPr/>
          <p:nvPr/>
        </p:nvSpPr>
        <p:spPr>
          <a:xfrm>
            <a:off x="509047" y="733210"/>
            <a:ext cx="11283885" cy="5632311"/>
          </a:xfrm>
          <a:prstGeom prst="rect">
            <a:avLst/>
          </a:prstGeom>
        </p:spPr>
        <p:txBody>
          <a:bodyPr wrap="square">
            <a:spAutoFit/>
          </a:bodyPr>
          <a:lstStyle/>
          <a:p>
            <a:pPr algn="just"/>
            <a:r>
              <a:rPr lang="en-US" sz="2400" dirty="0">
                <a:solidFill>
                  <a:srgbClr val="3B3835"/>
                </a:solidFill>
                <a:latin typeface="Times New Roman" panose="02020603050405020304" pitchFamily="18" charset="0"/>
                <a:cs typeface="Times New Roman" panose="02020603050405020304" pitchFamily="18" charset="0"/>
              </a:rPr>
              <a:t> Micro-organisms used for fermentation process grow on or in growth medium which satisfies the nutritional needs of microbes. </a:t>
            </a:r>
          </a:p>
          <a:p>
            <a:pPr algn="just"/>
            <a:r>
              <a:rPr lang="en-US" sz="2400" dirty="0">
                <a:solidFill>
                  <a:srgbClr val="3B3835"/>
                </a:solidFill>
                <a:latin typeface="Times New Roman" panose="02020603050405020304" pitchFamily="18" charset="0"/>
                <a:cs typeface="Times New Roman" panose="02020603050405020304" pitchFamily="18" charset="0"/>
              </a:rPr>
              <a:t> Complete analysis is needed to be done to establish the most </a:t>
            </a:r>
            <a:r>
              <a:rPr lang="en-US" sz="2400" dirty="0" err="1">
                <a:solidFill>
                  <a:srgbClr val="3B3835"/>
                </a:solidFill>
                <a:latin typeface="Times New Roman" panose="02020603050405020304" pitchFamily="18" charset="0"/>
                <a:cs typeface="Times New Roman" panose="02020603050405020304" pitchFamily="18" charset="0"/>
              </a:rPr>
              <a:t>favourable</a:t>
            </a:r>
            <a:r>
              <a:rPr lang="en-US" sz="2400" dirty="0">
                <a:solidFill>
                  <a:srgbClr val="3B3835"/>
                </a:solidFill>
                <a:latin typeface="Times New Roman" panose="02020603050405020304" pitchFamily="18" charset="0"/>
                <a:cs typeface="Times New Roman" panose="02020603050405020304" pitchFamily="18" charset="0"/>
              </a:rPr>
              <a:t> medium for the growth of the microbe used for fermentation. </a:t>
            </a:r>
          </a:p>
          <a:p>
            <a:pPr algn="just"/>
            <a:r>
              <a:rPr lang="en-US" sz="2400" dirty="0">
                <a:solidFill>
                  <a:srgbClr val="3B3835"/>
                </a:solidFill>
                <a:latin typeface="Times New Roman" panose="02020603050405020304" pitchFamily="18" charset="0"/>
                <a:cs typeface="Times New Roman" panose="02020603050405020304" pitchFamily="18" charset="0"/>
              </a:rPr>
              <a:t> Formulating medium at lab scale can be done by adding main ingredients like water, carbon source, nitrogen source, minerals and other supplements in pure form and in required quantities is very easy which supports the growth of the microbe whereas, the same may not support the satisfactory growth of the same organism at industrial level. </a:t>
            </a:r>
          </a:p>
          <a:p>
            <a:pPr algn="just"/>
            <a:r>
              <a:rPr lang="en-US" sz="2400" dirty="0">
                <a:solidFill>
                  <a:srgbClr val="3B3835"/>
                </a:solidFill>
                <a:latin typeface="Times New Roman" panose="02020603050405020304" pitchFamily="18" charset="0"/>
                <a:cs typeface="Times New Roman" panose="02020603050405020304" pitchFamily="18" charset="0"/>
              </a:rPr>
              <a:t>	</a:t>
            </a:r>
          </a:p>
          <a:p>
            <a:pPr algn="just"/>
            <a:r>
              <a:rPr lang="en-US" sz="2400" dirty="0">
                <a:solidFill>
                  <a:srgbClr val="3B3835"/>
                </a:solidFill>
                <a:latin typeface="Times New Roman" panose="02020603050405020304" pitchFamily="18" charset="0"/>
                <a:cs typeface="Times New Roman" panose="02020603050405020304" pitchFamily="18" charset="0"/>
              </a:rPr>
              <a:t>	</a:t>
            </a:r>
            <a:r>
              <a:rPr lang="en-US" sz="2400" dirty="0">
                <a:solidFill>
                  <a:srgbClr val="1B00C0"/>
                </a:solidFill>
                <a:latin typeface="Times New Roman" panose="02020603050405020304" pitchFamily="18" charset="0"/>
                <a:cs typeface="Times New Roman" panose="02020603050405020304" pitchFamily="18" charset="0"/>
              </a:rPr>
              <a:t>Following criteria need to be satisfied for the material to be treated as medium at industrial level -- </a:t>
            </a:r>
          </a:p>
          <a:p>
            <a:pPr algn="just"/>
            <a:r>
              <a:rPr lang="en-US" sz="2400" dirty="0">
                <a:solidFill>
                  <a:srgbClr val="3B3835"/>
                </a:solidFill>
                <a:latin typeface="Times New Roman" panose="02020603050405020304" pitchFamily="18" charset="0"/>
                <a:cs typeface="Times New Roman" panose="02020603050405020304" pitchFamily="18" charset="0"/>
              </a:rPr>
              <a:t> It should give maximum yield of product. </a:t>
            </a:r>
          </a:p>
          <a:p>
            <a:pPr algn="just"/>
            <a:r>
              <a:rPr lang="en-US" sz="2400" dirty="0">
                <a:solidFill>
                  <a:srgbClr val="3B3835"/>
                </a:solidFill>
                <a:latin typeface="Times New Roman" panose="02020603050405020304" pitchFamily="18" charset="0"/>
                <a:cs typeface="Times New Roman" panose="02020603050405020304" pitchFamily="18" charset="0"/>
              </a:rPr>
              <a:t> It should give minimum yield of undesired product. </a:t>
            </a:r>
          </a:p>
          <a:p>
            <a:pPr algn="just"/>
            <a:r>
              <a:rPr lang="en-US" sz="2400" dirty="0">
                <a:solidFill>
                  <a:srgbClr val="3B3835"/>
                </a:solidFill>
                <a:latin typeface="Times New Roman" panose="02020603050405020304" pitchFamily="18" charset="0"/>
                <a:cs typeface="Times New Roman" panose="02020603050405020304" pitchFamily="18" charset="0"/>
              </a:rPr>
              <a:t> It should be consistently available throughout the year. </a:t>
            </a:r>
          </a:p>
          <a:p>
            <a:pPr algn="just"/>
            <a:r>
              <a:rPr lang="en-US" sz="2400" dirty="0">
                <a:solidFill>
                  <a:srgbClr val="3B3835"/>
                </a:solidFill>
                <a:latin typeface="Times New Roman" panose="02020603050405020304" pitchFamily="18" charset="0"/>
                <a:cs typeface="Times New Roman" panose="02020603050405020304" pitchFamily="18" charset="0"/>
              </a:rPr>
              <a:t> It should be cheap.</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24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DF26CB-6E30-4DD1-A3AF-92007BE5AB18}"/>
              </a:ext>
            </a:extLst>
          </p:cNvPr>
          <p:cNvSpPr/>
          <p:nvPr/>
        </p:nvSpPr>
        <p:spPr>
          <a:xfrm>
            <a:off x="367646" y="47955"/>
            <a:ext cx="11368725" cy="6740307"/>
          </a:xfrm>
          <a:prstGeom prst="rect">
            <a:avLst/>
          </a:prstGeom>
        </p:spPr>
        <p:txBody>
          <a:bodyPr wrap="square">
            <a:spAutoFit/>
          </a:bodyPr>
          <a:lstStyle/>
          <a:p>
            <a:pPr algn="just"/>
            <a:r>
              <a:rPr lang="en-US" sz="2400" dirty="0">
                <a:solidFill>
                  <a:srgbClr val="3B3835"/>
                </a:solidFill>
                <a:latin typeface="Times New Roman" panose="02020603050405020304" pitchFamily="18" charset="0"/>
                <a:cs typeface="Times New Roman" panose="02020603050405020304" pitchFamily="18" charset="0"/>
              </a:rPr>
              <a:t>NUTRIENTS </a:t>
            </a:r>
          </a:p>
          <a:p>
            <a:pPr algn="just"/>
            <a:r>
              <a:rPr lang="en-US" sz="2400" dirty="0">
                <a:solidFill>
                  <a:srgbClr val="3B3835"/>
                </a:solidFill>
                <a:latin typeface="Times New Roman" panose="02020603050405020304" pitchFamily="18" charset="0"/>
                <a:cs typeface="Times New Roman" panose="02020603050405020304" pitchFamily="18" charset="0"/>
              </a:rPr>
              <a:t> Most fermentations require liquid media, often referred to as broth; although some solid substrate fermentations (SSF) are operated. </a:t>
            </a:r>
          </a:p>
          <a:p>
            <a:pPr algn="just"/>
            <a:endParaRPr lang="en-US" sz="2400" dirty="0">
              <a:solidFill>
                <a:srgbClr val="3B3835"/>
              </a:solidFill>
              <a:latin typeface="Times New Roman" panose="02020603050405020304" pitchFamily="18" charset="0"/>
              <a:cs typeface="Times New Roman" panose="02020603050405020304" pitchFamily="18" charset="0"/>
            </a:endParaRPr>
          </a:p>
          <a:p>
            <a:pPr algn="just"/>
            <a:r>
              <a:rPr lang="en-US" sz="2400" dirty="0">
                <a:solidFill>
                  <a:srgbClr val="3B3835"/>
                </a:solidFill>
                <a:latin typeface="Times New Roman" panose="02020603050405020304" pitchFamily="18" charset="0"/>
                <a:cs typeface="Times New Roman" panose="02020603050405020304" pitchFamily="18" charset="0"/>
              </a:rPr>
              <a:t> Fermentation media must satisfy all the nutritional requirements of the microorganism and fulfil the technical objectives of the process. </a:t>
            </a:r>
          </a:p>
          <a:p>
            <a:pPr algn="just"/>
            <a:endParaRPr lang="en-US" sz="2400" dirty="0">
              <a:solidFill>
                <a:srgbClr val="3B3835"/>
              </a:solidFill>
              <a:latin typeface="Times New Roman" panose="02020603050405020304" pitchFamily="18" charset="0"/>
              <a:cs typeface="Times New Roman" panose="02020603050405020304" pitchFamily="18" charset="0"/>
            </a:endParaRPr>
          </a:p>
          <a:p>
            <a:pPr algn="just"/>
            <a:r>
              <a:rPr lang="en-US" sz="2400" dirty="0">
                <a:solidFill>
                  <a:srgbClr val="3B3835"/>
                </a:solidFill>
                <a:latin typeface="Times New Roman" panose="02020603050405020304" pitchFamily="18" charset="0"/>
                <a:cs typeface="Times New Roman" panose="02020603050405020304" pitchFamily="18" charset="0"/>
              </a:rPr>
              <a:t> All microorganisms require water, sources of energy, carbon, nitrogen, mineral elements and possibly vitamins plus oxygen if aerobic. </a:t>
            </a:r>
          </a:p>
          <a:p>
            <a:pPr algn="just"/>
            <a:endParaRPr lang="en-US" sz="2400" dirty="0">
              <a:solidFill>
                <a:srgbClr val="3B3835"/>
              </a:solidFill>
              <a:latin typeface="Times New Roman" panose="02020603050405020304" pitchFamily="18" charset="0"/>
              <a:cs typeface="Times New Roman" panose="02020603050405020304" pitchFamily="18" charset="0"/>
            </a:endParaRPr>
          </a:p>
          <a:p>
            <a:pPr algn="just"/>
            <a:r>
              <a:rPr lang="en-US" sz="2400" dirty="0">
                <a:solidFill>
                  <a:srgbClr val="3B3835"/>
                </a:solidFill>
                <a:latin typeface="Times New Roman" panose="02020603050405020304" pitchFamily="18" charset="0"/>
                <a:cs typeface="Times New Roman" panose="02020603050405020304" pitchFamily="18" charset="0"/>
              </a:rPr>
              <a:t> The nutrients should be formulated to promote the synthesis of the target product, either cell biomass or a specific metabolite. </a:t>
            </a:r>
          </a:p>
          <a:p>
            <a:pPr algn="just"/>
            <a:endParaRPr lang="en-US" sz="2400" dirty="0">
              <a:solidFill>
                <a:srgbClr val="3B3835"/>
              </a:solidFill>
              <a:latin typeface="Times New Roman" panose="02020603050405020304" pitchFamily="18" charset="0"/>
              <a:cs typeface="Times New Roman" panose="02020603050405020304" pitchFamily="18" charset="0"/>
            </a:endParaRPr>
          </a:p>
          <a:p>
            <a:pPr algn="just"/>
            <a:r>
              <a:rPr lang="en-US" sz="2400" dirty="0">
                <a:solidFill>
                  <a:srgbClr val="3B3835"/>
                </a:solidFill>
                <a:latin typeface="Times New Roman" panose="02020603050405020304" pitchFamily="18" charset="0"/>
                <a:cs typeface="Times New Roman" panose="02020603050405020304" pitchFamily="18" charset="0"/>
              </a:rPr>
              <a:t> In most industrial fermentation processes there are several stages where media are required. They may include several inoculum (starter culture) propagation steps, pilot scale fermentations and the main production fermentation. The technical objectives of inoculum propagation and the main fermentation are often very different, which may be reflected in differences in their media formulations.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28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0D5711-9F6F-4227-ACF7-D76F27626E03}"/>
              </a:ext>
            </a:extLst>
          </p:cNvPr>
          <p:cNvSpPr/>
          <p:nvPr/>
        </p:nvSpPr>
        <p:spPr>
          <a:xfrm>
            <a:off x="518474" y="335846"/>
            <a:ext cx="11293312" cy="5693866"/>
          </a:xfrm>
          <a:prstGeom prst="rect">
            <a:avLst/>
          </a:prstGeom>
        </p:spPr>
        <p:txBody>
          <a:bodyPr wrap="square">
            <a:spAutoFit/>
          </a:bodyPr>
          <a:lstStyle/>
          <a:p>
            <a:pPr fontAlgn="base"/>
            <a:r>
              <a:rPr lang="en-US" sz="2800" b="1" dirty="0">
                <a:solidFill>
                  <a:srgbClr val="1B00C0"/>
                </a:solidFill>
                <a:latin typeface="Times New Roman" panose="02020603050405020304" pitchFamily="18" charset="0"/>
                <a:cs typeface="Times New Roman" panose="02020603050405020304" pitchFamily="18" charset="0"/>
              </a:rPr>
              <a:t>Batch culture technique</a:t>
            </a: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Batch culture technique is also called as closed system of cultivation.</a:t>
            </a: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In this technique at first nutrient solution is prepared and it is inoculated with inoculum (culture organism) and then nothing is added in the fermentation tank except aeration.</a:t>
            </a: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In batch culture, neither fresh medium is added nor used up media is removed from the cultivation vessel. Therefore volume of culture remains same.</a:t>
            </a: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Since fresh media is not added during the course of incubation, concentration of nutrition decreases continuously. Furthermore various toxic metabolites also accumulates in the culture vessel. Therefore batch culture technique gives characteristics growth curve with lag phase, log phase, stationary phase and decline phase.</a:t>
            </a:r>
          </a:p>
          <a:p>
            <a:pPr fontAlgn="base"/>
            <a:r>
              <a:rPr lang="en-US" sz="2400" b="1" dirty="0">
                <a:solidFill>
                  <a:srgbClr val="000000"/>
                </a:solidFill>
                <a:latin typeface="Times New Roman" panose="02020603050405020304" pitchFamily="18" charset="0"/>
                <a:cs typeface="Times New Roman" panose="02020603050405020304" pitchFamily="18" charset="0"/>
              </a:rPr>
              <a:t>Advantage:</a:t>
            </a:r>
            <a:endParaRPr lang="en-US" sz="2400" dirty="0">
              <a:solidFill>
                <a:srgbClr val="000000"/>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Chance of contamination of culture is minimum in batch culture technique because it is closed system of cultivation.</a:t>
            </a:r>
          </a:p>
          <a:p>
            <a:pPr fontAlgn="base"/>
            <a:r>
              <a:rPr lang="en-US" sz="2400" b="1" dirty="0">
                <a:solidFill>
                  <a:srgbClr val="000000"/>
                </a:solidFill>
                <a:latin typeface="Times New Roman" panose="02020603050405020304" pitchFamily="18" charset="0"/>
                <a:cs typeface="Times New Roman" panose="02020603050405020304" pitchFamily="18" charset="0"/>
              </a:rPr>
              <a:t>Disadvantage:</a:t>
            </a:r>
            <a:endParaRPr lang="en-US" sz="2400" dirty="0">
              <a:solidFill>
                <a:srgbClr val="000000"/>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It gives low product yield and it is not economic procedure.</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56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1DDEDB-72DC-4FC5-9DF9-7679FE47B2D9}"/>
              </a:ext>
            </a:extLst>
          </p:cNvPr>
          <p:cNvSpPr/>
          <p:nvPr/>
        </p:nvSpPr>
        <p:spPr>
          <a:xfrm>
            <a:off x="641023" y="303945"/>
            <a:ext cx="11048214" cy="6063198"/>
          </a:xfrm>
          <a:prstGeom prst="rect">
            <a:avLst/>
          </a:prstGeom>
        </p:spPr>
        <p:txBody>
          <a:bodyPr wrap="square">
            <a:spAutoFit/>
          </a:bodyPr>
          <a:lstStyle/>
          <a:p>
            <a:pPr fontAlgn="base"/>
            <a:r>
              <a:rPr lang="en-US" sz="2800" b="1" dirty="0">
                <a:solidFill>
                  <a:srgbClr val="1B00C0"/>
                </a:solidFill>
                <a:latin typeface="Times New Roman" panose="02020603050405020304" pitchFamily="18" charset="0"/>
                <a:cs typeface="Times New Roman" panose="02020603050405020304" pitchFamily="18" charset="0"/>
              </a:rPr>
              <a:t>Fed-batch culture technique:</a:t>
            </a: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Fed-batch culture is also called as semi-closed system of cultivation.</a:t>
            </a: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In this technique, at first nutrient media is prepared and it is inoculated with culture organism and then incubated for particulate time.</a:t>
            </a: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During the course of incubation a particular nutrient is added at intervals without removing the used up media.so the volume of culture increases continuously.</a:t>
            </a: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Fed batch culture technique is applied in many types of fermentation process.</a:t>
            </a: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In fermentation some nutrient is very essential for the process but when these nutrients are provided in higher concentration in the culture they inhibit the growth of bacteria ultimately ceasing the fermentation. Therefore such nutrients are kept in lower concentration initially and it is added slowly and continuously during the course of fermentation.</a:t>
            </a:r>
          </a:p>
          <a:p>
            <a:pPr fontAlgn="base"/>
            <a:r>
              <a:rPr lang="en-US" sz="2400" b="1" dirty="0">
                <a:solidFill>
                  <a:srgbClr val="000000"/>
                </a:solidFill>
                <a:latin typeface="Times New Roman" panose="02020603050405020304" pitchFamily="18" charset="0"/>
                <a:cs typeface="Times New Roman" panose="02020603050405020304" pitchFamily="18" charset="0"/>
              </a:rPr>
              <a:t>Advantage:</a:t>
            </a:r>
            <a:endParaRPr lang="en-US" sz="2400" dirty="0">
              <a:solidFill>
                <a:srgbClr val="000000"/>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Fed batch culture gives greater product yields than batch culture technique.</a:t>
            </a:r>
          </a:p>
          <a:p>
            <a:pPr fontAlgn="base"/>
            <a:r>
              <a:rPr lang="en-US" sz="2400" b="1" dirty="0">
                <a:solidFill>
                  <a:srgbClr val="000000"/>
                </a:solidFill>
                <a:latin typeface="Times New Roman" panose="02020603050405020304" pitchFamily="18" charset="0"/>
                <a:cs typeface="Times New Roman" panose="02020603050405020304" pitchFamily="18" charset="0"/>
              </a:rPr>
              <a:t>Disadvantage:</a:t>
            </a:r>
            <a:endParaRPr lang="en-US" sz="2400" dirty="0">
              <a:solidFill>
                <a:srgbClr val="000000"/>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Chance of contamination of culture is higher in fed-batch than batch culture technique.</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25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7EB61D-D1F8-4E6D-90C4-3CA9815A3AB8}"/>
              </a:ext>
            </a:extLst>
          </p:cNvPr>
          <p:cNvSpPr/>
          <p:nvPr/>
        </p:nvSpPr>
        <p:spPr>
          <a:xfrm>
            <a:off x="490195" y="616439"/>
            <a:ext cx="11255604" cy="6063198"/>
          </a:xfrm>
          <a:prstGeom prst="rect">
            <a:avLst/>
          </a:prstGeom>
        </p:spPr>
        <p:txBody>
          <a:bodyPr wrap="square">
            <a:spAutoFit/>
          </a:bodyPr>
          <a:lstStyle/>
          <a:p>
            <a:r>
              <a:rPr lang="en-US" sz="2800" b="1" dirty="0">
                <a:solidFill>
                  <a:srgbClr val="1B00C0"/>
                </a:solidFill>
                <a:latin typeface="Times New Roman" panose="02020603050405020304" pitchFamily="18" charset="0"/>
                <a:cs typeface="Times New Roman" panose="02020603050405020304" pitchFamily="18" charset="0"/>
              </a:rPr>
              <a:t>Continuous culture technique</a:t>
            </a:r>
          </a:p>
          <a:p>
            <a:pPr marL="342900" indent="-342900" fontAlgn="base">
              <a:buFont typeface="Wingdings" panose="05000000000000000000" pitchFamily="2" charset="2"/>
              <a:buChar char="Ø"/>
            </a:pPr>
            <a:r>
              <a:rPr lang="en-US" sz="2400" dirty="0">
                <a:solidFill>
                  <a:srgbClr val="000000"/>
                </a:solidFill>
                <a:latin typeface="Times New Roman" panose="02020603050405020304" pitchFamily="18" charset="0"/>
                <a:cs typeface="Times New Roman" panose="02020603050405020304" pitchFamily="18" charset="0"/>
              </a:rPr>
              <a:t>Continuous culture technique is also called as open system of cultivation.</a:t>
            </a:r>
          </a:p>
          <a:p>
            <a:pPr marL="342900" indent="-342900" fontAlgn="base">
              <a:buFont typeface="Wingdings" panose="05000000000000000000" pitchFamily="2" charset="2"/>
              <a:buChar char="Ø"/>
            </a:pPr>
            <a:r>
              <a:rPr lang="en-US" sz="2400" dirty="0">
                <a:solidFill>
                  <a:srgbClr val="000000"/>
                </a:solidFill>
                <a:latin typeface="Times New Roman" panose="02020603050405020304" pitchFamily="18" charset="0"/>
                <a:cs typeface="Times New Roman" panose="02020603050405020304" pitchFamily="18" charset="0"/>
              </a:rPr>
              <a:t>In this technique fresh sterile medium is added continuously in the vessel and used up media with bacterial culture is removed continuously at the same rate. So the volume and bacterial density remain same in the cultivation vessel.</a:t>
            </a:r>
          </a:p>
          <a:p>
            <a:pPr marL="342900" indent="-342900" fontAlgn="base">
              <a:buFont typeface="Wingdings" panose="05000000000000000000" pitchFamily="2" charset="2"/>
              <a:buChar char="Ø"/>
            </a:pPr>
            <a:r>
              <a:rPr lang="en-US" sz="2400" dirty="0">
                <a:solidFill>
                  <a:srgbClr val="000000"/>
                </a:solidFill>
                <a:latin typeface="Times New Roman" panose="02020603050405020304" pitchFamily="18" charset="0"/>
                <a:cs typeface="Times New Roman" panose="02020603050405020304" pitchFamily="18" charset="0"/>
              </a:rPr>
              <a:t>In this technique, bacteria grow continuously in their log phase. This type of growth is known as steady state growth.</a:t>
            </a:r>
          </a:p>
          <a:p>
            <a:pPr marL="342900" indent="-342900" fontAlgn="base">
              <a:buFont typeface="Wingdings" panose="05000000000000000000" pitchFamily="2" charset="2"/>
              <a:buChar char="Ø"/>
            </a:pPr>
            <a:r>
              <a:rPr lang="en-US" sz="2400" dirty="0">
                <a:solidFill>
                  <a:srgbClr val="000000"/>
                </a:solidFill>
                <a:latin typeface="Times New Roman" panose="02020603050405020304" pitchFamily="18" charset="0"/>
                <a:cs typeface="Times New Roman" panose="02020603050405020304" pitchFamily="18" charset="0"/>
              </a:rPr>
              <a:t>The cell density in continuous culture remains constant and it is achieved by maintaining constant dilution and flow rate.</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Continuous culture is important in industrial processes that harvest the primary metabolites of micro-organisms as their products. (Primary metabolites are produced in greatest quantities when the organisms are growing at their fastest rate). </a:t>
            </a:r>
          </a:p>
          <a:p>
            <a:pPr fontAlgn="base"/>
            <a:r>
              <a:rPr lang="en-US" sz="2400" dirty="0">
                <a:latin typeface="Times New Roman" panose="02020603050405020304" pitchFamily="18" charset="0"/>
                <a:cs typeface="Times New Roman" panose="02020603050405020304" pitchFamily="18" charset="0"/>
              </a:rPr>
              <a:t>A culture vessel designed for continuous culture and two types of </a:t>
            </a:r>
            <a:r>
              <a:rPr lang="en-US" sz="2400" dirty="0">
                <a:solidFill>
                  <a:srgbClr val="000000"/>
                </a:solidFill>
                <a:latin typeface="Times New Roman" panose="02020603050405020304" pitchFamily="18" charset="0"/>
                <a:cs typeface="Times New Roman" panose="02020603050405020304" pitchFamily="18" charset="0"/>
              </a:rPr>
              <a:t>approaches can be adopted in continuous culture method ---</a:t>
            </a:r>
          </a:p>
          <a:p>
            <a:pPr fontAlgn="base"/>
            <a:r>
              <a:rPr lang="en-IN" sz="2400" dirty="0" err="1">
                <a:latin typeface="Times New Roman" panose="02020603050405020304" pitchFamily="18" charset="0"/>
                <a:cs typeface="Times New Roman" panose="02020603050405020304" pitchFamily="18" charset="0"/>
              </a:rPr>
              <a:t>i</a:t>
            </a:r>
            <a:r>
              <a:rPr lang="en-IN" sz="2400" dirty="0">
                <a:latin typeface="Times New Roman" panose="02020603050405020304" pitchFamily="18" charset="0"/>
                <a:cs typeface="Times New Roman" panose="02020603050405020304" pitchFamily="18" charset="0"/>
              </a:rPr>
              <a:t>. Chemostat</a:t>
            </a:r>
          </a:p>
          <a:p>
            <a:pPr fontAlgn="base"/>
            <a:r>
              <a:rPr lang="en-IN" sz="2400" dirty="0">
                <a:latin typeface="Times New Roman" panose="02020603050405020304" pitchFamily="18" charset="0"/>
                <a:cs typeface="Times New Roman" panose="02020603050405020304" pitchFamily="18" charset="0"/>
              </a:rPr>
              <a:t>ii. </a:t>
            </a:r>
            <a:r>
              <a:rPr lang="en-IN" sz="2400" dirty="0" err="1">
                <a:latin typeface="Times New Roman" panose="02020603050405020304" pitchFamily="18" charset="0"/>
                <a:cs typeface="Times New Roman" panose="02020603050405020304" pitchFamily="18" charset="0"/>
              </a:rPr>
              <a:t>Turbidostat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077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D4603A-D782-4028-8B1A-908ABD146CAB}"/>
              </a:ext>
            </a:extLst>
          </p:cNvPr>
          <p:cNvSpPr/>
          <p:nvPr/>
        </p:nvSpPr>
        <p:spPr>
          <a:xfrm>
            <a:off x="443060" y="4442"/>
            <a:ext cx="11057641" cy="3046988"/>
          </a:xfrm>
          <a:prstGeom prst="rect">
            <a:avLst/>
          </a:prstGeom>
        </p:spPr>
        <p:txBody>
          <a:bodyPr wrap="square">
            <a:spAutoFit/>
          </a:bodyPr>
          <a:lstStyle/>
          <a:p>
            <a:r>
              <a:rPr lang="en-US" sz="2400" dirty="0">
                <a:solidFill>
                  <a:srgbClr val="1B00C0"/>
                </a:solidFill>
                <a:latin typeface="Times New Roman" panose="02020603050405020304" pitchFamily="18" charset="0"/>
                <a:cs typeface="Times New Roman" panose="02020603050405020304" pitchFamily="18" charset="0"/>
              </a:rPr>
              <a:t>Advantages of continuous culture </a:t>
            </a:r>
          </a:p>
          <a:p>
            <a:r>
              <a:rPr lang="en-US" sz="2400" dirty="0">
                <a:latin typeface="Times New Roman" panose="02020603050405020304" pitchFamily="18" charset="0"/>
                <a:cs typeface="Times New Roman" panose="02020603050405020304" pitchFamily="18" charset="0"/>
              </a:rPr>
              <a:t>It can be carried out in smaller vessels (productivity high). The high productivity for biomass and intra- and extra-cellular enzymes is more cost effective </a:t>
            </a:r>
          </a:p>
          <a:p>
            <a:r>
              <a:rPr lang="en-US" sz="2400" dirty="0">
                <a:solidFill>
                  <a:srgbClr val="1B00C0"/>
                </a:solidFill>
                <a:latin typeface="Times New Roman" panose="02020603050405020304" pitchFamily="18" charset="0"/>
                <a:cs typeface="Times New Roman" panose="02020603050405020304" pitchFamily="18" charset="0"/>
              </a:rPr>
              <a:t>Disadvantages of continuous culture </a:t>
            </a:r>
          </a:p>
          <a:p>
            <a:r>
              <a:rPr lang="en-US" sz="2400" dirty="0">
                <a:latin typeface="Times New Roman" panose="02020603050405020304" pitchFamily="18" charset="0"/>
                <a:cs typeface="Times New Roman" panose="02020603050405020304" pitchFamily="18" charset="0"/>
              </a:rPr>
              <a:t>Microbial growth, clumping of cells and foaming tend to block up inlet pipes. Can be difficult to control all the environmental factors – could lead to considerable amount of waste. Not possible to create the low-nutrient, high-stress conditions under which secondary metabolites such as penicillin are produced. </a:t>
            </a:r>
          </a:p>
        </p:txBody>
      </p:sp>
      <p:pic>
        <p:nvPicPr>
          <p:cNvPr id="3" name="Picture 2">
            <a:extLst>
              <a:ext uri="{FF2B5EF4-FFF2-40B4-BE49-F238E27FC236}">
                <a16:creationId xmlns:a16="http://schemas.microsoft.com/office/drawing/2014/main" id="{2C6FA6C3-DC7C-4E16-82A0-3E51C6519447}"/>
              </a:ext>
            </a:extLst>
          </p:cNvPr>
          <p:cNvPicPr>
            <a:picLocks noChangeAspect="1"/>
          </p:cNvPicPr>
          <p:nvPr/>
        </p:nvPicPr>
        <p:blipFill>
          <a:blip r:embed="rId2"/>
          <a:stretch>
            <a:fillRect/>
          </a:stretch>
        </p:blipFill>
        <p:spPr>
          <a:xfrm>
            <a:off x="583971" y="3051430"/>
            <a:ext cx="5270074" cy="3430249"/>
          </a:xfrm>
          <a:prstGeom prst="rect">
            <a:avLst/>
          </a:prstGeom>
        </p:spPr>
      </p:pic>
      <p:pic>
        <p:nvPicPr>
          <p:cNvPr id="5" name="Picture 4">
            <a:extLst>
              <a:ext uri="{FF2B5EF4-FFF2-40B4-BE49-F238E27FC236}">
                <a16:creationId xmlns:a16="http://schemas.microsoft.com/office/drawing/2014/main" id="{A3A8EA41-7630-4D39-934B-63F5D1024F78}"/>
              </a:ext>
            </a:extLst>
          </p:cNvPr>
          <p:cNvPicPr>
            <a:picLocks noChangeAspect="1"/>
          </p:cNvPicPr>
          <p:nvPr/>
        </p:nvPicPr>
        <p:blipFill>
          <a:blip r:embed="rId3"/>
          <a:stretch>
            <a:fillRect/>
          </a:stretch>
        </p:blipFill>
        <p:spPr>
          <a:xfrm>
            <a:off x="6635981" y="3157979"/>
            <a:ext cx="4497075" cy="3233394"/>
          </a:xfrm>
          <a:prstGeom prst="rect">
            <a:avLst/>
          </a:prstGeom>
        </p:spPr>
      </p:pic>
      <p:sp>
        <p:nvSpPr>
          <p:cNvPr id="6" name="Rectangle 5">
            <a:extLst>
              <a:ext uri="{FF2B5EF4-FFF2-40B4-BE49-F238E27FC236}">
                <a16:creationId xmlns:a16="http://schemas.microsoft.com/office/drawing/2014/main" id="{369FF633-2C9A-41AC-A77D-956753073836}"/>
              </a:ext>
            </a:extLst>
          </p:cNvPr>
          <p:cNvSpPr/>
          <p:nvPr/>
        </p:nvSpPr>
        <p:spPr>
          <a:xfrm>
            <a:off x="304771" y="3093504"/>
            <a:ext cx="1646605" cy="369332"/>
          </a:xfrm>
          <a:prstGeom prst="rect">
            <a:avLst/>
          </a:prstGeom>
        </p:spPr>
        <p:txBody>
          <a:bodyPr wrap="square">
            <a:spAutoFit/>
          </a:bodyPr>
          <a:lstStyle/>
          <a:p>
            <a:r>
              <a:rPr lang="en-IN" dirty="0">
                <a:solidFill>
                  <a:srgbClr val="1B00C0"/>
                </a:solidFill>
                <a:latin typeface="Helvetica Neue"/>
              </a:rPr>
              <a:t>Batch Culture </a:t>
            </a:r>
            <a:endParaRPr lang="en-IN" dirty="0">
              <a:solidFill>
                <a:srgbClr val="1B00C0"/>
              </a:solidFill>
            </a:endParaRPr>
          </a:p>
        </p:txBody>
      </p:sp>
      <p:sp>
        <p:nvSpPr>
          <p:cNvPr id="7" name="Rectangle 6">
            <a:extLst>
              <a:ext uri="{FF2B5EF4-FFF2-40B4-BE49-F238E27FC236}">
                <a16:creationId xmlns:a16="http://schemas.microsoft.com/office/drawing/2014/main" id="{A4D25B33-E7A8-4293-9554-EC209D21B3DA}"/>
              </a:ext>
            </a:extLst>
          </p:cNvPr>
          <p:cNvSpPr/>
          <p:nvPr/>
        </p:nvSpPr>
        <p:spPr>
          <a:xfrm>
            <a:off x="5854045" y="3189343"/>
            <a:ext cx="2386579" cy="369332"/>
          </a:xfrm>
          <a:prstGeom prst="rect">
            <a:avLst/>
          </a:prstGeom>
        </p:spPr>
        <p:txBody>
          <a:bodyPr wrap="square">
            <a:spAutoFit/>
          </a:bodyPr>
          <a:lstStyle/>
          <a:p>
            <a:r>
              <a:rPr lang="en-IN" dirty="0">
                <a:solidFill>
                  <a:srgbClr val="1B00C0"/>
                </a:solidFill>
                <a:latin typeface="Helvetica Neue"/>
              </a:rPr>
              <a:t>Continuous Culture </a:t>
            </a:r>
            <a:endParaRPr lang="en-IN" dirty="0">
              <a:solidFill>
                <a:srgbClr val="1B00C0"/>
              </a:solidFill>
            </a:endParaRPr>
          </a:p>
        </p:txBody>
      </p:sp>
      <p:sp>
        <p:nvSpPr>
          <p:cNvPr id="8" name="Rectangle 7">
            <a:extLst>
              <a:ext uri="{FF2B5EF4-FFF2-40B4-BE49-F238E27FC236}">
                <a16:creationId xmlns:a16="http://schemas.microsoft.com/office/drawing/2014/main" id="{426342F6-E0C9-4077-9393-C6226385EB84}"/>
              </a:ext>
            </a:extLst>
          </p:cNvPr>
          <p:cNvSpPr/>
          <p:nvPr/>
        </p:nvSpPr>
        <p:spPr>
          <a:xfrm>
            <a:off x="9282257" y="6103557"/>
            <a:ext cx="2733775" cy="646331"/>
          </a:xfrm>
          <a:prstGeom prst="rect">
            <a:avLst/>
          </a:prstGeom>
          <a:ln w="57150">
            <a:solidFill>
              <a:schemeClr val="accent1">
                <a:lumMod val="75000"/>
              </a:schemeClr>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sz="3600" dirty="0">
                <a:latin typeface="Algerian" panose="04020705040A02060702" pitchFamily="82" charset="0"/>
              </a:rPr>
              <a:t>Thank You</a:t>
            </a:r>
          </a:p>
        </p:txBody>
      </p:sp>
    </p:spTree>
    <p:extLst>
      <p:ext uri="{BB962C8B-B14F-4D97-AF65-F5344CB8AC3E}">
        <p14:creationId xmlns:p14="http://schemas.microsoft.com/office/powerpoint/2010/main" val="172419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B7DABF-3A67-497E-BDC1-3FDAFBC7DDFC}"/>
              </a:ext>
            </a:extLst>
          </p:cNvPr>
          <p:cNvSpPr/>
          <p:nvPr/>
        </p:nvSpPr>
        <p:spPr>
          <a:xfrm>
            <a:off x="245097" y="1014549"/>
            <a:ext cx="11830639" cy="4154984"/>
          </a:xfrm>
          <a:prstGeom prst="rect">
            <a:avLst/>
          </a:prstGeom>
        </p:spPr>
        <p:txBody>
          <a:bodyPr wrap="square">
            <a:spAutoFit/>
          </a:bodyPr>
          <a:lstStyle/>
          <a:p>
            <a:r>
              <a:rPr lang="en-US" sz="2400" dirty="0">
                <a:solidFill>
                  <a:srgbClr val="3B3835"/>
                </a:solidFill>
                <a:latin typeface="Times New Roman" panose="02020603050405020304" pitchFamily="18" charset="0"/>
                <a:cs typeface="Times New Roman" panose="02020603050405020304" pitchFamily="18" charset="0"/>
              </a:rPr>
              <a:t>Fermentation </a:t>
            </a:r>
          </a:p>
          <a:p>
            <a:r>
              <a:rPr lang="en-US" sz="2400" dirty="0">
                <a:solidFill>
                  <a:srgbClr val="3B3835"/>
                </a:solidFill>
                <a:latin typeface="Times New Roman" panose="02020603050405020304" pitchFamily="18" charset="0"/>
                <a:cs typeface="Times New Roman" panose="02020603050405020304" pitchFamily="18" charset="0"/>
              </a:rPr>
              <a:t>Fermentation is the process in which a substance breaks down into a simpler substance using organism. </a:t>
            </a:r>
          </a:p>
          <a:p>
            <a:endParaRPr lang="en-US" sz="2400" dirty="0">
              <a:solidFill>
                <a:srgbClr val="3B3835"/>
              </a:solidFill>
              <a:latin typeface="Times New Roman" panose="02020603050405020304" pitchFamily="18" charset="0"/>
              <a:cs typeface="Times New Roman" panose="02020603050405020304" pitchFamily="18" charset="0"/>
            </a:endParaRPr>
          </a:p>
          <a:p>
            <a:r>
              <a:rPr lang="en-US" sz="2400" dirty="0">
                <a:solidFill>
                  <a:srgbClr val="3B3835"/>
                </a:solidFill>
                <a:latin typeface="Times New Roman" panose="02020603050405020304" pitchFamily="18" charset="0"/>
                <a:cs typeface="Times New Roman" panose="02020603050405020304" pitchFamily="18" charset="0"/>
              </a:rPr>
              <a:t>Its biochemical meaning relates to the generation of energy by the catabolism of organic compounds. </a:t>
            </a:r>
          </a:p>
          <a:p>
            <a:endParaRPr lang="en-US" sz="2400" dirty="0">
              <a:solidFill>
                <a:srgbClr val="3B3835"/>
              </a:solidFill>
              <a:latin typeface="Times New Roman" panose="02020603050405020304" pitchFamily="18" charset="0"/>
              <a:cs typeface="Times New Roman" panose="02020603050405020304" pitchFamily="18" charset="0"/>
            </a:endParaRPr>
          </a:p>
          <a:p>
            <a:r>
              <a:rPr lang="en-US" sz="2400" dirty="0">
                <a:solidFill>
                  <a:srgbClr val="3B3835"/>
                </a:solidFill>
                <a:latin typeface="Times New Roman" panose="02020603050405020304" pitchFamily="18" charset="0"/>
                <a:cs typeface="Times New Roman" panose="02020603050405020304" pitchFamily="18" charset="0"/>
              </a:rPr>
              <a:t>Fermentation is a word that has many meanings for the microbiologist: </a:t>
            </a:r>
          </a:p>
          <a:p>
            <a:r>
              <a:rPr lang="en-US" sz="2400" dirty="0">
                <a:solidFill>
                  <a:srgbClr val="3B3835"/>
                </a:solidFill>
                <a:latin typeface="Times New Roman" panose="02020603050405020304" pitchFamily="18" charset="0"/>
                <a:cs typeface="Times New Roman" panose="02020603050405020304" pitchFamily="18" charset="0"/>
              </a:rPr>
              <a:t>             1. Any process involving the mass culture of microorganisms, either</a:t>
            </a:r>
          </a:p>
          <a:p>
            <a:r>
              <a:rPr lang="en-US" sz="2400" dirty="0">
                <a:solidFill>
                  <a:srgbClr val="3B3835"/>
                </a:solidFill>
                <a:latin typeface="Times New Roman" panose="02020603050405020304" pitchFamily="18" charset="0"/>
                <a:cs typeface="Times New Roman" panose="02020603050405020304" pitchFamily="18" charset="0"/>
              </a:rPr>
              <a:t>                     aerobic or anaerobic.</a:t>
            </a:r>
          </a:p>
          <a:p>
            <a:r>
              <a:rPr lang="en-US" sz="2400" dirty="0">
                <a:solidFill>
                  <a:srgbClr val="3B3835"/>
                </a:solidFill>
                <a:latin typeface="Times New Roman" panose="02020603050405020304" pitchFamily="18" charset="0"/>
                <a:cs typeface="Times New Roman" panose="02020603050405020304" pitchFamily="18" charset="0"/>
              </a:rPr>
              <a:t>             2. Any biological process that occurs in the absence of O2.</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93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AC5442-6D14-48E9-8BAA-B471FB70C3EC}"/>
              </a:ext>
            </a:extLst>
          </p:cNvPr>
          <p:cNvSpPr/>
          <p:nvPr/>
        </p:nvSpPr>
        <p:spPr>
          <a:xfrm>
            <a:off x="188536" y="276353"/>
            <a:ext cx="5213024" cy="4524315"/>
          </a:xfrm>
          <a:prstGeom prst="rect">
            <a:avLst/>
          </a:prstGeom>
        </p:spPr>
        <p:txBody>
          <a:bodyPr wrap="square">
            <a:spAutoFit/>
          </a:bodyPr>
          <a:lstStyle/>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Bioreactor is a device or system in which a </a:t>
            </a:r>
            <a:r>
              <a:rPr lang="en-US" sz="2400" dirty="0">
                <a:solidFill>
                  <a:srgbClr val="1B00C0"/>
                </a:solidFill>
                <a:latin typeface="Times New Roman" panose="02020603050405020304" pitchFamily="18" charset="0"/>
                <a:cs typeface="Times New Roman" panose="02020603050405020304" pitchFamily="18" charset="0"/>
              </a:rPr>
              <a:t>chemical process is carried out that supports to maintain a biologically active environment inside that vessel which involves organisms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or biochemically active  substances derived from </a:t>
            </a:r>
            <a:r>
              <a:rPr lang="en-US" sz="2400" dirty="0">
                <a:solidFill>
                  <a:srgbClr val="1B00C0"/>
                </a:solidFill>
                <a:latin typeface="Times New Roman" panose="02020603050405020304" pitchFamily="18" charset="0"/>
                <a:cs typeface="Times New Roman" panose="02020603050405020304" pitchFamily="18" charset="0"/>
              </a:rPr>
              <a:t>specific organisms</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This process may either be </a:t>
            </a:r>
            <a:r>
              <a:rPr lang="en-US" sz="2400" dirty="0">
                <a:solidFill>
                  <a:srgbClr val="1B00C0"/>
                </a:solidFill>
                <a:latin typeface="Times New Roman" panose="02020603050405020304" pitchFamily="18" charset="0"/>
                <a:cs typeface="Times New Roman" panose="02020603050405020304" pitchFamily="18" charset="0"/>
              </a:rPr>
              <a:t>aerobic or anaerobic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These bioreactors are commonly cylindrical in shape ranging in size from </a:t>
            </a:r>
            <a:r>
              <a:rPr lang="en-US" sz="2400" dirty="0" err="1">
                <a:solidFill>
                  <a:srgbClr val="1B00C0"/>
                </a:solidFill>
                <a:latin typeface="Times New Roman" panose="02020603050405020304" pitchFamily="18" charset="0"/>
                <a:cs typeface="Times New Roman" panose="02020603050405020304" pitchFamily="18" charset="0"/>
              </a:rPr>
              <a:t>litres</a:t>
            </a:r>
            <a:r>
              <a:rPr lang="en-US" sz="2400" dirty="0">
                <a:solidFill>
                  <a:srgbClr val="1B00C0"/>
                </a:solidFill>
                <a:latin typeface="Times New Roman" panose="02020603050405020304" pitchFamily="18" charset="0"/>
                <a:cs typeface="Times New Roman" panose="02020603050405020304" pitchFamily="18" charset="0"/>
              </a:rPr>
              <a:t> to cubic </a:t>
            </a:r>
            <a:r>
              <a:rPr lang="en-US" sz="2400" dirty="0" err="1">
                <a:solidFill>
                  <a:srgbClr val="1B00C0"/>
                </a:solidFill>
                <a:latin typeface="Times New Roman" panose="02020603050405020304" pitchFamily="18" charset="0"/>
                <a:cs typeface="Times New Roman" panose="02020603050405020304" pitchFamily="18" charset="0"/>
              </a:rPr>
              <a:t>metres</a:t>
            </a:r>
            <a:r>
              <a:rPr lang="en-US" sz="2400" dirty="0">
                <a:solidFill>
                  <a:srgbClr val="1B00C0"/>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and are often made up of </a:t>
            </a:r>
            <a:r>
              <a:rPr lang="en-US" sz="2400" dirty="0">
                <a:solidFill>
                  <a:srgbClr val="1B00C0"/>
                </a:solidFill>
                <a:latin typeface="Times New Roman" panose="02020603050405020304" pitchFamily="18" charset="0"/>
                <a:cs typeface="Times New Roman" panose="02020603050405020304" pitchFamily="18" charset="0"/>
              </a:rPr>
              <a:t>stainless steel material</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IN"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id="{216BD00D-0398-4FC6-8BE2-4E786BCF6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910" y="518818"/>
            <a:ext cx="5938887" cy="5811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E7B2E1-2CA8-4342-B74D-54C16DD47275}"/>
              </a:ext>
            </a:extLst>
          </p:cNvPr>
          <p:cNvSpPr/>
          <p:nvPr/>
        </p:nvSpPr>
        <p:spPr>
          <a:xfrm>
            <a:off x="6485641" y="6421166"/>
            <a:ext cx="5406381" cy="369332"/>
          </a:xfrm>
          <a:prstGeom prst="rect">
            <a:avLst/>
          </a:prstGeom>
        </p:spPr>
        <p:txBody>
          <a:bodyPr wrap="square">
            <a:spAutoFit/>
          </a:bodyPr>
          <a:lstStyle/>
          <a:p>
            <a:r>
              <a:rPr lang="en-IN" dirty="0">
                <a:hlinkClick r:id="rId3"/>
              </a:rPr>
              <a:t>Source: https://en.wikipedia.org/wiki/Bioreactor</a:t>
            </a:r>
            <a:endParaRPr lang="en-IN" dirty="0"/>
          </a:p>
        </p:txBody>
      </p:sp>
      <p:sp>
        <p:nvSpPr>
          <p:cNvPr id="5" name="Rectangle 4">
            <a:extLst>
              <a:ext uri="{FF2B5EF4-FFF2-40B4-BE49-F238E27FC236}">
                <a16:creationId xmlns:a16="http://schemas.microsoft.com/office/drawing/2014/main" id="{922C8DA7-7332-4762-A697-AC801565ABE1}"/>
              </a:ext>
            </a:extLst>
          </p:cNvPr>
          <p:cNvSpPr/>
          <p:nvPr/>
        </p:nvSpPr>
        <p:spPr>
          <a:xfrm>
            <a:off x="299978" y="4906353"/>
            <a:ext cx="4875337" cy="1569660"/>
          </a:xfrm>
          <a:prstGeom prst="rect">
            <a:avLst/>
          </a:prstGeom>
        </p:spPr>
        <p:txBody>
          <a:bodyPr wrap="square">
            <a:spAutoFit/>
          </a:bodyPr>
          <a:lstStyle/>
          <a:p>
            <a:r>
              <a:rPr lang="en-IN" sz="2400" dirty="0">
                <a:latin typeface="Times New Roman" panose="02020603050405020304" pitchFamily="18" charset="0"/>
                <a:cs typeface="Times New Roman" panose="02020603050405020304" pitchFamily="18" charset="0"/>
              </a:rPr>
              <a:t>Fermentation system /</a:t>
            </a:r>
            <a:r>
              <a:rPr lang="en-US" sz="2400" dirty="0">
                <a:solidFill>
                  <a:srgbClr val="330000"/>
                </a:solidFill>
                <a:latin typeface="Times New Roman" panose="02020603050405020304" pitchFamily="18" charset="0"/>
                <a:cs typeface="Times New Roman" panose="02020603050405020304" pitchFamily="18" charset="0"/>
              </a:rPr>
              <a:t> process objectives depends on two factors: </a:t>
            </a:r>
            <a:r>
              <a:rPr lang="en-US" sz="2400" dirty="0" err="1">
                <a:solidFill>
                  <a:srgbClr val="330000"/>
                </a:solidFill>
                <a:latin typeface="Times New Roman" panose="02020603050405020304" pitchFamily="18" charset="0"/>
                <a:cs typeface="Times New Roman" panose="02020603050405020304" pitchFamily="18" charset="0"/>
              </a:rPr>
              <a:t>Fermentor</a:t>
            </a:r>
            <a:r>
              <a:rPr lang="en-US" sz="2400" dirty="0">
                <a:solidFill>
                  <a:srgbClr val="330000"/>
                </a:solidFill>
                <a:latin typeface="Times New Roman" panose="02020603050405020304" pitchFamily="18" charset="0"/>
                <a:cs typeface="Times New Roman" panose="02020603050405020304" pitchFamily="18" charset="0"/>
              </a:rPr>
              <a:t> design and </a:t>
            </a:r>
          </a:p>
          <a:p>
            <a:r>
              <a:rPr lang="en-US" sz="2400" dirty="0">
                <a:solidFill>
                  <a:srgbClr val="330000"/>
                </a:solidFill>
                <a:latin typeface="Times New Roman" panose="02020603050405020304" pitchFamily="18" charset="0"/>
                <a:cs typeface="Times New Roman" panose="02020603050405020304" pitchFamily="18" charset="0"/>
              </a:rPr>
              <a:t>Fermentation process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35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1DF2F-BF65-410F-AF83-0A4F01941DD7}"/>
              </a:ext>
            </a:extLst>
          </p:cNvPr>
          <p:cNvSpPr/>
          <p:nvPr/>
        </p:nvSpPr>
        <p:spPr>
          <a:xfrm>
            <a:off x="499621" y="208187"/>
            <a:ext cx="11246177" cy="6370975"/>
          </a:xfrm>
          <a:prstGeom prst="rect">
            <a:avLst/>
          </a:prstGeom>
        </p:spPr>
        <p:txBody>
          <a:bodyPr wrap="square">
            <a:spAutoFit/>
          </a:bodyPr>
          <a:lstStyle/>
          <a:p>
            <a:pPr algn="just"/>
            <a:r>
              <a:rPr lang="en-IN" sz="2400" dirty="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process of fermentation has been known for thousands of years, but has been mainly based on the glucose found in various fruits, seeds and tubers into alcohol, later used for human consumption. </a:t>
            </a:r>
            <a:r>
              <a:rPr lang="en-US" sz="2400" dirty="0">
                <a:solidFill>
                  <a:srgbClr val="1B00C0"/>
                </a:solidFill>
                <a:latin typeface="Times New Roman" panose="02020603050405020304" pitchFamily="18" charset="0"/>
                <a:cs typeface="Times New Roman" panose="02020603050405020304" pitchFamily="18" charset="0"/>
              </a:rPr>
              <a:t>In recent times fermenter simply provide an optimal environment for bacteria and / or fungi to grow in and the cultivation of said organisms will yield a desirable substance. </a:t>
            </a:r>
          </a:p>
          <a:p>
            <a:pPr algn="just"/>
            <a:r>
              <a:rPr lang="en-US" sz="2400" dirty="0">
                <a:latin typeface="Times New Roman" panose="02020603050405020304" pitchFamily="18" charset="0"/>
                <a:cs typeface="Times New Roman" panose="02020603050405020304" pitchFamily="18" charset="0"/>
              </a:rPr>
              <a:t>Organisms growing in bioreactors may be </a:t>
            </a:r>
            <a:r>
              <a:rPr lang="en-US" sz="2400" dirty="0">
                <a:solidFill>
                  <a:srgbClr val="1B00C0"/>
                </a:solidFill>
                <a:latin typeface="Times New Roman" panose="02020603050405020304" pitchFamily="18" charset="0"/>
                <a:cs typeface="Times New Roman" panose="02020603050405020304" pitchFamily="18" charset="0"/>
              </a:rPr>
              <a:t>submerged in liquid medium or may be attached to the surface of a solid medium.</a:t>
            </a:r>
            <a:r>
              <a:rPr lang="en-US" sz="2400" dirty="0">
                <a:latin typeface="Times New Roman" panose="02020603050405020304" pitchFamily="18" charset="0"/>
                <a:cs typeface="Times New Roman" panose="02020603050405020304" pitchFamily="18" charset="0"/>
              </a:rPr>
              <a:t> Submerged cultures may be </a:t>
            </a:r>
            <a:r>
              <a:rPr lang="en-US" sz="2400" dirty="0">
                <a:solidFill>
                  <a:srgbClr val="1B00C0"/>
                </a:solidFill>
                <a:latin typeface="Times New Roman" panose="02020603050405020304" pitchFamily="18" charset="0"/>
                <a:cs typeface="Times New Roman" panose="02020603050405020304" pitchFamily="18" charset="0"/>
              </a:rPr>
              <a:t>suspended or immobilized.</a:t>
            </a:r>
            <a:r>
              <a:rPr lang="en-US" sz="2400" dirty="0">
                <a:latin typeface="Times New Roman" panose="02020603050405020304" pitchFamily="18" charset="0"/>
                <a:cs typeface="Times New Roman" panose="02020603050405020304" pitchFamily="18" charset="0"/>
              </a:rPr>
              <a:t> Suspension bioreactors can be used for a wider variety of organisms, since special attachment surfaces are not needed and can operate at a much larger scale than immobilized cultures. </a:t>
            </a:r>
            <a:r>
              <a:rPr lang="en-US" sz="2400" dirty="0">
                <a:solidFill>
                  <a:srgbClr val="1B00C0"/>
                </a:solidFill>
                <a:latin typeface="Times New Roman" panose="02020603050405020304" pitchFamily="18" charset="0"/>
                <a:cs typeface="Times New Roman" panose="02020603050405020304" pitchFamily="18" charset="0"/>
              </a:rPr>
              <a:t>However, in a continuously operated process the organisms will be removed from the reactor with the effluent</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Immobilization is a </a:t>
            </a:r>
            <a:r>
              <a:rPr lang="en-US" sz="2400" dirty="0">
                <a:solidFill>
                  <a:srgbClr val="1B00C0"/>
                </a:solidFill>
                <a:latin typeface="Times New Roman" panose="02020603050405020304" pitchFamily="18" charset="0"/>
                <a:cs typeface="Times New Roman" panose="02020603050405020304" pitchFamily="18" charset="0"/>
              </a:rPr>
              <a:t>general term describing a wide variety of methods for cell or particle attachment or entrapment</a:t>
            </a:r>
            <a:r>
              <a:rPr lang="en-US" sz="2400" dirty="0">
                <a:latin typeface="Times New Roman" panose="02020603050405020304" pitchFamily="18" charset="0"/>
                <a:cs typeface="Times New Roman" panose="02020603050405020304" pitchFamily="18" charset="0"/>
              </a:rPr>
              <a:t>. It can be applied to basically all types of biocatalysts including enzymes, cellular organelles, animal and plant cells. </a:t>
            </a:r>
            <a:r>
              <a:rPr lang="en-US" sz="2400" dirty="0">
                <a:solidFill>
                  <a:srgbClr val="1B00C0"/>
                </a:solidFill>
                <a:latin typeface="Times New Roman" panose="02020603050405020304" pitchFamily="18" charset="0"/>
                <a:cs typeface="Times New Roman" panose="02020603050405020304" pitchFamily="18" charset="0"/>
              </a:rPr>
              <a:t>Immobilization is useful for continuously operated processes, since the organisms will not be removed with the reactor effluent but it is limited scale because the microbes are only present on the surfaces of the vessel.</a:t>
            </a:r>
          </a:p>
        </p:txBody>
      </p:sp>
    </p:spTree>
    <p:extLst>
      <p:ext uri="{BB962C8B-B14F-4D97-AF65-F5344CB8AC3E}">
        <p14:creationId xmlns:p14="http://schemas.microsoft.com/office/powerpoint/2010/main" val="74558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F5C7DF-27D4-42DA-92C9-4A230564DE21}"/>
              </a:ext>
            </a:extLst>
          </p:cNvPr>
          <p:cNvSpPr/>
          <p:nvPr/>
        </p:nvSpPr>
        <p:spPr>
          <a:xfrm>
            <a:off x="301658" y="309001"/>
            <a:ext cx="11462994" cy="5262979"/>
          </a:xfrm>
          <a:prstGeom prst="rect">
            <a:avLst/>
          </a:prstGeom>
        </p:spPr>
        <p:txBody>
          <a:bodyPr wrap="square">
            <a:spAutoFit/>
          </a:bodyPr>
          <a:lstStyle/>
          <a:p>
            <a:pPr algn="just"/>
            <a:r>
              <a:rPr lang="en-US" sz="2400" dirty="0">
                <a:solidFill>
                  <a:srgbClr val="202122"/>
                </a:solidFill>
                <a:latin typeface="Times New Roman" panose="02020603050405020304" pitchFamily="18" charset="0"/>
                <a:cs typeface="Times New Roman" panose="02020603050405020304" pitchFamily="18" charset="0"/>
              </a:rPr>
              <a:t>A typical bioreactor consists of following parts:</a:t>
            </a:r>
          </a:p>
          <a:p>
            <a:pPr algn="just"/>
            <a:endParaRPr lang="en-US" sz="2400" b="1" dirty="0">
              <a:solidFill>
                <a:srgbClr val="202122"/>
              </a:solidFill>
              <a:latin typeface="Times New Roman" panose="02020603050405020304" pitchFamily="18" charset="0"/>
              <a:cs typeface="Times New Roman" panose="02020603050405020304" pitchFamily="18" charset="0"/>
            </a:endParaRPr>
          </a:p>
          <a:p>
            <a:pPr algn="just"/>
            <a:r>
              <a:rPr lang="en-US" sz="2400" b="1" dirty="0">
                <a:solidFill>
                  <a:srgbClr val="202122"/>
                </a:solidFill>
                <a:latin typeface="Times New Roman" panose="02020603050405020304" pitchFamily="18" charset="0"/>
                <a:cs typeface="Times New Roman" panose="02020603050405020304" pitchFamily="18" charset="0"/>
              </a:rPr>
              <a:t>Agitator</a:t>
            </a:r>
            <a:r>
              <a:rPr lang="en-US" sz="2400" dirty="0">
                <a:solidFill>
                  <a:srgbClr val="202122"/>
                </a:solidFill>
                <a:latin typeface="Times New Roman" panose="02020603050405020304" pitchFamily="18" charset="0"/>
                <a:cs typeface="Times New Roman" panose="02020603050405020304" pitchFamily="18" charset="0"/>
              </a:rPr>
              <a:t> – used for the mixing of the contents of the reactor which keeps the “cells” in the perfect homogenous condition for better transport of nutrients and oxygen to the desired product(s).</a:t>
            </a:r>
          </a:p>
          <a:p>
            <a:pPr algn="just"/>
            <a:endParaRPr lang="en-US" sz="2400" b="1" dirty="0">
              <a:solidFill>
                <a:srgbClr val="202122"/>
              </a:solidFill>
              <a:latin typeface="Times New Roman" panose="02020603050405020304" pitchFamily="18" charset="0"/>
              <a:cs typeface="Times New Roman" panose="02020603050405020304" pitchFamily="18" charset="0"/>
            </a:endParaRPr>
          </a:p>
          <a:p>
            <a:pPr algn="just"/>
            <a:r>
              <a:rPr lang="en-US" sz="2400" b="1" dirty="0">
                <a:solidFill>
                  <a:srgbClr val="202122"/>
                </a:solidFill>
                <a:latin typeface="Times New Roman" panose="02020603050405020304" pitchFamily="18" charset="0"/>
                <a:cs typeface="Times New Roman" panose="02020603050405020304" pitchFamily="18" charset="0"/>
              </a:rPr>
              <a:t>Baffle</a:t>
            </a:r>
            <a:r>
              <a:rPr lang="en-US" sz="2400" dirty="0">
                <a:solidFill>
                  <a:srgbClr val="202122"/>
                </a:solidFill>
                <a:latin typeface="Times New Roman" panose="02020603050405020304" pitchFamily="18" charset="0"/>
                <a:cs typeface="Times New Roman" panose="02020603050405020304" pitchFamily="18" charset="0"/>
              </a:rPr>
              <a:t> – used to break the vortex formation in the vessel, which is usually highly undesirable as it changes the center of gravity of the system and consumes additional power.</a:t>
            </a:r>
          </a:p>
          <a:p>
            <a:pPr algn="just"/>
            <a:endParaRPr lang="en-US" sz="2400" b="1" dirty="0">
              <a:solidFill>
                <a:srgbClr val="202122"/>
              </a:solidFill>
              <a:latin typeface="Times New Roman" panose="02020603050405020304" pitchFamily="18" charset="0"/>
              <a:cs typeface="Times New Roman" panose="02020603050405020304" pitchFamily="18" charset="0"/>
            </a:endParaRPr>
          </a:p>
          <a:p>
            <a:pPr algn="just"/>
            <a:r>
              <a:rPr lang="en-US" sz="2400" b="1" dirty="0" err="1">
                <a:solidFill>
                  <a:srgbClr val="202122"/>
                </a:solidFill>
                <a:latin typeface="Times New Roman" panose="02020603050405020304" pitchFamily="18" charset="0"/>
                <a:cs typeface="Times New Roman" panose="02020603050405020304" pitchFamily="18" charset="0"/>
              </a:rPr>
              <a:t>Sparger</a:t>
            </a:r>
            <a:r>
              <a:rPr lang="en-US" sz="2400" dirty="0">
                <a:solidFill>
                  <a:srgbClr val="202122"/>
                </a:solidFill>
                <a:latin typeface="Times New Roman" panose="02020603050405020304" pitchFamily="18" charset="0"/>
                <a:cs typeface="Times New Roman" panose="02020603050405020304" pitchFamily="18" charset="0"/>
              </a:rPr>
              <a:t> – In aerobic cultivation process, the purpose of the </a:t>
            </a:r>
            <a:r>
              <a:rPr lang="en-US" sz="2400" dirty="0" err="1">
                <a:solidFill>
                  <a:srgbClr val="202122"/>
                </a:solidFill>
                <a:latin typeface="Times New Roman" panose="02020603050405020304" pitchFamily="18" charset="0"/>
                <a:cs typeface="Times New Roman" panose="02020603050405020304" pitchFamily="18" charset="0"/>
              </a:rPr>
              <a:t>sparger</a:t>
            </a:r>
            <a:r>
              <a:rPr lang="en-US" sz="2400" dirty="0">
                <a:solidFill>
                  <a:srgbClr val="202122"/>
                </a:solidFill>
                <a:latin typeface="Times New Roman" panose="02020603050405020304" pitchFamily="18" charset="0"/>
                <a:cs typeface="Times New Roman" panose="02020603050405020304" pitchFamily="18" charset="0"/>
              </a:rPr>
              <a:t> is to supply adequate oxygen to the growing cells.</a:t>
            </a:r>
          </a:p>
          <a:p>
            <a:pPr algn="just"/>
            <a:endParaRPr lang="en-US" sz="2400" b="1" dirty="0">
              <a:solidFill>
                <a:srgbClr val="202122"/>
              </a:solidFill>
              <a:latin typeface="Times New Roman" panose="02020603050405020304" pitchFamily="18" charset="0"/>
              <a:cs typeface="Times New Roman" panose="02020603050405020304" pitchFamily="18" charset="0"/>
            </a:endParaRPr>
          </a:p>
          <a:p>
            <a:pPr algn="just"/>
            <a:r>
              <a:rPr lang="en-US" sz="2400" b="1" dirty="0">
                <a:solidFill>
                  <a:srgbClr val="202122"/>
                </a:solidFill>
                <a:latin typeface="Times New Roman" panose="02020603050405020304" pitchFamily="18" charset="0"/>
                <a:cs typeface="Times New Roman" panose="02020603050405020304" pitchFamily="18" charset="0"/>
              </a:rPr>
              <a:t>Jacket</a:t>
            </a:r>
            <a:r>
              <a:rPr lang="en-US" sz="2400" dirty="0">
                <a:solidFill>
                  <a:srgbClr val="202122"/>
                </a:solidFill>
                <a:latin typeface="Times New Roman" panose="02020603050405020304" pitchFamily="18" charset="0"/>
                <a:cs typeface="Times New Roman" panose="02020603050405020304" pitchFamily="18" charset="0"/>
              </a:rPr>
              <a:t> – The jacket provides the annular area for circulation of constant temperature of water which keeps the temperature of the bioreactor at a constant value.</a:t>
            </a:r>
            <a:endParaRPr lang="en-US" sz="2400" b="0" i="0" dirty="0">
              <a:solidFill>
                <a:srgbClr val="2021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07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D4C03F-3DCD-411D-81DC-46691B4010A7}"/>
              </a:ext>
            </a:extLst>
          </p:cNvPr>
          <p:cNvSpPr/>
          <p:nvPr/>
        </p:nvSpPr>
        <p:spPr>
          <a:xfrm>
            <a:off x="518474" y="-18059"/>
            <a:ext cx="11434714" cy="830997"/>
          </a:xfrm>
          <a:prstGeom prst="rect">
            <a:avLst/>
          </a:prstGeom>
        </p:spPr>
        <p:txBody>
          <a:bodyPr wrap="square">
            <a:spAutoFit/>
          </a:bodyPr>
          <a:lstStyle/>
          <a:p>
            <a:pPr algn="ctr"/>
            <a:r>
              <a:rPr lang="en-US" sz="2400" dirty="0">
                <a:solidFill>
                  <a:srgbClr val="1B00C0"/>
                </a:solidFill>
                <a:latin typeface="Times New Roman" panose="02020603050405020304" pitchFamily="18" charset="0"/>
                <a:cs typeface="Times New Roman" panose="02020603050405020304" pitchFamily="18" charset="0"/>
              </a:rPr>
              <a:t>On the basis of mode of operation, a bioreactor may be classified as batch, fed batch or continuous (e.g. a continuous stirred-tank reactor model) </a:t>
            </a:r>
            <a:endParaRPr lang="en-IN" sz="2400" dirty="0">
              <a:solidFill>
                <a:srgbClr val="1B00C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187B709-4FD5-45B4-A95E-5A747B71C9E8}"/>
              </a:ext>
            </a:extLst>
          </p:cNvPr>
          <p:cNvPicPr>
            <a:picLocks noChangeAspect="1"/>
          </p:cNvPicPr>
          <p:nvPr/>
        </p:nvPicPr>
        <p:blipFill>
          <a:blip r:embed="rId2"/>
          <a:stretch>
            <a:fillRect/>
          </a:stretch>
        </p:blipFill>
        <p:spPr>
          <a:xfrm>
            <a:off x="329938" y="812939"/>
            <a:ext cx="11623250" cy="5807820"/>
          </a:xfrm>
          <a:prstGeom prst="rect">
            <a:avLst/>
          </a:prstGeom>
        </p:spPr>
      </p:pic>
    </p:spTree>
    <p:extLst>
      <p:ext uri="{BB962C8B-B14F-4D97-AF65-F5344CB8AC3E}">
        <p14:creationId xmlns:p14="http://schemas.microsoft.com/office/powerpoint/2010/main" val="337966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D3DBD4-5A07-40E2-AC39-BA49E897165B}"/>
              </a:ext>
            </a:extLst>
          </p:cNvPr>
          <p:cNvSpPr/>
          <p:nvPr/>
        </p:nvSpPr>
        <p:spPr>
          <a:xfrm>
            <a:off x="565608" y="108138"/>
            <a:ext cx="11067068" cy="2308324"/>
          </a:xfrm>
          <a:prstGeom prst="rect">
            <a:avLst/>
          </a:prstGeom>
        </p:spPr>
        <p:txBody>
          <a:bodyPr wrap="square">
            <a:spAutoFit/>
          </a:bodyPr>
          <a:lstStyle/>
          <a:p>
            <a:pPr algn="just"/>
            <a:r>
              <a:rPr lang="en-US" sz="2400" dirty="0">
                <a:solidFill>
                  <a:srgbClr val="3B3835"/>
                </a:solidFill>
                <a:latin typeface="Times New Roman" panose="02020603050405020304" pitchFamily="18" charset="0"/>
                <a:cs typeface="Times New Roman" panose="02020603050405020304" pitchFamily="18" charset="0"/>
              </a:rPr>
              <a:t> Batch cultivation is closed system where there is no interaction between the system and the surrounding during the process. Except air during the aerobic cultivation.</a:t>
            </a:r>
          </a:p>
          <a:p>
            <a:pPr algn="just"/>
            <a:r>
              <a:rPr lang="en-US" sz="2400" dirty="0">
                <a:solidFill>
                  <a:srgbClr val="3B3835"/>
                </a:solidFill>
                <a:latin typeface="Times New Roman" panose="02020603050405020304" pitchFamily="18" charset="0"/>
                <a:cs typeface="Times New Roman" panose="02020603050405020304" pitchFamily="18" charset="0"/>
              </a:rPr>
              <a:t> In Batch cultivation we prepare medium, sterilize it and inoculate the culture into the bioreactor. </a:t>
            </a:r>
          </a:p>
          <a:p>
            <a:pPr algn="just"/>
            <a:r>
              <a:rPr lang="en-US" sz="2400" dirty="0">
                <a:solidFill>
                  <a:srgbClr val="3B3835"/>
                </a:solidFill>
                <a:latin typeface="Times New Roman" panose="02020603050405020304" pitchFamily="18" charset="0"/>
                <a:cs typeface="Times New Roman" panose="02020603050405020304" pitchFamily="18" charset="0"/>
              </a:rPr>
              <a:t> Allow the cells to grow and produce the product. </a:t>
            </a:r>
          </a:p>
          <a:p>
            <a:pPr algn="just"/>
            <a:r>
              <a:rPr lang="en-US" sz="2400" dirty="0">
                <a:solidFill>
                  <a:srgbClr val="3B3835"/>
                </a:solidFill>
                <a:latin typeface="Times New Roman" panose="02020603050405020304" pitchFamily="18" charset="0"/>
                <a:cs typeface="Times New Roman" panose="02020603050405020304" pitchFamily="18" charset="0"/>
              </a:rPr>
              <a:t> Once the product formation reaches to maximum harvest the fermentation broth. </a:t>
            </a:r>
            <a:endParaRPr lang="en-IN"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4F2BFE3-DC9E-42D7-B2C4-E184931C79CD}"/>
              </a:ext>
            </a:extLst>
          </p:cNvPr>
          <p:cNvSpPr/>
          <p:nvPr/>
        </p:nvSpPr>
        <p:spPr>
          <a:xfrm>
            <a:off x="559323" y="3056544"/>
            <a:ext cx="10799975" cy="3416320"/>
          </a:xfrm>
          <a:prstGeom prst="rect">
            <a:avLst/>
          </a:prstGeom>
        </p:spPr>
        <p:txBody>
          <a:bodyPr wrap="square">
            <a:spAutoFit/>
          </a:bodyPr>
          <a:lstStyle/>
          <a:p>
            <a:r>
              <a:rPr lang="en-US" sz="2400" dirty="0">
                <a:solidFill>
                  <a:srgbClr val="3B3835"/>
                </a:solidFill>
                <a:latin typeface="Copperplate Gothic Bold" panose="020E0705020206020404" pitchFamily="34" charset="0"/>
              </a:rPr>
              <a:t>How cells grow during Batch cultivation </a:t>
            </a:r>
          </a:p>
          <a:p>
            <a:r>
              <a:rPr lang="en-US" sz="2400" dirty="0">
                <a:solidFill>
                  <a:srgbClr val="3B3835"/>
                </a:solidFill>
                <a:latin typeface="Times New Roman" panose="02020603050405020304" pitchFamily="18" charset="0"/>
                <a:cs typeface="Times New Roman" panose="02020603050405020304" pitchFamily="18" charset="0"/>
              </a:rPr>
              <a:t>After inoculating the medium and start measuring the biomass at different time intervals, you may find six different phases intervals. They are as follows-- </a:t>
            </a:r>
          </a:p>
          <a:p>
            <a:r>
              <a:rPr lang="en-US" sz="2400" dirty="0">
                <a:solidFill>
                  <a:srgbClr val="3B3835"/>
                </a:solidFill>
                <a:latin typeface="Times New Roman" panose="02020603050405020304" pitchFamily="18" charset="0"/>
                <a:cs typeface="Times New Roman" panose="02020603050405020304" pitchFamily="18" charset="0"/>
              </a:rPr>
              <a:t>Lag phase </a:t>
            </a:r>
          </a:p>
          <a:p>
            <a:r>
              <a:rPr lang="en-US" sz="2400" dirty="0">
                <a:solidFill>
                  <a:srgbClr val="3B3835"/>
                </a:solidFill>
                <a:latin typeface="Times New Roman" panose="02020603050405020304" pitchFamily="18" charset="0"/>
                <a:cs typeface="Times New Roman" panose="02020603050405020304" pitchFamily="18" charset="0"/>
              </a:rPr>
              <a:t>Accelerated growth phase</a:t>
            </a:r>
          </a:p>
          <a:p>
            <a:r>
              <a:rPr lang="en-US" sz="2400" dirty="0">
                <a:solidFill>
                  <a:srgbClr val="3B3835"/>
                </a:solidFill>
                <a:latin typeface="Times New Roman" panose="02020603050405020304" pitchFamily="18" charset="0"/>
                <a:cs typeface="Times New Roman" panose="02020603050405020304" pitchFamily="18" charset="0"/>
              </a:rPr>
              <a:t>Exponential growth phase</a:t>
            </a:r>
          </a:p>
          <a:p>
            <a:r>
              <a:rPr lang="en-US" sz="2400" dirty="0">
                <a:solidFill>
                  <a:srgbClr val="3B3835"/>
                </a:solidFill>
                <a:latin typeface="Times New Roman" panose="02020603050405020304" pitchFamily="18" charset="0"/>
                <a:cs typeface="Times New Roman" panose="02020603050405020304" pitchFamily="18" charset="0"/>
              </a:rPr>
              <a:t>Decelerated growth phase</a:t>
            </a:r>
          </a:p>
          <a:p>
            <a:r>
              <a:rPr lang="en-US" sz="2400" dirty="0">
                <a:solidFill>
                  <a:srgbClr val="3B3835"/>
                </a:solidFill>
                <a:latin typeface="Times New Roman" panose="02020603050405020304" pitchFamily="18" charset="0"/>
                <a:cs typeface="Times New Roman" panose="02020603050405020304" pitchFamily="18" charset="0"/>
              </a:rPr>
              <a:t>Stationary phase</a:t>
            </a:r>
          </a:p>
          <a:p>
            <a:r>
              <a:rPr lang="en-US" sz="2400" dirty="0">
                <a:solidFill>
                  <a:srgbClr val="3B3835"/>
                </a:solidFill>
                <a:latin typeface="Times New Roman" panose="02020603050405020304" pitchFamily="18" charset="0"/>
                <a:cs typeface="Times New Roman" panose="02020603050405020304" pitchFamily="18" charset="0"/>
              </a:rPr>
              <a:t>Death phase</a:t>
            </a:r>
            <a:endParaRPr lang="en-IN"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DE2186E-7B79-4418-8BD4-B97E89E130C4}"/>
              </a:ext>
            </a:extLst>
          </p:cNvPr>
          <p:cNvPicPr>
            <a:picLocks noChangeAspect="1"/>
          </p:cNvPicPr>
          <p:nvPr/>
        </p:nvPicPr>
        <p:blipFill>
          <a:blip r:embed="rId2"/>
          <a:stretch>
            <a:fillRect/>
          </a:stretch>
        </p:blipFill>
        <p:spPr>
          <a:xfrm>
            <a:off x="3846136" y="4402318"/>
            <a:ext cx="7786540" cy="2455681"/>
          </a:xfrm>
          <a:prstGeom prst="rect">
            <a:avLst/>
          </a:prstGeom>
        </p:spPr>
      </p:pic>
    </p:spTree>
    <p:extLst>
      <p:ext uri="{BB962C8B-B14F-4D97-AF65-F5344CB8AC3E}">
        <p14:creationId xmlns:p14="http://schemas.microsoft.com/office/powerpoint/2010/main" val="187207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C57CD1-5CEF-44BA-970E-8883858338EB}"/>
              </a:ext>
            </a:extLst>
          </p:cNvPr>
          <p:cNvSpPr/>
          <p:nvPr/>
        </p:nvSpPr>
        <p:spPr>
          <a:xfrm>
            <a:off x="179109" y="741199"/>
            <a:ext cx="11849493" cy="5816977"/>
          </a:xfrm>
          <a:prstGeom prst="rect">
            <a:avLst/>
          </a:prstGeom>
        </p:spPr>
        <p:txBody>
          <a:bodyPr wrap="square">
            <a:spAutoFit/>
          </a:bodyPr>
          <a:lstStyle/>
          <a:p>
            <a:pPr marL="342900" indent="-342900">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Lag Phase is an initial period of cultivation during which the change of cell number is zero or negligible. </a:t>
            </a:r>
          </a:p>
          <a:p>
            <a:pPr marL="342900" indent="-342900">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Even though the cell number does not increase, the cells may grow in size during this period. </a:t>
            </a:r>
          </a:p>
          <a:p>
            <a:pPr marL="342900" indent="-342900">
              <a:lnSpc>
                <a:spcPct val="150000"/>
              </a:lnSpc>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The Lag phase results from several factors. </a:t>
            </a:r>
          </a:p>
          <a:p>
            <a:pPr marL="342900" indent="-342900">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When cells are placed in the fresh medium, the intracellular concentrations of cofactors, amino acids, ions will decrease and these have to be synthesized /  transported first before cell division to occur. </a:t>
            </a:r>
          </a:p>
          <a:p>
            <a:pPr marL="342900" indent="-342900">
              <a:buFont typeface="Wingdings" panose="05000000000000000000" pitchFamily="2" charset="2"/>
              <a:buChar char="ü"/>
            </a:pPr>
            <a:r>
              <a:rPr lang="en-US" sz="2400" dirty="0">
                <a:solidFill>
                  <a:srgbClr val="3B3835"/>
                </a:solidFill>
                <a:latin typeface="Times New Roman" panose="02020603050405020304" pitchFamily="18" charset="0"/>
                <a:cs typeface="Times New Roman" panose="02020603050405020304" pitchFamily="18" charset="0"/>
              </a:rPr>
              <a:t>When the cells are inoculated into medium containing different carbon source then the enzymes for its metabolism have to be transported.</a:t>
            </a:r>
          </a:p>
          <a:p>
            <a:endParaRPr lang="en-US" sz="2400" dirty="0">
              <a:solidFill>
                <a:srgbClr val="3B3835"/>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cell are placed in medium containing several carbon sources then several lag phases may result. This is known as diauxic growth. This is known as diauxic growth. When glucose and lactose are present then glucose will be utilized first then lactose. Presence of glucose will have catabolite repression on galactosidase enzyme which is required for lactose utilization.</a:t>
            </a:r>
            <a:endParaRPr lang="en-IN"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3983686-1FB7-49B6-A5E6-A50CC212FDEE}"/>
              </a:ext>
            </a:extLst>
          </p:cNvPr>
          <p:cNvSpPr/>
          <p:nvPr/>
        </p:nvSpPr>
        <p:spPr>
          <a:xfrm>
            <a:off x="4553146" y="256038"/>
            <a:ext cx="1887212" cy="523220"/>
          </a:xfrm>
          <a:prstGeom prst="rect">
            <a:avLst/>
          </a:prstGeom>
        </p:spPr>
        <p:txBody>
          <a:bodyPr wrap="square">
            <a:spAutoFit/>
          </a:bodyPr>
          <a:lstStyle/>
          <a:p>
            <a:r>
              <a:rPr lang="en-US" sz="2800" dirty="0">
                <a:solidFill>
                  <a:srgbClr val="1B00C0"/>
                </a:solidFill>
                <a:latin typeface="Times New Roman" panose="02020603050405020304" pitchFamily="18" charset="0"/>
                <a:cs typeface="Times New Roman" panose="02020603050405020304" pitchFamily="18" charset="0"/>
              </a:rPr>
              <a:t>Lag Phase </a:t>
            </a:r>
            <a:endParaRPr lang="en-IN" sz="2800" dirty="0">
              <a:solidFill>
                <a:srgbClr val="1B00C0"/>
              </a:solidFill>
            </a:endParaRPr>
          </a:p>
        </p:txBody>
      </p:sp>
    </p:spTree>
    <p:extLst>
      <p:ext uri="{BB962C8B-B14F-4D97-AF65-F5344CB8AC3E}">
        <p14:creationId xmlns:p14="http://schemas.microsoft.com/office/powerpoint/2010/main" val="196476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0780D-888B-4CF6-A378-AC4C934B9271}"/>
              </a:ext>
            </a:extLst>
          </p:cNvPr>
          <p:cNvSpPr/>
          <p:nvPr/>
        </p:nvSpPr>
        <p:spPr>
          <a:xfrm>
            <a:off x="197963" y="258992"/>
            <a:ext cx="11736371" cy="6370975"/>
          </a:xfrm>
          <a:prstGeom prst="rect">
            <a:avLst/>
          </a:prstGeom>
        </p:spPr>
        <p:txBody>
          <a:bodyPr wrap="square">
            <a:spAutoFit/>
          </a:bodyPr>
          <a:lstStyle/>
          <a:p>
            <a:pPr algn="just"/>
            <a:r>
              <a:rPr lang="en-US" sz="2400" b="1" dirty="0">
                <a:solidFill>
                  <a:srgbClr val="1B00C0"/>
                </a:solidFill>
                <a:latin typeface="Times New Roman" panose="02020603050405020304" pitchFamily="18" charset="0"/>
                <a:cs typeface="Times New Roman" panose="02020603050405020304" pitchFamily="18" charset="0"/>
              </a:rPr>
              <a:t>How to avoid lag phase --- </a:t>
            </a:r>
            <a:r>
              <a:rPr lang="en-US" sz="2400" dirty="0">
                <a:solidFill>
                  <a:srgbClr val="3B3835"/>
                </a:solidFill>
                <a:latin typeface="Times New Roman" panose="02020603050405020304" pitchFamily="18" charset="0"/>
                <a:cs typeface="Times New Roman" panose="02020603050405020304" pitchFamily="18" charset="0"/>
              </a:rPr>
              <a:t>Lag phase is non productive period in the industrial fermentations. Hence industrial fermentations minimizing it is essential. </a:t>
            </a:r>
          </a:p>
          <a:p>
            <a:pPr algn="just"/>
            <a:endParaRPr lang="en-US" sz="2400" dirty="0">
              <a:solidFill>
                <a:srgbClr val="3B3835"/>
              </a:solidFill>
              <a:latin typeface="Times New Roman" panose="02020603050405020304" pitchFamily="18" charset="0"/>
              <a:cs typeface="Times New Roman" panose="02020603050405020304" pitchFamily="18" charset="0"/>
            </a:endParaRPr>
          </a:p>
          <a:p>
            <a:pPr algn="just"/>
            <a:r>
              <a:rPr lang="en-US" sz="2400" dirty="0">
                <a:solidFill>
                  <a:srgbClr val="3B3835"/>
                </a:solidFill>
                <a:latin typeface="Times New Roman" panose="02020603050405020304" pitchFamily="18" charset="0"/>
                <a:cs typeface="Times New Roman" panose="02020603050405020304" pitchFamily="18" charset="0"/>
              </a:rPr>
              <a:t>The stage of culture from where the stage of culture from where the inoculum is drawn is important. </a:t>
            </a:r>
          </a:p>
          <a:p>
            <a:pPr algn="just"/>
            <a:endParaRPr lang="en-US" sz="2400" dirty="0">
              <a:solidFill>
                <a:srgbClr val="3B3835"/>
              </a:solidFill>
              <a:latin typeface="Times New Roman" panose="02020603050405020304" pitchFamily="18" charset="0"/>
              <a:cs typeface="Times New Roman" panose="02020603050405020304" pitchFamily="18" charset="0"/>
            </a:endParaRPr>
          </a:p>
          <a:p>
            <a:pPr algn="just"/>
            <a:r>
              <a:rPr lang="en-US" sz="2400" dirty="0">
                <a:solidFill>
                  <a:srgbClr val="3B3835"/>
                </a:solidFill>
                <a:latin typeface="Times New Roman" panose="02020603050405020304" pitchFamily="18" charset="0"/>
                <a:cs typeface="Times New Roman" panose="02020603050405020304" pitchFamily="18" charset="0"/>
              </a:rPr>
              <a:t>Exponentially growing cells will have adequate concentrations of intermediates and intracellular pool of compounds. Hence if the inoculum is drawn from this stage they will not suffer dilution effect. </a:t>
            </a:r>
            <a:endParaRPr lang="en-US" sz="2400" dirty="0">
              <a:solidFill>
                <a:srgbClr val="008ED2"/>
              </a:solidFill>
              <a:latin typeface="Times New Roman" panose="02020603050405020304" pitchFamily="18" charset="0"/>
              <a:cs typeface="Times New Roman" panose="02020603050405020304" pitchFamily="18" charset="0"/>
            </a:endParaRPr>
          </a:p>
          <a:p>
            <a:pPr algn="just"/>
            <a:endParaRPr lang="en-US" sz="2400" dirty="0">
              <a:solidFill>
                <a:srgbClr val="3B3835"/>
              </a:solidFill>
              <a:latin typeface="Times New Roman" panose="02020603050405020304" pitchFamily="18" charset="0"/>
              <a:cs typeface="Times New Roman" panose="02020603050405020304" pitchFamily="18" charset="0"/>
            </a:endParaRPr>
          </a:p>
          <a:p>
            <a:pPr algn="just"/>
            <a:r>
              <a:rPr lang="en-US" sz="2400" dirty="0">
                <a:solidFill>
                  <a:srgbClr val="3B3835"/>
                </a:solidFill>
                <a:latin typeface="Times New Roman" panose="02020603050405020304" pitchFamily="18" charset="0"/>
                <a:cs typeface="Times New Roman" panose="02020603050405020304" pitchFamily="18" charset="0"/>
              </a:rPr>
              <a:t>Size of the inoculum – If the size of the inoculum is large then the lag phase can be minimized. Generally 10% are used for yeast and mold and 5% for bacteria. Medium of inoculum should be same of that production medium. </a:t>
            </a:r>
          </a:p>
          <a:p>
            <a:pPr algn="just"/>
            <a:endParaRPr lang="en-US" sz="2400" dirty="0">
              <a:solidFill>
                <a:srgbClr val="3B3835"/>
              </a:solidFill>
              <a:latin typeface="Times New Roman" panose="02020603050405020304" pitchFamily="18" charset="0"/>
              <a:cs typeface="Times New Roman" panose="02020603050405020304" pitchFamily="18" charset="0"/>
            </a:endParaRPr>
          </a:p>
          <a:p>
            <a:pPr algn="just"/>
            <a:r>
              <a:rPr lang="en-US" sz="2400" b="1" dirty="0">
                <a:solidFill>
                  <a:srgbClr val="1B00C0"/>
                </a:solidFill>
                <a:latin typeface="Times New Roman" panose="02020603050405020304" pitchFamily="18" charset="0"/>
                <a:cs typeface="Times New Roman" panose="02020603050405020304" pitchFamily="18" charset="0"/>
              </a:rPr>
              <a:t>Accelerated growth phase ---- </a:t>
            </a:r>
            <a:r>
              <a:rPr lang="en-US" sz="2400" dirty="0">
                <a:solidFill>
                  <a:srgbClr val="3B3835"/>
                </a:solidFill>
                <a:latin typeface="Times New Roman" panose="02020603050405020304" pitchFamily="18" charset="0"/>
                <a:cs typeface="Times New Roman" panose="02020603050405020304" pitchFamily="18" charset="0"/>
              </a:rPr>
              <a:t>At the end of Lag when growth begins the division rate increase gradually and reaches a maximum value. The growth rate increases to maximum during this phase. </a:t>
            </a:r>
          </a:p>
        </p:txBody>
      </p:sp>
    </p:spTree>
    <p:extLst>
      <p:ext uri="{BB962C8B-B14F-4D97-AF65-F5344CB8AC3E}">
        <p14:creationId xmlns:p14="http://schemas.microsoft.com/office/powerpoint/2010/main" val="648398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2216</Words>
  <Application>Microsoft Office PowerPoint</Application>
  <PresentationFormat>Widescreen</PresentationFormat>
  <Paragraphs>119</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Algerian</vt:lpstr>
      <vt:lpstr>Arial</vt:lpstr>
      <vt:lpstr>Calibri</vt:lpstr>
      <vt:lpstr>Calibri Light</vt:lpstr>
      <vt:lpstr>Century Gothic</vt:lpstr>
      <vt:lpstr>Copperplate Gothic Bold</vt:lpstr>
      <vt:lpstr>Helvetica Neue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 Kumar</dc:creator>
  <cp:lastModifiedBy>Rakesh Kumar</cp:lastModifiedBy>
  <cp:revision>32</cp:revision>
  <dcterms:created xsi:type="dcterms:W3CDTF">2020-05-13T06:48:39Z</dcterms:created>
  <dcterms:modified xsi:type="dcterms:W3CDTF">2020-05-18T16:09:05Z</dcterms:modified>
</cp:coreProperties>
</file>