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92" r:id="rId3"/>
    <p:sldId id="280" r:id="rId4"/>
    <p:sldId id="283" r:id="rId5"/>
    <p:sldId id="277" r:id="rId6"/>
    <p:sldId id="257" r:id="rId7"/>
    <p:sldId id="278" r:id="rId8"/>
    <p:sldId id="258" r:id="rId9"/>
    <p:sldId id="296" r:id="rId10"/>
    <p:sldId id="260" r:id="rId11"/>
    <p:sldId id="261" r:id="rId12"/>
    <p:sldId id="298" r:id="rId13"/>
    <p:sldId id="262" r:id="rId14"/>
    <p:sldId id="297" r:id="rId15"/>
    <p:sldId id="264" r:id="rId16"/>
    <p:sldId id="265" r:id="rId17"/>
    <p:sldId id="284" r:id="rId18"/>
    <p:sldId id="266" r:id="rId19"/>
    <p:sldId id="286" r:id="rId20"/>
    <p:sldId id="287" r:id="rId21"/>
    <p:sldId id="267" r:id="rId22"/>
    <p:sldId id="285" r:id="rId23"/>
    <p:sldId id="30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1"/>
            <a:ext cx="7086600" cy="1219200"/>
          </a:xfrm>
        </p:spPr>
        <p:txBody>
          <a:bodyPr>
            <a:normAutofit/>
          </a:bodyPr>
          <a:lstStyle/>
          <a:p>
            <a:pPr>
              <a:buNone/>
            </a:pPr>
            <a:endParaRPr lang="en-IN" b="1" dirty="0" smtClean="0"/>
          </a:p>
          <a:p>
            <a:pPr>
              <a:buNone/>
            </a:pPr>
            <a:r>
              <a:rPr lang="en-IN" b="1" dirty="0" smtClean="0"/>
              <a:t>		</a:t>
            </a:r>
            <a:r>
              <a:rPr lang="en-IN" b="1" dirty="0" smtClean="0">
                <a:solidFill>
                  <a:srgbClr val="FF0000"/>
                </a:solidFill>
              </a:rPr>
              <a:t>Organophosphate Insecticides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4800" y="304800"/>
            <a:ext cx="1295399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228600"/>
            <a:ext cx="1291274" cy="13167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4495800"/>
            <a:ext cx="7696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Dr.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Kumari</a:t>
            </a:r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Anjana</a:t>
            </a:r>
            <a:endParaRPr lang="en-IN" b="1" dirty="0" smtClean="0">
              <a:solidFill>
                <a:srgbClr val="FFC000"/>
              </a:solidFill>
              <a:latin typeface="Calisto MT" pitchFamily="18" charset="0"/>
            </a:endParaRP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Assistant  Professor</a:t>
            </a:r>
          </a:p>
          <a:p>
            <a:pPr algn="ctr"/>
            <a:r>
              <a:rPr lang="en-IN" sz="2000" b="1" dirty="0" err="1" smtClean="0">
                <a:latin typeface="Calisto MT" pitchFamily="18" charset="0"/>
              </a:rPr>
              <a:t>Deptt</a:t>
            </a:r>
            <a:r>
              <a:rPr lang="en-IN" sz="2000" b="1" dirty="0" smtClean="0">
                <a:latin typeface="Calisto MT" pitchFamily="18" charset="0"/>
              </a:rPr>
              <a:t>. of Veterinary Pharmacology &amp; Toxicology</a:t>
            </a: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Bihar Veterinary College, Bihar Animal Sciences University, Patn</a:t>
            </a:r>
            <a:r>
              <a:rPr lang="en-IN" sz="2000" dirty="0" smtClean="0">
                <a:latin typeface="Calisto MT" pitchFamily="18" charset="0"/>
              </a:rPr>
              <a:t>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</a:rPr>
              <a:t>Mechanism of action</a:t>
            </a:r>
            <a:endParaRPr lang="en-IN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OPI owe their toxicity by </a:t>
            </a:r>
            <a:r>
              <a:rPr lang="en-IN" b="1" dirty="0" smtClean="0">
                <a:solidFill>
                  <a:srgbClr val="0070C0"/>
                </a:solidFill>
              </a:rPr>
              <a:t>irreversible inhibition of </a:t>
            </a:r>
            <a:r>
              <a:rPr lang="en-IN" b="1" dirty="0" err="1" smtClean="0">
                <a:solidFill>
                  <a:srgbClr val="0070C0"/>
                </a:solidFill>
              </a:rPr>
              <a:t>AChE</a:t>
            </a:r>
            <a:r>
              <a:rPr lang="en-IN" b="1" dirty="0" smtClean="0">
                <a:solidFill>
                  <a:srgbClr val="0070C0"/>
                </a:solidFill>
              </a:rPr>
              <a:t> enzyme,</a:t>
            </a:r>
            <a:r>
              <a:rPr lang="en-IN" dirty="0" smtClean="0"/>
              <a:t> which is responsible for hydrolytic degradation of acetylcholine (NT released at cholinergic synapses). </a:t>
            </a:r>
          </a:p>
          <a:p>
            <a:pPr algn="just">
              <a:buNone/>
            </a:pPr>
            <a:endParaRPr lang="en-IN" dirty="0" smtClean="0"/>
          </a:p>
          <a:p>
            <a:pPr algn="just"/>
            <a:r>
              <a:rPr lang="en-IN" dirty="0" smtClean="0"/>
              <a:t>This leads to </a:t>
            </a:r>
            <a:r>
              <a:rPr lang="en-IN" b="1" dirty="0" smtClean="0">
                <a:solidFill>
                  <a:srgbClr val="0070C0"/>
                </a:solidFill>
              </a:rPr>
              <a:t>Ach accumulation in nerves and </a:t>
            </a:r>
            <a:r>
              <a:rPr lang="en-IN" b="1" dirty="0" err="1" smtClean="0">
                <a:solidFill>
                  <a:srgbClr val="0070C0"/>
                </a:solidFill>
              </a:rPr>
              <a:t>neuro-effector</a:t>
            </a:r>
            <a:r>
              <a:rPr lang="en-IN" b="1" dirty="0" smtClean="0">
                <a:solidFill>
                  <a:srgbClr val="0070C0"/>
                </a:solidFill>
              </a:rPr>
              <a:t> junctions</a:t>
            </a:r>
            <a:r>
              <a:rPr lang="en-IN" dirty="0" smtClean="0"/>
              <a:t>, which causes excessive synaptic neurotransmitter activity in the parasympathetic nervous system and at neuromuscular sites and affected animals show </a:t>
            </a:r>
            <a:r>
              <a:rPr lang="en-IN" b="1" dirty="0" smtClean="0">
                <a:solidFill>
                  <a:srgbClr val="0070C0"/>
                </a:solidFill>
              </a:rPr>
              <a:t>parasympathetic or </a:t>
            </a:r>
            <a:r>
              <a:rPr lang="en-IN" b="1" dirty="0" err="1" smtClean="0">
                <a:solidFill>
                  <a:srgbClr val="0070C0"/>
                </a:solidFill>
              </a:rPr>
              <a:t>chlolinergic</a:t>
            </a:r>
            <a:r>
              <a:rPr lang="en-IN" b="1" dirty="0" smtClean="0">
                <a:solidFill>
                  <a:srgbClr val="0070C0"/>
                </a:solidFill>
              </a:rPr>
              <a:t> signs.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799"/>
          </a:xfrm>
        </p:spPr>
        <p:txBody>
          <a:bodyPr>
            <a:noAutofit/>
          </a:bodyPr>
          <a:lstStyle/>
          <a:p>
            <a:pPr algn="just"/>
            <a:r>
              <a:rPr lang="en-IN" sz="2400" dirty="0" smtClean="0"/>
              <a:t>MOA of </a:t>
            </a:r>
            <a:r>
              <a:rPr lang="en-IN" sz="2400" dirty="0" err="1" smtClean="0"/>
              <a:t>AChE</a:t>
            </a:r>
            <a:r>
              <a:rPr lang="en-IN" sz="2400" dirty="0" smtClean="0"/>
              <a:t> inhibition by OP compounds closely resembles the catalytic hydrolysis of Ach but, unlike Ach, OP compounds interact with only the active </a:t>
            </a:r>
            <a:r>
              <a:rPr lang="en-IN" sz="2400" u="sng" dirty="0" err="1" smtClean="0"/>
              <a:t>esteric</a:t>
            </a:r>
            <a:r>
              <a:rPr lang="en-IN" sz="2400" u="sng" dirty="0" smtClean="0"/>
              <a:t> site </a:t>
            </a:r>
            <a:r>
              <a:rPr lang="en-IN" sz="2400" dirty="0" smtClean="0"/>
              <a:t>of the enzyme and the enzyme – OP complex formed is </a:t>
            </a:r>
            <a:r>
              <a:rPr lang="en-IN" sz="2400" dirty="0" smtClean="0">
                <a:solidFill>
                  <a:srgbClr val="FF0000"/>
                </a:solidFill>
              </a:rPr>
              <a:t>extremely stable </a:t>
            </a:r>
            <a:r>
              <a:rPr lang="en-IN" sz="2400" dirty="0" smtClean="0"/>
              <a:t>that does not undergo significant spontaneous hydrolysis.</a:t>
            </a:r>
          </a:p>
          <a:p>
            <a:pPr algn="just">
              <a:buNone/>
            </a:pPr>
            <a:endParaRPr lang="en-IN" sz="2400" dirty="0" smtClean="0"/>
          </a:p>
          <a:p>
            <a:pPr algn="just"/>
            <a:r>
              <a:rPr lang="en-IN" sz="2400" dirty="0" smtClean="0"/>
              <a:t>Restoration of </a:t>
            </a:r>
            <a:r>
              <a:rPr lang="en-IN" sz="2400" dirty="0" err="1" smtClean="0"/>
              <a:t>acetylcholinesterase</a:t>
            </a:r>
            <a:r>
              <a:rPr lang="en-IN" sz="2400" dirty="0" smtClean="0"/>
              <a:t> activity often requires   synthesis of new enzyme molecule that may take several weeks. </a:t>
            </a:r>
          </a:p>
          <a:p>
            <a:pPr algn="just"/>
            <a:r>
              <a:rPr lang="en-IN" sz="2400" dirty="0" smtClean="0"/>
              <a:t>In initial stages, some spontaneous hydrolysis may occur (mostly negligible) or complex can be dissociated with the use of chemical agents called </a:t>
            </a:r>
            <a:r>
              <a:rPr lang="en-IN" sz="2400" dirty="0" smtClean="0">
                <a:solidFill>
                  <a:srgbClr val="FF0000"/>
                </a:solidFill>
              </a:rPr>
              <a:t>cholinesterase enzyme </a:t>
            </a:r>
            <a:r>
              <a:rPr lang="en-IN" sz="2400" dirty="0" err="1" smtClean="0">
                <a:solidFill>
                  <a:srgbClr val="FF0000"/>
                </a:solidFill>
              </a:rPr>
              <a:t>reactivators</a:t>
            </a:r>
            <a:r>
              <a:rPr lang="en-IN" sz="2400" dirty="0" smtClean="0">
                <a:solidFill>
                  <a:srgbClr val="FF0000"/>
                </a:solidFill>
              </a:rPr>
              <a:t> </a:t>
            </a:r>
            <a:r>
              <a:rPr lang="en-IN" sz="2400" dirty="0" smtClean="0"/>
              <a:t>like </a:t>
            </a:r>
            <a:r>
              <a:rPr lang="en-IN" sz="2400" u="sng" dirty="0" smtClean="0"/>
              <a:t>pyridine-2-aldoxime.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holinesterase Inhibitors - Management of the Cholinergic ...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371600"/>
            <a:ext cx="7315199" cy="4343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143000" y="594360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smtClean="0"/>
              <a:t>Fig.</a:t>
            </a:r>
            <a:r>
              <a:rPr lang="en-IN" dirty="0" smtClean="0"/>
              <a:t> Mechanism of action of </a:t>
            </a:r>
            <a:r>
              <a:rPr lang="en-IN" dirty="0" err="1" smtClean="0"/>
              <a:t>organophosphorus</a:t>
            </a:r>
            <a:r>
              <a:rPr lang="en-IN" dirty="0" smtClean="0"/>
              <a:t> insecticides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However once covalent modification of enzyme occurs and the </a:t>
            </a:r>
            <a:r>
              <a:rPr lang="en-IN" dirty="0" err="1" smtClean="0"/>
              <a:t>phosphorylated</a:t>
            </a:r>
            <a:r>
              <a:rPr lang="en-IN" dirty="0" smtClean="0"/>
              <a:t> enzyme looses one of its alkyl group (called </a:t>
            </a:r>
            <a:r>
              <a:rPr lang="en-IN" dirty="0" smtClean="0">
                <a:solidFill>
                  <a:srgbClr val="FF0000"/>
                </a:solidFill>
              </a:rPr>
              <a:t>aging</a:t>
            </a:r>
            <a:r>
              <a:rPr lang="en-IN" dirty="0" smtClean="0"/>
              <a:t>), it is impossible for chemical </a:t>
            </a:r>
            <a:r>
              <a:rPr lang="en-IN" dirty="0" err="1" smtClean="0"/>
              <a:t>reactivators</a:t>
            </a:r>
            <a:r>
              <a:rPr lang="en-IN" dirty="0" smtClean="0"/>
              <a:t>  to break the bond between the inhibitor and the enzyme.</a:t>
            </a:r>
          </a:p>
          <a:p>
            <a:pPr algn="just">
              <a:buNone/>
            </a:pPr>
            <a:endParaRPr lang="en-IN" dirty="0" smtClean="0"/>
          </a:p>
          <a:p>
            <a:pPr algn="just"/>
            <a:r>
              <a:rPr lang="en-IN" dirty="0" smtClean="0"/>
              <a:t>Aging is very </a:t>
            </a:r>
            <a:r>
              <a:rPr lang="en-IN" b="1" dirty="0" smtClean="0">
                <a:solidFill>
                  <a:srgbClr val="00B0F0"/>
                </a:solidFill>
              </a:rPr>
              <a:t>rapid for nerve gases.</a:t>
            </a:r>
          </a:p>
          <a:p>
            <a:pPr algn="just">
              <a:buNone/>
            </a:pPr>
            <a:r>
              <a:rPr lang="en-IN" dirty="0" smtClean="0"/>
              <a:t>    </a:t>
            </a:r>
            <a:r>
              <a:rPr lang="en-IN" dirty="0" err="1" smtClean="0">
                <a:solidFill>
                  <a:srgbClr val="00B0F0"/>
                </a:solidFill>
              </a:rPr>
              <a:t>soman</a:t>
            </a:r>
            <a:r>
              <a:rPr lang="en-IN" dirty="0" smtClean="0"/>
              <a:t> (aging half life </a:t>
            </a:r>
            <a:r>
              <a:rPr lang="en-IN" dirty="0" smtClean="0">
                <a:solidFill>
                  <a:srgbClr val="00B0F0"/>
                </a:solidFill>
              </a:rPr>
              <a:t>2 minutes</a:t>
            </a:r>
            <a:r>
              <a:rPr lang="en-IN" dirty="0" smtClean="0"/>
              <a:t>), </a:t>
            </a:r>
          </a:p>
          <a:p>
            <a:pPr algn="just">
              <a:buNone/>
            </a:pPr>
            <a:r>
              <a:rPr lang="en-IN" dirty="0" smtClean="0"/>
              <a:t>	</a:t>
            </a:r>
            <a:r>
              <a:rPr lang="en-IN" b="1" dirty="0" smtClean="0">
                <a:solidFill>
                  <a:srgbClr val="FFC000"/>
                </a:solidFill>
              </a:rPr>
              <a:t>less for DFP </a:t>
            </a:r>
            <a:r>
              <a:rPr lang="en-IN" dirty="0" smtClean="0"/>
              <a:t>(approx. </a:t>
            </a:r>
            <a:r>
              <a:rPr lang="en-IN" b="1" dirty="0" smtClean="0">
                <a:solidFill>
                  <a:srgbClr val="FFC000"/>
                </a:solidFill>
              </a:rPr>
              <a:t>4 hrs</a:t>
            </a:r>
            <a:r>
              <a:rPr lang="en-IN" dirty="0" smtClean="0"/>
              <a:t>) </a:t>
            </a:r>
          </a:p>
          <a:p>
            <a:pPr algn="just">
              <a:buNone/>
            </a:pPr>
            <a:r>
              <a:rPr lang="en-IN" dirty="0" smtClean="0"/>
              <a:t>	and more (up to 36 hrs) for many other OPI.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b="1" dirty="0" err="1" smtClean="0"/>
              <a:t>Phosphorylation</a:t>
            </a:r>
            <a:r>
              <a:rPr lang="en-IN" b="1" dirty="0" smtClean="0"/>
              <a:t> of </a:t>
            </a:r>
            <a:r>
              <a:rPr lang="en-IN" b="1" dirty="0" err="1" smtClean="0"/>
              <a:t>AChE</a:t>
            </a:r>
            <a:r>
              <a:rPr lang="en-IN" b="1" dirty="0" smtClean="0"/>
              <a:t> enzyme occurs when organophosphate occupies </a:t>
            </a:r>
            <a:r>
              <a:rPr lang="en-IN" b="1" dirty="0" err="1" smtClean="0"/>
              <a:t>esteratic</a:t>
            </a:r>
            <a:r>
              <a:rPr lang="en-IN" b="1" dirty="0" smtClean="0"/>
              <a:t> site of the enzyme.</a:t>
            </a:r>
          </a:p>
          <a:p>
            <a:r>
              <a:rPr lang="en-IN" b="1" dirty="0" smtClean="0"/>
              <a:t> Spontaneous hydrolysis resulting in regenerated enzyme may occur poorly.</a:t>
            </a:r>
          </a:p>
          <a:p>
            <a:r>
              <a:rPr lang="en-IN" b="1" dirty="0" smtClean="0"/>
              <a:t>When aging occurs (loss of </a:t>
            </a:r>
            <a:r>
              <a:rPr lang="en-IN" b="1" dirty="0" err="1" smtClean="0"/>
              <a:t>esterified</a:t>
            </a:r>
            <a:r>
              <a:rPr lang="en-IN" b="1" dirty="0" smtClean="0"/>
              <a:t> moiety ‘R’), recovery of cholinesterase does not occur due to formation of irreversible stable bonds. </a:t>
            </a:r>
          </a:p>
          <a:p>
            <a:r>
              <a:rPr lang="en-IN" b="1" dirty="0" smtClean="0"/>
              <a:t>This needs synthesis of new enzymes.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/>
              <a:t>In addition to </a:t>
            </a:r>
            <a:r>
              <a:rPr lang="en-IN" dirty="0" err="1" smtClean="0"/>
              <a:t>acetylcholinesterase</a:t>
            </a:r>
            <a:r>
              <a:rPr lang="en-IN" dirty="0" smtClean="0"/>
              <a:t> enzyme (also called true cholinesterase), OPI </a:t>
            </a:r>
            <a:r>
              <a:rPr lang="en-IN" dirty="0" smtClean="0">
                <a:solidFill>
                  <a:srgbClr val="0070C0"/>
                </a:solidFill>
              </a:rPr>
              <a:t>inhibit plasma cholinesterase</a:t>
            </a:r>
            <a:r>
              <a:rPr lang="en-IN" dirty="0" smtClean="0"/>
              <a:t> (also called  </a:t>
            </a:r>
            <a:r>
              <a:rPr lang="en-IN" b="1" dirty="0" err="1" smtClean="0">
                <a:solidFill>
                  <a:srgbClr val="92D050"/>
                </a:solidFill>
              </a:rPr>
              <a:t>pseudocholinesterase</a:t>
            </a:r>
            <a:r>
              <a:rPr lang="en-IN" dirty="0" smtClean="0"/>
              <a:t> or </a:t>
            </a:r>
            <a:r>
              <a:rPr lang="en-IN" dirty="0" err="1" smtClean="0"/>
              <a:t>butyryl</a:t>
            </a:r>
            <a:r>
              <a:rPr lang="en-IN" dirty="0" smtClean="0"/>
              <a:t> cholinesterase), a non specific enzyme, and some other </a:t>
            </a:r>
            <a:r>
              <a:rPr lang="en-IN" dirty="0" err="1" smtClean="0"/>
              <a:t>esterases</a:t>
            </a:r>
            <a:r>
              <a:rPr lang="en-IN" dirty="0" smtClean="0"/>
              <a:t> with serine residue at active sites called as  </a:t>
            </a:r>
            <a:r>
              <a:rPr lang="en-IN" b="1" dirty="0" err="1" smtClean="0">
                <a:solidFill>
                  <a:srgbClr val="FFC000"/>
                </a:solidFill>
              </a:rPr>
              <a:t>neurotoxic</a:t>
            </a:r>
            <a:r>
              <a:rPr lang="en-IN" b="1" dirty="0" smtClean="0">
                <a:solidFill>
                  <a:srgbClr val="FFC000"/>
                </a:solidFill>
              </a:rPr>
              <a:t> esterase</a:t>
            </a:r>
            <a:r>
              <a:rPr lang="en-IN" dirty="0" smtClean="0"/>
              <a:t>. </a:t>
            </a:r>
          </a:p>
          <a:p>
            <a:pPr algn="just">
              <a:buNone/>
            </a:pPr>
            <a:endParaRPr lang="en-IN" dirty="0" smtClean="0"/>
          </a:p>
          <a:p>
            <a:pPr algn="just"/>
            <a:r>
              <a:rPr lang="en-IN" dirty="0" smtClean="0"/>
              <a:t>Inhibitions of  these non-specific enzymes may interfere with metabolism of a wide variety of esters that occur in plasma, nervous tissue and some other systems in the body.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IN" dirty="0" smtClean="0"/>
              <a:t>Some OPI like</a:t>
            </a:r>
          </a:p>
          <a:p>
            <a:pPr algn="just">
              <a:buNone/>
            </a:pPr>
            <a:r>
              <a:rPr lang="en-IN" dirty="0" smtClean="0"/>
              <a:t>		tri-</a:t>
            </a:r>
            <a:r>
              <a:rPr lang="en-IN" dirty="0" err="1" smtClean="0"/>
              <a:t>ortho</a:t>
            </a:r>
            <a:r>
              <a:rPr lang="en-IN" dirty="0" smtClean="0"/>
              <a:t> </a:t>
            </a:r>
            <a:r>
              <a:rPr lang="en-IN" dirty="0" err="1" smtClean="0"/>
              <a:t>cresyl</a:t>
            </a:r>
            <a:r>
              <a:rPr lang="en-IN" dirty="0" smtClean="0"/>
              <a:t> phosphate (TOCP), </a:t>
            </a:r>
          </a:p>
          <a:p>
            <a:pPr algn="just">
              <a:buNone/>
            </a:pPr>
            <a:r>
              <a:rPr lang="en-IN" dirty="0" smtClean="0"/>
              <a:t>		</a:t>
            </a:r>
            <a:r>
              <a:rPr lang="en-IN" dirty="0" err="1" smtClean="0"/>
              <a:t>diisopropyl</a:t>
            </a:r>
            <a:r>
              <a:rPr lang="en-IN" dirty="0" smtClean="0"/>
              <a:t> </a:t>
            </a:r>
            <a:r>
              <a:rPr lang="en-IN" dirty="0" err="1" smtClean="0"/>
              <a:t>phosphorofluoridate</a:t>
            </a:r>
            <a:r>
              <a:rPr lang="en-IN" dirty="0" smtClean="0"/>
              <a:t> (DFP), </a:t>
            </a:r>
          </a:p>
          <a:p>
            <a:pPr>
              <a:buNone/>
            </a:pPr>
            <a:r>
              <a:rPr lang="en-IN" dirty="0" smtClean="0"/>
              <a:t>		EPN (Ethyl </a:t>
            </a:r>
            <a:r>
              <a:rPr lang="en-IN" dirty="0" err="1" smtClean="0"/>
              <a:t>nitrophenyl</a:t>
            </a:r>
            <a:r>
              <a:rPr lang="en-IN" dirty="0" smtClean="0"/>
              <a:t> </a:t>
            </a:r>
            <a:r>
              <a:rPr lang="en-IN" dirty="0" err="1" smtClean="0"/>
              <a:t>phosphonothioate</a:t>
            </a:r>
            <a:r>
              <a:rPr lang="en-IN" dirty="0" smtClean="0"/>
              <a:t>), 	</a:t>
            </a:r>
            <a:r>
              <a:rPr lang="en-IN" dirty="0" err="1" smtClean="0"/>
              <a:t>leptophos</a:t>
            </a:r>
            <a:r>
              <a:rPr lang="en-IN" dirty="0" smtClean="0"/>
              <a:t>, </a:t>
            </a:r>
            <a:r>
              <a:rPr lang="en-IN" dirty="0" err="1" smtClean="0"/>
              <a:t>mipafox</a:t>
            </a:r>
            <a:r>
              <a:rPr lang="en-IN" dirty="0" smtClean="0"/>
              <a:t> .</a:t>
            </a:r>
          </a:p>
          <a:p>
            <a:pPr>
              <a:buNone/>
            </a:pPr>
            <a:r>
              <a:rPr lang="en-IN" dirty="0" smtClean="0"/>
              <a:t>produce</a:t>
            </a:r>
          </a:p>
          <a:p>
            <a:pPr algn="just">
              <a:buNone/>
            </a:pPr>
            <a:r>
              <a:rPr lang="en-IN" dirty="0" smtClean="0"/>
              <a:t> </a:t>
            </a:r>
          </a:p>
          <a:p>
            <a:pPr algn="just"/>
            <a:r>
              <a:rPr lang="en-IN" dirty="0" smtClean="0"/>
              <a:t>These compounds are </a:t>
            </a:r>
            <a:r>
              <a:rPr lang="en-IN" b="1" dirty="0" smtClean="0">
                <a:solidFill>
                  <a:srgbClr val="0070C0"/>
                </a:solidFill>
              </a:rPr>
              <a:t>weak </a:t>
            </a:r>
            <a:r>
              <a:rPr lang="en-IN" b="1" dirty="0" err="1" smtClean="0">
                <a:solidFill>
                  <a:srgbClr val="0070C0"/>
                </a:solidFill>
              </a:rPr>
              <a:t>ChE</a:t>
            </a:r>
            <a:r>
              <a:rPr lang="en-IN" b="1" dirty="0" smtClean="0">
                <a:solidFill>
                  <a:srgbClr val="0070C0"/>
                </a:solidFill>
              </a:rPr>
              <a:t> inhibitors but strongly </a:t>
            </a:r>
            <a:r>
              <a:rPr lang="en-IN" b="1" dirty="0" err="1" smtClean="0">
                <a:solidFill>
                  <a:srgbClr val="0070C0"/>
                </a:solidFill>
              </a:rPr>
              <a:t>inihibit</a:t>
            </a:r>
            <a:r>
              <a:rPr lang="en-IN" b="1" dirty="0" smtClean="0">
                <a:solidFill>
                  <a:srgbClr val="0070C0"/>
                </a:solidFill>
              </a:rPr>
              <a:t> </a:t>
            </a:r>
            <a:r>
              <a:rPr lang="en-IN" b="1" dirty="0" err="1" smtClean="0">
                <a:solidFill>
                  <a:srgbClr val="0070C0"/>
                </a:solidFill>
              </a:rPr>
              <a:t>neurotoxic</a:t>
            </a:r>
            <a:r>
              <a:rPr lang="en-IN" b="1" dirty="0" smtClean="0">
                <a:solidFill>
                  <a:srgbClr val="0070C0"/>
                </a:solidFill>
              </a:rPr>
              <a:t> esterase (</a:t>
            </a:r>
            <a:r>
              <a:rPr lang="en-IN" b="1" dirty="0" err="1" smtClean="0">
                <a:solidFill>
                  <a:srgbClr val="0070C0"/>
                </a:solidFill>
              </a:rPr>
              <a:t>NtE</a:t>
            </a:r>
            <a:r>
              <a:rPr lang="en-IN" b="1" dirty="0" smtClean="0">
                <a:solidFill>
                  <a:srgbClr val="0070C0"/>
                </a:solidFill>
              </a:rPr>
              <a:t>) in </a:t>
            </a:r>
            <a:r>
              <a:rPr lang="en-IN" dirty="0" smtClean="0"/>
              <a:t>brain and spinal cord causing axonal swelling, breakdown and </a:t>
            </a:r>
            <a:r>
              <a:rPr lang="en-IN" dirty="0" err="1" smtClean="0"/>
              <a:t>demyelination</a:t>
            </a:r>
            <a:r>
              <a:rPr lang="en-IN" dirty="0" smtClean="0"/>
              <a:t> of spinal and peripheral neurons. </a:t>
            </a:r>
          </a:p>
          <a:p>
            <a:pPr algn="just">
              <a:buNone/>
            </a:pPr>
            <a:r>
              <a:rPr lang="en-IN" dirty="0" smtClean="0"/>
              <a:t> </a:t>
            </a:r>
          </a:p>
          <a:p>
            <a:endParaRPr lang="en-IN" dirty="0"/>
          </a:p>
        </p:txBody>
      </p:sp>
      <p:sp>
        <p:nvSpPr>
          <p:cNvPr id="5" name="Right Brace 4"/>
          <p:cNvSpPr/>
          <p:nvPr/>
        </p:nvSpPr>
        <p:spPr>
          <a:xfrm>
            <a:off x="7543800" y="1524000"/>
            <a:ext cx="533400" cy="1752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The signs of delayed neurotoxicity include muscle weakness, ataxia, flaccid paralysis of limbs.</a:t>
            </a:r>
          </a:p>
          <a:p>
            <a:pPr algn="just"/>
            <a:r>
              <a:rPr lang="en-IN" dirty="0" smtClean="0"/>
              <a:t> </a:t>
            </a:r>
            <a:r>
              <a:rPr lang="en-IN" dirty="0" smtClean="0">
                <a:solidFill>
                  <a:srgbClr val="0070C0"/>
                </a:solidFill>
              </a:rPr>
              <a:t>Poultry birds are the most sensitive spp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This delayed toxic </a:t>
            </a:r>
            <a:r>
              <a:rPr lang="en-IN" dirty="0" err="1" smtClean="0"/>
              <a:t>axonopathy</a:t>
            </a:r>
            <a:r>
              <a:rPr lang="en-IN" dirty="0" smtClean="0"/>
              <a:t> is called </a:t>
            </a:r>
            <a:r>
              <a:rPr lang="en-IN" dirty="0" err="1" smtClean="0">
                <a:solidFill>
                  <a:srgbClr val="FFC000"/>
                </a:solidFill>
              </a:rPr>
              <a:t>organophosphorus</a:t>
            </a:r>
            <a:r>
              <a:rPr lang="en-IN" dirty="0" smtClean="0">
                <a:solidFill>
                  <a:srgbClr val="FFC000"/>
                </a:solidFill>
              </a:rPr>
              <a:t> induced  delayed neuropathy (OPIDN) </a:t>
            </a:r>
            <a:r>
              <a:rPr lang="en-IN" dirty="0" smtClean="0"/>
              <a:t>or </a:t>
            </a:r>
            <a:r>
              <a:rPr lang="en-IN" b="1" dirty="0" smtClean="0">
                <a:solidFill>
                  <a:srgbClr val="00B050"/>
                </a:solidFill>
              </a:rPr>
              <a:t>dying back </a:t>
            </a:r>
            <a:r>
              <a:rPr lang="en-IN" b="1" dirty="0" err="1" smtClean="0">
                <a:solidFill>
                  <a:srgbClr val="00B050"/>
                </a:solidFill>
              </a:rPr>
              <a:t>axonopathy</a:t>
            </a:r>
            <a:r>
              <a:rPr lang="en-IN" b="1" dirty="0" smtClean="0">
                <a:solidFill>
                  <a:srgbClr val="00B050"/>
                </a:solidFill>
              </a:rPr>
              <a:t> </a:t>
            </a:r>
            <a:r>
              <a:rPr lang="en-IN" dirty="0" smtClean="0"/>
              <a:t>(so called because it starts at periphery and then goes upward into spinal cord and up into </a:t>
            </a:r>
            <a:r>
              <a:rPr lang="en-IN" dirty="0" err="1" smtClean="0"/>
              <a:t>spinocerebellar</a:t>
            </a:r>
            <a:r>
              <a:rPr lang="en-IN" dirty="0" smtClean="0"/>
              <a:t>, </a:t>
            </a:r>
            <a:r>
              <a:rPr lang="en-IN" dirty="0" err="1" smtClean="0"/>
              <a:t>vestibulospinal</a:t>
            </a:r>
            <a:r>
              <a:rPr lang="en-IN" dirty="0" smtClean="0"/>
              <a:t> and other tracts).</a:t>
            </a:r>
          </a:p>
          <a:p>
            <a:pPr algn="just"/>
            <a:r>
              <a:rPr lang="en-IN" dirty="0" smtClean="0">
                <a:solidFill>
                  <a:srgbClr val="FF0000"/>
                </a:solidFill>
              </a:rPr>
              <a:t>Larger diameter fibres </a:t>
            </a:r>
            <a:r>
              <a:rPr lang="en-IN" dirty="0" smtClean="0"/>
              <a:t>appear to be more affected then small diameter fibres.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Clinical sign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err="1" smtClean="0"/>
              <a:t>Muscarinic</a:t>
            </a:r>
            <a:r>
              <a:rPr lang="en-IN" b="1" dirty="0" smtClean="0"/>
              <a:t> signs:</a:t>
            </a: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			Profuse salivation (watery drooling), 		bronchial secretions and constriction, 		diarrhoea, frequent urination and 		</a:t>
            </a:r>
            <a:r>
              <a:rPr lang="en-IN" dirty="0" err="1" smtClean="0"/>
              <a:t>miosis</a:t>
            </a:r>
            <a:r>
              <a:rPr lang="en-IN" dirty="0" smtClean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dirty="0" smtClean="0"/>
              <a:t>Nicotinic signs:</a:t>
            </a:r>
            <a:r>
              <a:rPr lang="en-IN" dirty="0" smtClean="0"/>
              <a:t> Muscular tremors, 				            convulsions, paralysis of     			  respiratory muscles and 				  dyspnoea.</a:t>
            </a:r>
          </a:p>
          <a:p>
            <a:r>
              <a:rPr lang="en-IN" b="1" dirty="0" smtClean="0"/>
              <a:t>CNS signs:</a:t>
            </a:r>
            <a:r>
              <a:rPr lang="en-IN" dirty="0" smtClean="0"/>
              <a:t> Restlessness, ataxia, depression of 		    respiratory and vasomotor centres, 		    paralysis, coma and death due to 		    respiration failure followed by 			    cardiovascular failure.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Content of the chapter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Introduction</a:t>
            </a:r>
          </a:p>
          <a:p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Uses</a:t>
            </a:r>
          </a:p>
          <a:p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Comparison to organochlorine 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compounds</a:t>
            </a:r>
            <a:endParaRPr lang="en-IN" b="1" dirty="0" smtClean="0">
              <a:solidFill>
                <a:srgbClr val="7030A0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History</a:t>
            </a:r>
          </a:p>
          <a:p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Classification</a:t>
            </a:r>
          </a:p>
          <a:p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Differences from 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 direct acting OP compounds</a:t>
            </a:r>
          </a:p>
          <a:p>
            <a:pPr>
              <a:buNone/>
            </a:pP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                        indirect 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acting OP compounds</a:t>
            </a:r>
          </a:p>
          <a:p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Mechanism of action</a:t>
            </a:r>
          </a:p>
          <a:p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Clinical signs</a:t>
            </a:r>
          </a:p>
          <a:p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Diagnosis</a:t>
            </a:r>
          </a:p>
          <a:p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Treatment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Diagnosis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History, </a:t>
            </a:r>
          </a:p>
          <a:p>
            <a:r>
              <a:rPr lang="en-IN" dirty="0" smtClean="0"/>
              <a:t>circumstantial evidence, </a:t>
            </a:r>
          </a:p>
          <a:p>
            <a:r>
              <a:rPr lang="en-IN" dirty="0" smtClean="0"/>
              <a:t>Clinical signs, </a:t>
            </a:r>
          </a:p>
          <a:p>
            <a:r>
              <a:rPr lang="en-IN" dirty="0" smtClean="0"/>
              <a:t>Estimation of blood </a:t>
            </a:r>
            <a:r>
              <a:rPr lang="en-IN" dirty="0" err="1" smtClean="0"/>
              <a:t>ChE</a:t>
            </a:r>
            <a:r>
              <a:rPr lang="en-IN" dirty="0" smtClean="0"/>
              <a:t> activity (25% or more decrease in OPI and </a:t>
            </a:r>
            <a:r>
              <a:rPr lang="en-IN" dirty="0" err="1" smtClean="0"/>
              <a:t>carbamate</a:t>
            </a:r>
            <a:r>
              <a:rPr lang="en-IN" dirty="0" smtClean="0"/>
              <a:t> toxicity)</a:t>
            </a:r>
          </a:p>
          <a:p>
            <a:r>
              <a:rPr lang="en-IN" dirty="0" smtClean="0"/>
              <a:t>Identification of the insecticide in feed, water, </a:t>
            </a:r>
            <a:r>
              <a:rPr lang="en-IN" dirty="0" err="1" smtClean="0"/>
              <a:t>ruminal</a:t>
            </a:r>
            <a:r>
              <a:rPr lang="en-IN" dirty="0" smtClean="0"/>
              <a:t> content or tissues.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900" b="1" dirty="0" smtClean="0">
                <a:solidFill>
                  <a:srgbClr val="FF0000"/>
                </a:solidFill>
              </a:rPr>
              <a:t>Treatment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Specific antidotes: a) </a:t>
            </a:r>
            <a:r>
              <a:rPr lang="en-IN" dirty="0" err="1" smtClean="0"/>
              <a:t>Muscarinic</a:t>
            </a:r>
            <a:r>
              <a:rPr lang="en-IN" dirty="0" smtClean="0"/>
              <a:t> blockers </a:t>
            </a:r>
          </a:p>
          <a:p>
            <a:pPr>
              <a:buNone/>
            </a:pPr>
            <a:r>
              <a:rPr lang="en-IN" dirty="0" smtClean="0"/>
              <a:t>                                      b) </a:t>
            </a:r>
            <a:r>
              <a:rPr lang="en-IN" dirty="0" err="1" smtClean="0"/>
              <a:t>ChE</a:t>
            </a:r>
            <a:r>
              <a:rPr lang="en-IN" dirty="0" smtClean="0"/>
              <a:t> </a:t>
            </a:r>
            <a:r>
              <a:rPr lang="en-IN" dirty="0" err="1" smtClean="0"/>
              <a:t>reactivators</a:t>
            </a:r>
            <a:r>
              <a:rPr lang="en-IN" dirty="0" smtClean="0"/>
              <a:t> </a:t>
            </a:r>
          </a:p>
          <a:p>
            <a:r>
              <a:rPr lang="en-IN" dirty="0" smtClean="0"/>
              <a:t>Reduce absorption</a:t>
            </a:r>
          </a:p>
          <a:p>
            <a:r>
              <a:rPr lang="en-IN" b="1" dirty="0" smtClean="0">
                <a:solidFill>
                  <a:srgbClr val="00B050"/>
                </a:solidFill>
              </a:rPr>
              <a:t>Atropine SO</a:t>
            </a:r>
            <a:r>
              <a:rPr lang="en-IN" b="1" baseline="-25000" dirty="0" smtClean="0">
                <a:solidFill>
                  <a:srgbClr val="00B050"/>
                </a:solidFill>
              </a:rPr>
              <a:t>4</a:t>
            </a:r>
            <a:r>
              <a:rPr lang="en-IN" b="1" dirty="0" smtClean="0">
                <a:solidFill>
                  <a:srgbClr val="00B050"/>
                </a:solidFill>
              </a:rPr>
              <a:t>: </a:t>
            </a:r>
          </a:p>
          <a:p>
            <a:pPr>
              <a:buNone/>
            </a:pPr>
            <a:r>
              <a:rPr lang="en-IN" dirty="0" smtClean="0"/>
              <a:t>	Dogs and Cats: 0.2-2 mg/kg 1/  iv and rest sc.</a:t>
            </a:r>
          </a:p>
          <a:p>
            <a:pPr>
              <a:buNone/>
            </a:pPr>
            <a:r>
              <a:rPr lang="en-IN" dirty="0" smtClean="0"/>
              <a:t>			         Repeat every 3-6 hr as required.</a:t>
            </a:r>
          </a:p>
          <a:p>
            <a:pPr>
              <a:buNone/>
            </a:pPr>
            <a:r>
              <a:rPr lang="en-IN" dirty="0" smtClean="0"/>
              <a:t>	 Horse and Pig: 0.1-0.2 mg/kg I/V,</a:t>
            </a:r>
          </a:p>
          <a:p>
            <a:pPr>
              <a:buNone/>
            </a:pPr>
            <a:r>
              <a:rPr lang="en-IN" dirty="0" smtClean="0"/>
              <a:t>			         repeat every 10-15 min as needed; </a:t>
            </a:r>
          </a:p>
          <a:p>
            <a:pPr>
              <a:buNone/>
            </a:pPr>
            <a:r>
              <a:rPr lang="en-IN" dirty="0" smtClean="0"/>
              <a:t>     Cattle and sheep: 0.5-1 mg/kg 1/3 iv and rest </a:t>
            </a:r>
            <a:r>
              <a:rPr lang="en-IN" dirty="0" err="1" smtClean="0"/>
              <a:t>im</a:t>
            </a:r>
            <a:r>
              <a:rPr lang="en-IN" dirty="0" smtClean="0"/>
              <a:t> or sc, 		         repeat as needed. </a:t>
            </a:r>
          </a:p>
          <a:p>
            <a:pPr>
              <a:buNone/>
            </a:pPr>
            <a:r>
              <a:rPr lang="en-IN" dirty="0" smtClean="0"/>
              <a:t>    Over dosage of atropine to be avoided.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IN" sz="2800" b="1" dirty="0" smtClean="0">
                <a:solidFill>
                  <a:srgbClr val="00B050"/>
                </a:solidFill>
              </a:rPr>
              <a:t>2-PAM</a:t>
            </a:r>
            <a:r>
              <a:rPr lang="en-IN" sz="2800" dirty="0" smtClean="0"/>
              <a:t> (2-Pyridine </a:t>
            </a:r>
            <a:r>
              <a:rPr lang="en-IN" sz="2800" dirty="0" err="1" smtClean="0"/>
              <a:t>aldoxime</a:t>
            </a:r>
            <a:r>
              <a:rPr lang="en-IN" sz="2800" dirty="0" smtClean="0"/>
              <a:t> </a:t>
            </a:r>
            <a:r>
              <a:rPr lang="en-IN" sz="2800" dirty="0" err="1" smtClean="0"/>
              <a:t>methiodide</a:t>
            </a:r>
            <a:r>
              <a:rPr lang="en-IN" sz="2800" dirty="0" smtClean="0"/>
              <a:t>, 2-PAM chloride) @ 20-50 mg/kg as 10% sol </a:t>
            </a:r>
            <a:r>
              <a:rPr lang="en-IN" sz="2800" dirty="0" err="1" smtClean="0"/>
              <a:t>im</a:t>
            </a:r>
            <a:r>
              <a:rPr lang="en-IN" sz="2800" dirty="0" smtClean="0"/>
              <a:t> or slow iv (if rapid respiration arrest) repeat if necessary. </a:t>
            </a:r>
          </a:p>
          <a:p>
            <a:pPr>
              <a:buNone/>
            </a:pPr>
            <a:endParaRPr lang="en-IN" sz="2800" dirty="0" smtClean="0"/>
          </a:p>
          <a:p>
            <a:r>
              <a:rPr lang="en-IN" sz="2800" dirty="0" err="1" smtClean="0"/>
              <a:t>ChE</a:t>
            </a:r>
            <a:r>
              <a:rPr lang="en-IN" sz="2800" dirty="0" smtClean="0"/>
              <a:t> activation decreases with time (after exposure), better to use within 24-48 hr.</a:t>
            </a:r>
          </a:p>
          <a:p>
            <a:pPr>
              <a:buNone/>
            </a:pPr>
            <a:endParaRPr lang="en-IN" sz="2800" dirty="0" smtClean="0"/>
          </a:p>
          <a:p>
            <a:r>
              <a:rPr lang="en-IN" sz="2800" b="1" dirty="0" smtClean="0">
                <a:solidFill>
                  <a:srgbClr val="0070C0"/>
                </a:solidFill>
              </a:rPr>
              <a:t>If ingestion</a:t>
            </a:r>
            <a:r>
              <a:rPr lang="en-IN" sz="2800" dirty="0" smtClean="0"/>
              <a:t>: Emetics, purgatives, activated charcoal (3-6 g/kg as slurry in water. </a:t>
            </a:r>
          </a:p>
          <a:p>
            <a:pPr>
              <a:buNone/>
            </a:pPr>
            <a:endParaRPr lang="en-IN" sz="2800" dirty="0" smtClean="0"/>
          </a:p>
          <a:p>
            <a:r>
              <a:rPr lang="en-IN" sz="2800" b="1" dirty="0" smtClean="0">
                <a:solidFill>
                  <a:srgbClr val="0070C0"/>
                </a:solidFill>
              </a:rPr>
              <a:t>If dermal: </a:t>
            </a:r>
            <a:r>
              <a:rPr lang="en-IN" sz="2800" dirty="0" smtClean="0"/>
              <a:t>wash with soap and cool water.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Thank You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>
                <a:solidFill>
                  <a:srgbClr val="FF0000"/>
                </a:solidFill>
              </a:rPr>
              <a:t>Introduction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382000" cy="5638800"/>
          </a:xfrm>
        </p:spPr>
        <p:txBody>
          <a:bodyPr>
            <a:normAutofit/>
          </a:bodyPr>
          <a:lstStyle/>
          <a:p>
            <a:r>
              <a:rPr lang="en-IN" dirty="0" smtClean="0"/>
              <a:t> </a:t>
            </a:r>
          </a:p>
          <a:p>
            <a:pPr algn="just"/>
            <a:endParaRPr lang="en-IN" sz="28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endParaRPr lang="en-IN" sz="28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en-IN" sz="2800" b="1" dirty="0" smtClean="0">
                <a:solidFill>
                  <a:schemeClr val="tx1"/>
                </a:solidFill>
                <a:cs typeface="Times New Roman" pitchFamily="18" charset="0"/>
              </a:rPr>
              <a:t>OP compound are </a:t>
            </a:r>
            <a:r>
              <a:rPr lang="en-IN" sz="2800" b="1" dirty="0" smtClean="0">
                <a:solidFill>
                  <a:srgbClr val="0070C0"/>
                </a:solidFill>
                <a:cs typeface="Times New Roman" pitchFamily="18" charset="0"/>
              </a:rPr>
              <a:t>esters</a:t>
            </a:r>
            <a:r>
              <a:rPr lang="en-IN" sz="2800" b="1" dirty="0" smtClean="0">
                <a:solidFill>
                  <a:schemeClr val="tx1"/>
                </a:solidFill>
                <a:cs typeface="Times New Roman" pitchFamily="18" charset="0"/>
              </a:rPr>
              <a:t> of phosphoric, </a:t>
            </a:r>
            <a:r>
              <a:rPr lang="en-IN" sz="2800" b="1" dirty="0" err="1" smtClean="0">
                <a:solidFill>
                  <a:schemeClr val="tx1"/>
                </a:solidFill>
                <a:cs typeface="Times New Roman" pitchFamily="18" charset="0"/>
              </a:rPr>
              <a:t>phosphonic</a:t>
            </a:r>
            <a:r>
              <a:rPr lang="en-IN" sz="2800" b="1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IN" sz="2800" b="1" dirty="0" err="1" smtClean="0">
                <a:solidFill>
                  <a:schemeClr val="tx1"/>
                </a:solidFill>
                <a:cs typeface="Times New Roman" pitchFamily="18" charset="0"/>
              </a:rPr>
              <a:t>phosphorothioic</a:t>
            </a:r>
            <a:r>
              <a:rPr lang="en-IN" sz="2800" b="1" dirty="0" smtClean="0">
                <a:solidFill>
                  <a:schemeClr val="tx1"/>
                </a:solidFill>
                <a:cs typeface="Times New Roman" pitchFamily="18" charset="0"/>
              </a:rPr>
              <a:t> or related acids </a:t>
            </a:r>
            <a:r>
              <a:rPr lang="en-IN" sz="2800" b="1" dirty="0" smtClean="0">
                <a:solidFill>
                  <a:srgbClr val="FF0000"/>
                </a:solidFill>
                <a:cs typeface="Times New Roman" pitchFamily="18" charset="0"/>
              </a:rPr>
              <a:t>which have ability to inhibit cholinesterase enzyme.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IN" b="1" dirty="0" smtClean="0">
                <a:cs typeface="Times New Roman" pitchFamily="18" charset="0"/>
              </a:rPr>
              <a:t>As insecticides, organophosphates are one of the </a:t>
            </a:r>
            <a:r>
              <a:rPr lang="en-IN" b="1" dirty="0" smtClean="0">
                <a:solidFill>
                  <a:srgbClr val="FF0000"/>
                </a:solidFill>
                <a:cs typeface="Times New Roman" pitchFamily="18" charset="0"/>
              </a:rPr>
              <a:t>major groups </a:t>
            </a:r>
            <a:r>
              <a:rPr lang="en-IN" b="1" dirty="0" smtClean="0">
                <a:cs typeface="Times New Roman" pitchFamily="18" charset="0"/>
              </a:rPr>
              <a:t>in use in present </a:t>
            </a:r>
            <a:r>
              <a:rPr lang="en-IN" b="1" dirty="0" smtClean="0">
                <a:cs typeface="Times New Roman" pitchFamily="18" charset="0"/>
              </a:rPr>
              <a:t>time</a:t>
            </a:r>
            <a:r>
              <a:rPr lang="en-IN" b="1" dirty="0" smtClean="0">
                <a:cs typeface="Times New Roman" pitchFamily="18" charset="0"/>
              </a:rPr>
              <a:t>:</a:t>
            </a:r>
            <a:endParaRPr lang="en-IN" b="1" dirty="0" smtClean="0">
              <a:cs typeface="Times New Roman" pitchFamily="18" charset="0"/>
            </a:endParaRPr>
          </a:p>
          <a:p>
            <a:pPr algn="just">
              <a:buNone/>
            </a:pPr>
            <a:endParaRPr lang="en-IN" b="1" dirty="0" smtClean="0">
              <a:cs typeface="Times New Roman" pitchFamily="18" charset="0"/>
            </a:endParaRPr>
          </a:p>
          <a:p>
            <a:pPr algn="just"/>
            <a:r>
              <a:rPr lang="en-IN" b="1" dirty="0" smtClean="0">
                <a:solidFill>
                  <a:srgbClr val="0070C0"/>
                </a:solidFill>
                <a:cs typeface="Times New Roman" pitchFamily="18" charset="0"/>
              </a:rPr>
              <a:t>Insecticides,</a:t>
            </a:r>
          </a:p>
          <a:p>
            <a:pPr algn="just"/>
            <a:r>
              <a:rPr lang="en-IN" b="1" dirty="0" err="1" smtClean="0">
                <a:solidFill>
                  <a:srgbClr val="0070C0"/>
                </a:solidFill>
                <a:cs typeface="Times New Roman" pitchFamily="18" charset="0"/>
              </a:rPr>
              <a:t>Acaricides</a:t>
            </a:r>
            <a:r>
              <a:rPr lang="en-IN" b="1" dirty="0" smtClean="0">
                <a:solidFill>
                  <a:srgbClr val="0070C0"/>
                </a:solidFill>
                <a:cs typeface="Times New Roman" pitchFamily="18" charset="0"/>
              </a:rPr>
              <a:t>, </a:t>
            </a:r>
          </a:p>
          <a:p>
            <a:pPr algn="just"/>
            <a:r>
              <a:rPr lang="en-IN" b="1" dirty="0" smtClean="0">
                <a:solidFill>
                  <a:srgbClr val="0070C0"/>
                </a:solidFill>
                <a:cs typeface="Times New Roman" pitchFamily="18" charset="0"/>
              </a:rPr>
              <a:t>Soil nematodes, </a:t>
            </a:r>
          </a:p>
          <a:p>
            <a:pPr algn="just"/>
            <a:r>
              <a:rPr lang="en-IN" b="1" dirty="0" smtClean="0">
                <a:solidFill>
                  <a:srgbClr val="0070C0"/>
                </a:solidFill>
                <a:cs typeface="Times New Roman" pitchFamily="18" charset="0"/>
              </a:rPr>
              <a:t>Fungicides, </a:t>
            </a:r>
          </a:p>
          <a:p>
            <a:pPr algn="just"/>
            <a:r>
              <a:rPr lang="en-IN" b="1" dirty="0" smtClean="0">
                <a:solidFill>
                  <a:srgbClr val="0070C0"/>
                </a:solidFill>
                <a:cs typeface="Times New Roman" pitchFamily="18" charset="0"/>
              </a:rPr>
              <a:t>Herbicides, </a:t>
            </a:r>
          </a:p>
          <a:p>
            <a:pPr algn="just"/>
            <a:r>
              <a:rPr lang="en-IN" b="1" dirty="0" smtClean="0">
                <a:solidFill>
                  <a:srgbClr val="0070C0"/>
                </a:solidFill>
                <a:cs typeface="Times New Roman" pitchFamily="18" charset="0"/>
              </a:rPr>
              <a:t>Defoliants, </a:t>
            </a:r>
          </a:p>
          <a:p>
            <a:pPr algn="just"/>
            <a:r>
              <a:rPr lang="en-IN" b="1" dirty="0" err="1" smtClean="0">
                <a:solidFill>
                  <a:srgbClr val="0070C0"/>
                </a:solidFill>
                <a:cs typeface="Times New Roman" pitchFamily="18" charset="0"/>
              </a:rPr>
              <a:t>Rodenticides</a:t>
            </a:r>
            <a:r>
              <a:rPr lang="en-IN" b="1" dirty="0" smtClean="0">
                <a:solidFill>
                  <a:srgbClr val="0070C0"/>
                </a:solidFill>
                <a:cs typeface="Times New Roman" pitchFamily="18" charset="0"/>
              </a:rPr>
              <a:t>, </a:t>
            </a:r>
          </a:p>
          <a:p>
            <a:pPr algn="just"/>
            <a:r>
              <a:rPr lang="en-IN" b="1" dirty="0" smtClean="0">
                <a:solidFill>
                  <a:srgbClr val="0070C0"/>
                </a:solidFill>
                <a:cs typeface="Times New Roman" pitchFamily="18" charset="0"/>
              </a:rPr>
              <a:t>Insecticide synergists,</a:t>
            </a:r>
          </a:p>
          <a:p>
            <a:pPr algn="just"/>
            <a:r>
              <a:rPr lang="en-IN" b="1" dirty="0" smtClean="0">
                <a:solidFill>
                  <a:srgbClr val="0070C0"/>
                </a:solidFill>
                <a:cs typeface="Times New Roman" pitchFamily="18" charset="0"/>
              </a:rPr>
              <a:t>Insect repellents, </a:t>
            </a:r>
          </a:p>
          <a:p>
            <a:pPr algn="just"/>
            <a:r>
              <a:rPr lang="en-IN" b="1" dirty="0" smtClean="0">
                <a:solidFill>
                  <a:srgbClr val="0070C0"/>
                </a:solidFill>
                <a:cs typeface="Times New Roman" pitchFamily="18" charset="0"/>
              </a:rPr>
              <a:t>chemosterilants and </a:t>
            </a:r>
          </a:p>
          <a:p>
            <a:pPr algn="just"/>
            <a:r>
              <a:rPr lang="en-IN" b="1" dirty="0" smtClean="0">
                <a:solidFill>
                  <a:srgbClr val="0070C0"/>
                </a:solidFill>
                <a:cs typeface="Times New Roman" pitchFamily="18" charset="0"/>
              </a:rPr>
              <a:t>Warfare agents. 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52401"/>
            <a:ext cx="7772400" cy="761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N" sz="10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USES</a:t>
            </a: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0000"/>
                </a:solidFill>
                <a:cs typeface="Times New Roman" pitchFamily="18" charset="0"/>
              </a:rPr>
              <a:t>Compared to Organochlorins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IN" sz="2600" dirty="0" smtClean="0">
                <a:latin typeface="Arial Rounded MT Bold" pitchFamily="34" charset="0"/>
                <a:cs typeface="Times New Roman" pitchFamily="18" charset="0"/>
              </a:rPr>
              <a:t>OPs are: </a:t>
            </a:r>
          </a:p>
          <a:p>
            <a:pPr algn="just"/>
            <a:r>
              <a:rPr lang="en-IN" sz="2600" dirty="0" smtClean="0">
                <a:latin typeface="Arial Rounded MT Bold" pitchFamily="34" charset="0"/>
                <a:cs typeface="Times New Roman" pitchFamily="18" charset="0"/>
              </a:rPr>
              <a:t>Much </a:t>
            </a:r>
            <a:r>
              <a:rPr lang="en-IN" sz="2600" dirty="0" smtClean="0">
                <a:solidFill>
                  <a:srgbClr val="0070C0"/>
                </a:solidFill>
                <a:latin typeface="Arial Rounded MT Bold" pitchFamily="34" charset="0"/>
                <a:cs typeface="Times New Roman" pitchFamily="18" charset="0"/>
              </a:rPr>
              <a:t>less environmentally persistent</a:t>
            </a:r>
            <a:r>
              <a:rPr lang="en-IN" sz="2600" dirty="0" smtClean="0">
                <a:latin typeface="Arial Rounded MT Bold" pitchFamily="34" charset="0"/>
                <a:cs typeface="Times New Roman" pitchFamily="18" charset="0"/>
              </a:rPr>
              <a:t>, </a:t>
            </a:r>
          </a:p>
          <a:p>
            <a:pPr algn="just"/>
            <a:r>
              <a:rPr lang="en-IN" sz="2600" dirty="0" smtClean="0">
                <a:latin typeface="Arial Rounded MT Bold" pitchFamily="34" charset="0"/>
                <a:cs typeface="Times New Roman" pitchFamily="18" charset="0"/>
              </a:rPr>
              <a:t>Much </a:t>
            </a:r>
            <a:r>
              <a:rPr lang="en-IN" sz="2600" dirty="0" smtClean="0">
                <a:solidFill>
                  <a:srgbClr val="FFC000"/>
                </a:solidFill>
                <a:latin typeface="Arial Rounded MT Bold" pitchFamily="34" charset="0"/>
                <a:cs typeface="Times New Roman" pitchFamily="18" charset="0"/>
              </a:rPr>
              <a:t>more biodegradable</a:t>
            </a:r>
            <a:r>
              <a:rPr lang="en-IN" sz="2600" dirty="0" smtClean="0">
                <a:latin typeface="Arial Rounded MT Bold" pitchFamily="34" charset="0"/>
                <a:cs typeface="Times New Roman" pitchFamily="18" charset="0"/>
              </a:rPr>
              <a:t>, </a:t>
            </a:r>
          </a:p>
          <a:p>
            <a:pPr algn="just"/>
            <a:r>
              <a:rPr lang="en-IN" sz="2600" dirty="0" smtClean="0">
                <a:solidFill>
                  <a:srgbClr val="0070C0"/>
                </a:solidFill>
                <a:latin typeface="Arial Rounded MT Bold" pitchFamily="34" charset="0"/>
                <a:cs typeface="Times New Roman" pitchFamily="18" charset="0"/>
              </a:rPr>
              <a:t>Less subject to biomagnifications</a:t>
            </a:r>
            <a:r>
              <a:rPr lang="en-IN" sz="2600" dirty="0" smtClean="0">
                <a:latin typeface="Arial Rounded MT Bold" pitchFamily="34" charset="0"/>
                <a:cs typeface="Times New Roman" pitchFamily="18" charset="0"/>
              </a:rPr>
              <a:t>, </a:t>
            </a:r>
          </a:p>
          <a:p>
            <a:pPr algn="just"/>
            <a:r>
              <a:rPr lang="en-IN" sz="2600" dirty="0" smtClean="0">
                <a:latin typeface="Arial Rounded MT Bold" pitchFamily="34" charset="0"/>
                <a:cs typeface="Times New Roman" pitchFamily="18" charset="0"/>
              </a:rPr>
              <a:t>Usually</a:t>
            </a:r>
            <a:r>
              <a:rPr lang="en-IN" sz="2600" dirty="0" smtClean="0">
                <a:solidFill>
                  <a:srgbClr val="FFC000"/>
                </a:solidFill>
                <a:latin typeface="Arial Rounded MT Bold" pitchFamily="34" charset="0"/>
                <a:cs typeface="Times New Roman" pitchFamily="18" charset="0"/>
              </a:rPr>
              <a:t> unstable </a:t>
            </a:r>
            <a:r>
              <a:rPr lang="en-IN" sz="2600" dirty="0" smtClean="0">
                <a:solidFill>
                  <a:srgbClr val="0070C0"/>
                </a:solidFill>
                <a:latin typeface="Arial Rounded MT Bold" pitchFamily="34" charset="0"/>
                <a:cs typeface="Times New Roman" pitchFamily="18" charset="0"/>
              </a:rPr>
              <a:t>in presence of sunlight</a:t>
            </a:r>
            <a:r>
              <a:rPr lang="en-IN" sz="2600" dirty="0" smtClean="0">
                <a:latin typeface="Arial Rounded MT Bold" pitchFamily="34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en-IN" dirty="0" smtClean="0">
              <a:cs typeface="Times New Roman" pitchFamily="18" charset="0"/>
            </a:endParaRPr>
          </a:p>
          <a:p>
            <a:pPr algn="just"/>
            <a:r>
              <a:rPr lang="en-IN" sz="2800" dirty="0" smtClean="0">
                <a:cs typeface="Times New Roman" pitchFamily="18" charset="0"/>
              </a:rPr>
              <a:t>However, compared to organochlorins, they are </a:t>
            </a:r>
            <a:r>
              <a:rPr lang="en-IN" sz="2800" b="1" dirty="0" smtClean="0">
                <a:cs typeface="Times New Roman" pitchFamily="18" charset="0"/>
              </a:rPr>
              <a:t>much more </a:t>
            </a:r>
            <a:r>
              <a:rPr lang="en-IN" sz="2800" b="1" dirty="0" smtClean="0">
                <a:solidFill>
                  <a:srgbClr val="FF0000"/>
                </a:solidFill>
                <a:cs typeface="Times New Roman" pitchFamily="18" charset="0"/>
              </a:rPr>
              <a:t>acutely toxic to non-target species </a:t>
            </a:r>
            <a:r>
              <a:rPr lang="en-IN" sz="2800" dirty="0" smtClean="0">
                <a:cs typeface="Times New Roman" pitchFamily="18" charset="0"/>
              </a:rPr>
              <a:t>and several cases of poisoning frequently occur in man, domestic animals and wild life. </a:t>
            </a:r>
          </a:p>
          <a:p>
            <a:pPr algn="just"/>
            <a:r>
              <a:rPr lang="en-IN" sz="2800" dirty="0" smtClean="0"/>
              <a:t>Although most OPI are not very persistent in environment and dissipate in 2-4 weeks, some OPs, such as </a:t>
            </a:r>
            <a:r>
              <a:rPr lang="en-IN" sz="2800" b="1" dirty="0" smtClean="0">
                <a:solidFill>
                  <a:srgbClr val="FF0000"/>
                </a:solidFill>
              </a:rPr>
              <a:t>chlorpyriphos,</a:t>
            </a:r>
            <a:r>
              <a:rPr lang="en-IN" sz="2800" b="1" dirty="0" smtClean="0">
                <a:solidFill>
                  <a:srgbClr val="0070C0"/>
                </a:solidFill>
              </a:rPr>
              <a:t> are sufficiently persistent to be used for control of termites</a:t>
            </a:r>
            <a:r>
              <a:rPr lang="en-IN" sz="28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en-IN" sz="2800" dirty="0" smtClean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495800"/>
          </a:xfrm>
        </p:spPr>
        <p:txBody>
          <a:bodyPr>
            <a:normAutofit/>
          </a:bodyPr>
          <a:lstStyle/>
          <a:p>
            <a:pPr algn="just"/>
            <a:r>
              <a:rPr lang="en-IN" sz="2800" dirty="0" smtClean="0">
                <a:solidFill>
                  <a:srgbClr val="FF0000"/>
                </a:solidFill>
              </a:rPr>
              <a:t>1</a:t>
            </a:r>
            <a:r>
              <a:rPr lang="en-IN" sz="2800" baseline="30000" dirty="0" smtClean="0">
                <a:solidFill>
                  <a:srgbClr val="FF0000"/>
                </a:solidFill>
              </a:rPr>
              <a:t>st</a:t>
            </a:r>
            <a:r>
              <a:rPr lang="en-IN" sz="2800" dirty="0" smtClean="0">
                <a:solidFill>
                  <a:srgbClr val="FF0000"/>
                </a:solidFill>
              </a:rPr>
              <a:t> OPI  </a:t>
            </a:r>
            <a:r>
              <a:rPr lang="en-IN" sz="2800" dirty="0" smtClean="0"/>
              <a:t>- tetraethyl pyrophosphate (TEPP).</a:t>
            </a:r>
          </a:p>
          <a:p>
            <a:pPr algn="just"/>
            <a:r>
              <a:rPr lang="en-IN" sz="2800" dirty="0" smtClean="0"/>
              <a:t>Developed in Germany during </a:t>
            </a:r>
            <a:r>
              <a:rPr lang="en-IN" sz="2800" b="1" i="1" dirty="0" smtClean="0">
                <a:solidFill>
                  <a:srgbClr val="0070C0"/>
                </a:solidFill>
              </a:rPr>
              <a:t>Second World War </a:t>
            </a:r>
            <a:r>
              <a:rPr lang="en-IN" sz="2800" dirty="0" smtClean="0"/>
              <a:t>as a substitute for nicotine. </a:t>
            </a:r>
          </a:p>
          <a:p>
            <a:pPr algn="just"/>
            <a:r>
              <a:rPr lang="en-IN" sz="2800" dirty="0" smtClean="0"/>
              <a:t>This was followed by </a:t>
            </a:r>
            <a:r>
              <a:rPr lang="en-IN" sz="2800" b="1" dirty="0" err="1" smtClean="0">
                <a:solidFill>
                  <a:srgbClr val="FF0000"/>
                </a:solidFill>
              </a:rPr>
              <a:t>tabun</a:t>
            </a:r>
            <a:r>
              <a:rPr lang="en-IN" sz="2800" b="1" dirty="0" smtClean="0">
                <a:solidFill>
                  <a:srgbClr val="FF0000"/>
                </a:solidFill>
              </a:rPr>
              <a:t> and </a:t>
            </a:r>
            <a:r>
              <a:rPr lang="en-IN" sz="2800" b="1" dirty="0" err="1" smtClean="0">
                <a:solidFill>
                  <a:srgbClr val="FF0000"/>
                </a:solidFill>
              </a:rPr>
              <a:t>sarin</a:t>
            </a:r>
            <a:r>
              <a:rPr lang="en-IN" sz="2800" b="1" dirty="0" smtClean="0">
                <a:solidFill>
                  <a:srgbClr val="FF0000"/>
                </a:solidFill>
              </a:rPr>
              <a:t>. </a:t>
            </a:r>
          </a:p>
          <a:p>
            <a:pPr algn="just"/>
            <a:r>
              <a:rPr lang="en-IN" sz="2800" dirty="0" smtClean="0"/>
              <a:t>These compounds were highly toxic to mammals and were rapidly hydrolysed by moisture. </a:t>
            </a:r>
          </a:p>
          <a:p>
            <a:pPr algn="just"/>
            <a:r>
              <a:rPr lang="en-IN" sz="2800" dirty="0" smtClean="0"/>
              <a:t>This led to the discovery by </a:t>
            </a:r>
            <a:r>
              <a:rPr lang="en-IN" sz="2800" b="1" dirty="0" smtClean="0">
                <a:solidFill>
                  <a:srgbClr val="FF0000"/>
                </a:solidFill>
              </a:rPr>
              <a:t>Schrader</a:t>
            </a:r>
            <a:r>
              <a:rPr lang="en-IN" sz="2800" dirty="0" smtClean="0">
                <a:solidFill>
                  <a:srgbClr val="FF0000"/>
                </a:solidFill>
              </a:rPr>
              <a:t> in 1944 </a:t>
            </a:r>
            <a:r>
              <a:rPr lang="en-IN" sz="2800" dirty="0" smtClean="0"/>
              <a:t>of more stable compound parathion and its oxygen analogue </a:t>
            </a:r>
            <a:r>
              <a:rPr lang="en-IN" sz="2800" dirty="0" err="1" smtClean="0"/>
              <a:t>paraoxone</a:t>
            </a:r>
            <a:r>
              <a:rPr lang="en-IN" sz="2800" dirty="0" smtClean="0"/>
              <a:t>.</a:t>
            </a:r>
          </a:p>
          <a:p>
            <a:pPr algn="just"/>
            <a:endParaRPr lang="en-IN" sz="2800" dirty="0" smtClean="0"/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600200" y="381000"/>
            <a:ext cx="624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History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7244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IN" sz="4400" dirty="0" smtClean="0"/>
              <a:t>The general structure of OP insecticides is given by the formula.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dirty="0" smtClean="0"/>
              <a:t>		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dirty="0" smtClean="0"/>
              <a:t>		</a:t>
            </a:r>
            <a:r>
              <a:rPr lang="en-IN" b="1" dirty="0" smtClean="0"/>
              <a:t>where , R:  alkyl</a:t>
            </a:r>
            <a:r>
              <a:rPr lang="en-IN" b="1" dirty="0" smtClean="0"/>
              <a:t>, aryl, </a:t>
            </a:r>
            <a:r>
              <a:rPr lang="en-IN" b="1" dirty="0" err="1" smtClean="0"/>
              <a:t>alkoxy</a:t>
            </a:r>
            <a:r>
              <a:rPr lang="en-IN" b="1" dirty="0" smtClean="0"/>
              <a:t>, </a:t>
            </a:r>
            <a:r>
              <a:rPr lang="en-IN" b="1" dirty="0" err="1" smtClean="0"/>
              <a:t>alkylthio</a:t>
            </a:r>
            <a:r>
              <a:rPr lang="en-IN" b="1" dirty="0" smtClean="0"/>
              <a:t> or amino group. </a:t>
            </a:r>
          </a:p>
          <a:p>
            <a:pPr algn="just">
              <a:buNone/>
            </a:pPr>
            <a:r>
              <a:rPr lang="en-IN" b="1" dirty="0" smtClean="0"/>
              <a:t>		The X is an acid radical, which may carry various </a:t>
            </a:r>
            <a:r>
              <a:rPr lang="en-IN" b="1" dirty="0" err="1" smtClean="0"/>
              <a:t>substituents</a:t>
            </a:r>
            <a:r>
              <a:rPr lang="en-IN" b="1" dirty="0" smtClean="0"/>
              <a:t>, 	particularly electron- withdrawing </a:t>
            </a:r>
            <a:r>
              <a:rPr lang="en-IN" b="1" dirty="0" smtClean="0"/>
              <a:t> groups</a:t>
            </a:r>
            <a:r>
              <a:rPr lang="en-IN" b="1" dirty="0" smtClean="0"/>
              <a:t>. </a:t>
            </a:r>
          </a:p>
          <a:p>
            <a:pPr algn="just">
              <a:buNone/>
            </a:pPr>
            <a:r>
              <a:rPr lang="en-IN" b="1" dirty="0" smtClean="0"/>
              <a:t>		It is called a ‘leaving group’ because it may leave by disruption of P-X 	bond.</a:t>
            </a:r>
          </a:p>
          <a:p>
            <a:pPr algn="just">
              <a:buNone/>
            </a:pPr>
            <a:endParaRPr lang="en-IN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F:\gen formul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09800"/>
            <a:ext cx="38100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user\Desktop\800px-Phosphate_formula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828800"/>
            <a:ext cx="28194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Classification of OPI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b="1" dirty="0" smtClean="0">
                <a:solidFill>
                  <a:srgbClr val="0070C0"/>
                </a:solidFill>
              </a:rPr>
              <a:t>Based on chemical structure –</a:t>
            </a:r>
            <a:endParaRPr lang="en-IN" dirty="0" smtClean="0">
              <a:solidFill>
                <a:srgbClr val="0070C0"/>
              </a:solidFill>
            </a:endParaRPr>
          </a:p>
          <a:p>
            <a:r>
              <a:rPr lang="en-IN" b="1" dirty="0" smtClean="0"/>
              <a:t>Phosphate &amp; pyrophosphate- </a:t>
            </a:r>
            <a:r>
              <a:rPr lang="en-IN" dirty="0" err="1" smtClean="0"/>
              <a:t>Paraoxon</a:t>
            </a:r>
            <a:r>
              <a:rPr lang="en-IN" dirty="0" smtClean="0"/>
              <a:t>, tetraethyl 					         pyrophosphate (TEPP), 					         </a:t>
            </a:r>
            <a:r>
              <a:rPr lang="en-IN" dirty="0" err="1" smtClean="0"/>
              <a:t>schraden</a:t>
            </a:r>
            <a:r>
              <a:rPr lang="en-IN" dirty="0" smtClean="0"/>
              <a:t>,    </a:t>
            </a:r>
            <a:r>
              <a:rPr lang="en-IN" dirty="0" err="1" smtClean="0"/>
              <a:t>dichlorvos</a:t>
            </a:r>
            <a:r>
              <a:rPr lang="en-IN" dirty="0" smtClean="0"/>
              <a:t>.</a:t>
            </a:r>
          </a:p>
          <a:p>
            <a:r>
              <a:rPr lang="en-IN" b="1" dirty="0" err="1" smtClean="0"/>
              <a:t>Phosphorothioates</a:t>
            </a:r>
            <a:r>
              <a:rPr lang="en-IN" b="1" dirty="0" smtClean="0"/>
              <a:t> -</a:t>
            </a:r>
            <a:r>
              <a:rPr lang="en-IN" dirty="0" smtClean="0"/>
              <a:t> Parathion</a:t>
            </a:r>
            <a:r>
              <a:rPr lang="en-IN" dirty="0" smtClean="0"/>
              <a:t>, </a:t>
            </a:r>
            <a:r>
              <a:rPr lang="en-IN" dirty="0" err="1" smtClean="0"/>
              <a:t>fenthion</a:t>
            </a:r>
            <a:r>
              <a:rPr lang="en-IN" dirty="0" smtClean="0"/>
              <a:t>, </a:t>
            </a:r>
            <a:r>
              <a:rPr lang="en-IN" dirty="0" err="1" smtClean="0"/>
              <a:t>diazinon</a:t>
            </a:r>
            <a:r>
              <a:rPr lang="en-IN" dirty="0" smtClean="0"/>
              <a:t>, runnel</a:t>
            </a:r>
          </a:p>
          <a:p>
            <a:r>
              <a:rPr lang="en-IN" b="1" dirty="0" err="1" smtClean="0"/>
              <a:t>Phosphonates</a:t>
            </a:r>
            <a:r>
              <a:rPr lang="en-IN" b="1" dirty="0" smtClean="0"/>
              <a:t>          -</a:t>
            </a:r>
            <a:r>
              <a:rPr lang="en-IN" dirty="0" smtClean="0"/>
              <a:t> </a:t>
            </a:r>
            <a:r>
              <a:rPr lang="en-IN" dirty="0" err="1" smtClean="0"/>
              <a:t>Trichlorphon</a:t>
            </a:r>
            <a:endParaRPr lang="en-IN" dirty="0" smtClean="0"/>
          </a:p>
          <a:p>
            <a:r>
              <a:rPr lang="en-IN" b="1" dirty="0" err="1" smtClean="0"/>
              <a:t>Phosphoramidates</a:t>
            </a:r>
            <a:r>
              <a:rPr lang="en-IN" b="1" dirty="0" smtClean="0"/>
              <a:t>-</a:t>
            </a:r>
            <a:r>
              <a:rPr lang="en-IN" dirty="0" smtClean="0"/>
              <a:t>   </a:t>
            </a:r>
            <a:r>
              <a:rPr lang="en-IN" dirty="0" err="1" smtClean="0"/>
              <a:t>Phospholan</a:t>
            </a:r>
            <a:r>
              <a:rPr lang="en-IN" dirty="0" smtClean="0"/>
              <a:t>, </a:t>
            </a:r>
            <a:r>
              <a:rPr lang="en-IN" dirty="0" err="1" smtClean="0"/>
              <a:t>mephospholan</a:t>
            </a:r>
            <a:endParaRPr lang="en-IN" dirty="0" smtClean="0"/>
          </a:p>
          <a:p>
            <a:r>
              <a:rPr lang="en-IN" b="1" dirty="0" err="1" smtClean="0"/>
              <a:t>Phosphorothiolates</a:t>
            </a:r>
            <a:r>
              <a:rPr lang="en-IN" b="1" dirty="0" smtClean="0"/>
              <a:t>- </a:t>
            </a:r>
            <a:r>
              <a:rPr lang="en-IN" dirty="0" err="1" smtClean="0"/>
              <a:t>Echothiophate</a:t>
            </a:r>
            <a:r>
              <a:rPr lang="en-IN" dirty="0" smtClean="0"/>
              <a:t>, </a:t>
            </a:r>
            <a:r>
              <a:rPr lang="en-IN" dirty="0" err="1" smtClean="0"/>
              <a:t>profenophos</a:t>
            </a:r>
            <a:endParaRPr lang="en-IN" dirty="0" smtClean="0"/>
          </a:p>
          <a:p>
            <a:r>
              <a:rPr lang="en-IN" b="1" dirty="0" err="1" smtClean="0"/>
              <a:t>Phosphorohalides</a:t>
            </a:r>
            <a:r>
              <a:rPr lang="en-IN" b="1" dirty="0" smtClean="0"/>
              <a:t>-    </a:t>
            </a:r>
            <a:r>
              <a:rPr lang="en-IN" dirty="0" err="1" smtClean="0"/>
              <a:t>Diisoprophylfluorophosphate</a:t>
            </a:r>
            <a:r>
              <a:rPr lang="en-IN" dirty="0" smtClean="0"/>
              <a:t> (DFP), 			      </a:t>
            </a:r>
            <a:r>
              <a:rPr lang="en-IN" dirty="0" err="1" smtClean="0"/>
              <a:t>sarin</a:t>
            </a:r>
            <a:endParaRPr lang="en-IN" dirty="0" smtClean="0"/>
          </a:p>
          <a:p>
            <a:r>
              <a:rPr lang="en-IN" b="1" dirty="0" err="1" smtClean="0"/>
              <a:t>Phosphorocyanides</a:t>
            </a:r>
            <a:r>
              <a:rPr lang="en-IN" b="1" dirty="0" smtClean="0"/>
              <a:t>-</a:t>
            </a:r>
            <a:r>
              <a:rPr lang="en-IN" dirty="0" smtClean="0"/>
              <a:t> </a:t>
            </a:r>
            <a:r>
              <a:rPr lang="en-IN" dirty="0" err="1" smtClean="0"/>
              <a:t>Tabun</a:t>
            </a:r>
            <a:r>
              <a:rPr lang="en-IN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00B0F0"/>
                </a:solidFill>
              </a:rPr>
              <a:t>Based on mode of action</a:t>
            </a:r>
            <a:r>
              <a:rPr lang="en-IN" dirty="0" smtClean="0">
                <a:solidFill>
                  <a:srgbClr val="00B0F0"/>
                </a:solidFill>
              </a:rPr>
              <a:t> </a:t>
            </a:r>
            <a:br>
              <a:rPr lang="en-IN" dirty="0" smtClean="0">
                <a:solidFill>
                  <a:srgbClr val="00B0F0"/>
                </a:solidFill>
              </a:rPr>
            </a:br>
            <a:r>
              <a:rPr lang="en-IN" sz="2700" dirty="0" smtClean="0">
                <a:solidFill>
                  <a:srgbClr val="00B0F0"/>
                </a:solidFill>
              </a:rPr>
              <a:t>(Classification)</a:t>
            </a:r>
            <a:endParaRPr lang="en-US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Direct acting OP insecticides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 smtClean="0"/>
              <a:t>These insecticides contain </a:t>
            </a:r>
            <a:r>
              <a:rPr lang="en-IN" b="1" dirty="0" smtClean="0">
                <a:solidFill>
                  <a:srgbClr val="00B0F0"/>
                </a:solidFill>
              </a:rPr>
              <a:t>P=O group</a:t>
            </a:r>
            <a:r>
              <a:rPr lang="en-IN" b="1" dirty="0" smtClean="0"/>
              <a:t>.</a:t>
            </a:r>
          </a:p>
          <a:p>
            <a:r>
              <a:rPr lang="en-IN" dirty="0" smtClean="0"/>
              <a:t>So, they </a:t>
            </a:r>
            <a:r>
              <a:rPr lang="en-IN" b="1" dirty="0" smtClean="0">
                <a:solidFill>
                  <a:srgbClr val="00B0F0"/>
                </a:solidFill>
              </a:rPr>
              <a:t>directly inhibit cholinesterase enzyme </a:t>
            </a:r>
            <a:r>
              <a:rPr lang="en-IN" dirty="0" smtClean="0"/>
              <a:t>and produce toxicity.</a:t>
            </a:r>
          </a:p>
          <a:p>
            <a:r>
              <a:rPr lang="en-IN" dirty="0" smtClean="0"/>
              <a:t>TEPP, </a:t>
            </a:r>
            <a:r>
              <a:rPr lang="en-IN" dirty="0" err="1" smtClean="0"/>
              <a:t>trichlorphon</a:t>
            </a:r>
            <a:r>
              <a:rPr lang="en-IN" dirty="0" smtClean="0"/>
              <a:t> and </a:t>
            </a:r>
            <a:r>
              <a:rPr lang="en-IN" dirty="0" err="1" smtClean="0"/>
              <a:t>dichlorvos</a:t>
            </a:r>
            <a:r>
              <a:rPr lang="en-IN" dirty="0" smtClean="0"/>
              <a:t>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Indirect acting OP insecticides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49725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These insecticides</a:t>
            </a:r>
            <a:r>
              <a:rPr lang="en-IN" b="1" dirty="0" smtClean="0"/>
              <a:t> </a:t>
            </a:r>
            <a:r>
              <a:rPr lang="en-IN" dirty="0" smtClean="0"/>
              <a:t>are basically </a:t>
            </a:r>
            <a:r>
              <a:rPr lang="en-IN" dirty="0" err="1" smtClean="0"/>
              <a:t>phosphorothioates</a:t>
            </a:r>
            <a:r>
              <a:rPr lang="en-IN" dirty="0" smtClean="0"/>
              <a:t>               containing </a:t>
            </a:r>
            <a:r>
              <a:rPr lang="en-IN" b="1" dirty="0" smtClean="0">
                <a:solidFill>
                  <a:srgbClr val="00B0F0"/>
                </a:solidFill>
              </a:rPr>
              <a:t>P=S groups</a:t>
            </a:r>
            <a:r>
              <a:rPr lang="en-IN" dirty="0" smtClean="0"/>
              <a:t>.</a:t>
            </a:r>
          </a:p>
          <a:p>
            <a:r>
              <a:rPr lang="en-IN" dirty="0" smtClean="0"/>
              <a:t>Sulphur is not </a:t>
            </a:r>
            <a:r>
              <a:rPr lang="en-IN" dirty="0" err="1" smtClean="0"/>
              <a:t>electrophilic</a:t>
            </a:r>
            <a:r>
              <a:rPr lang="en-IN" dirty="0" smtClean="0"/>
              <a:t> so, such compounds are </a:t>
            </a:r>
            <a:r>
              <a:rPr lang="en-IN" b="1" dirty="0" smtClean="0">
                <a:solidFill>
                  <a:srgbClr val="00B0F0"/>
                </a:solidFill>
              </a:rPr>
              <a:t>inactive</a:t>
            </a:r>
            <a:r>
              <a:rPr lang="en-IN" dirty="0" smtClean="0"/>
              <a:t> as </a:t>
            </a:r>
            <a:r>
              <a:rPr lang="en-IN" dirty="0" err="1" smtClean="0"/>
              <a:t>anticholinesesterases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These agents require </a:t>
            </a:r>
            <a:r>
              <a:rPr lang="en-IN" b="1" dirty="0" smtClean="0">
                <a:solidFill>
                  <a:srgbClr val="00B0F0"/>
                </a:solidFill>
              </a:rPr>
              <a:t>activation to </a:t>
            </a:r>
            <a:r>
              <a:rPr lang="en-IN" b="1" dirty="0" err="1" smtClean="0">
                <a:solidFill>
                  <a:srgbClr val="00B0F0"/>
                </a:solidFill>
              </a:rPr>
              <a:t>oxon</a:t>
            </a:r>
            <a:r>
              <a:rPr lang="en-IN" b="1" dirty="0" smtClean="0">
                <a:solidFill>
                  <a:srgbClr val="00B0F0"/>
                </a:solidFill>
              </a:rPr>
              <a:t> </a:t>
            </a:r>
            <a:r>
              <a:rPr lang="en-IN" dirty="0" smtClean="0"/>
              <a:t>(conversion of P=S moiety to a P =O moiety) in the body.</a:t>
            </a:r>
          </a:p>
          <a:p>
            <a:pPr algn="just"/>
            <a:r>
              <a:rPr lang="en-IN" dirty="0" err="1" smtClean="0"/>
              <a:t>Malathion</a:t>
            </a:r>
            <a:r>
              <a:rPr lang="en-IN" dirty="0" smtClean="0"/>
              <a:t>, parathion and </a:t>
            </a:r>
            <a:r>
              <a:rPr lang="en-IN" dirty="0" err="1" smtClean="0"/>
              <a:t>fenthion</a:t>
            </a:r>
            <a:r>
              <a:rPr lang="en-IN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943</Words>
  <Application>Microsoft Office PowerPoint</Application>
  <PresentationFormat>On-screen Show (4:3)</PresentationFormat>
  <Paragraphs>152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Content of the chapter </vt:lpstr>
      <vt:lpstr> Introduction </vt:lpstr>
      <vt:lpstr>Slide 4</vt:lpstr>
      <vt:lpstr>Compared to Organochlorins </vt:lpstr>
      <vt:lpstr>Slide 6</vt:lpstr>
      <vt:lpstr>Slide 7</vt:lpstr>
      <vt:lpstr>Classification of OPI </vt:lpstr>
      <vt:lpstr>Based on mode of action  (Classification)</vt:lpstr>
      <vt:lpstr>Mechanism of action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Clinical sign  </vt:lpstr>
      <vt:lpstr>Slide 19</vt:lpstr>
      <vt:lpstr>Diagnosis</vt:lpstr>
      <vt:lpstr>Treatment  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Organophosphate Insecticides </dc:title>
  <dc:creator>hp</dc:creator>
  <cp:lastModifiedBy>user</cp:lastModifiedBy>
  <cp:revision>47</cp:revision>
  <dcterms:created xsi:type="dcterms:W3CDTF">2006-08-16T00:00:00Z</dcterms:created>
  <dcterms:modified xsi:type="dcterms:W3CDTF">2020-05-25T14:09:05Z</dcterms:modified>
</cp:coreProperties>
</file>