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6" r:id="rId3"/>
    <p:sldId id="267" r:id="rId4"/>
    <p:sldId id="272" r:id="rId5"/>
    <p:sldId id="268" r:id="rId6"/>
    <p:sldId id="273" r:id="rId7"/>
    <p:sldId id="269" r:id="rId8"/>
    <p:sldId id="274" r:id="rId9"/>
    <p:sldId id="270" r:id="rId10"/>
    <p:sldId id="275" r:id="rId11"/>
    <p:sldId id="271" r:id="rId12"/>
    <p:sldId id="257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52601"/>
            <a:ext cx="7086600" cy="1219200"/>
          </a:xfrm>
        </p:spPr>
        <p:txBody>
          <a:bodyPr>
            <a:normAutofit/>
          </a:bodyPr>
          <a:lstStyle/>
          <a:p>
            <a:pPr>
              <a:buNone/>
            </a:pPr>
            <a:endParaRPr lang="en-IN" b="1" dirty="0" smtClean="0"/>
          </a:p>
          <a:p>
            <a:pPr>
              <a:buNone/>
            </a:pPr>
            <a:r>
              <a:rPr lang="en-IN" b="1" dirty="0" smtClean="0"/>
              <a:t>	</a:t>
            </a:r>
            <a:r>
              <a:rPr lang="en-IN" b="1" dirty="0" smtClean="0">
                <a:latin typeface="Berlin Sans FB Demi" pitchFamily="34" charset="0"/>
              </a:rPr>
              <a:t>	</a:t>
            </a:r>
            <a:r>
              <a:rPr lang="en-IN" b="1" dirty="0" smtClean="0">
                <a:solidFill>
                  <a:srgbClr val="FF0000"/>
                </a:solidFill>
                <a:latin typeface="Berlin Sans FB Demi" pitchFamily="34" charset="0"/>
              </a:rPr>
              <a:t>Carbamate Insecticides</a:t>
            </a:r>
            <a:endParaRPr lang="en-US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304800" y="304800"/>
            <a:ext cx="1295399" cy="1219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3800" y="228600"/>
            <a:ext cx="1291274" cy="13167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2000" y="4495800"/>
            <a:ext cx="7696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b="1" dirty="0" smtClean="0">
                <a:solidFill>
                  <a:srgbClr val="FFC000"/>
                </a:solidFill>
                <a:latin typeface="Calisto MT" pitchFamily="18" charset="0"/>
              </a:rPr>
              <a:t>Dr. </a:t>
            </a:r>
            <a:r>
              <a:rPr lang="en-IN" b="1" dirty="0" err="1" smtClean="0">
                <a:solidFill>
                  <a:srgbClr val="FFC000"/>
                </a:solidFill>
                <a:latin typeface="Calisto MT" pitchFamily="18" charset="0"/>
              </a:rPr>
              <a:t>Kumari</a:t>
            </a:r>
            <a:r>
              <a:rPr lang="en-IN" b="1" dirty="0" smtClean="0">
                <a:solidFill>
                  <a:srgbClr val="FFC000"/>
                </a:solidFill>
                <a:latin typeface="Calisto MT" pitchFamily="18" charset="0"/>
              </a:rPr>
              <a:t> </a:t>
            </a:r>
            <a:r>
              <a:rPr lang="en-IN" b="1" dirty="0" err="1" smtClean="0">
                <a:solidFill>
                  <a:srgbClr val="FFC000"/>
                </a:solidFill>
                <a:latin typeface="Calisto MT" pitchFamily="18" charset="0"/>
              </a:rPr>
              <a:t>Anjana</a:t>
            </a:r>
            <a:endParaRPr lang="en-IN" b="1" dirty="0" smtClean="0">
              <a:solidFill>
                <a:srgbClr val="FFC000"/>
              </a:solidFill>
              <a:latin typeface="Calisto MT" pitchFamily="18" charset="0"/>
            </a:endParaRPr>
          </a:p>
          <a:p>
            <a:pPr algn="ctr"/>
            <a:r>
              <a:rPr lang="en-IN" sz="2000" b="1" dirty="0" smtClean="0">
                <a:latin typeface="Calisto MT" pitchFamily="18" charset="0"/>
              </a:rPr>
              <a:t>Assistant  Professor</a:t>
            </a:r>
          </a:p>
          <a:p>
            <a:pPr algn="ctr"/>
            <a:r>
              <a:rPr lang="en-IN" sz="2000" b="1" dirty="0" err="1" smtClean="0">
                <a:latin typeface="Calisto MT" pitchFamily="18" charset="0"/>
              </a:rPr>
              <a:t>Deptt</a:t>
            </a:r>
            <a:r>
              <a:rPr lang="en-IN" sz="2000" b="1" dirty="0" smtClean="0">
                <a:latin typeface="Calisto MT" pitchFamily="18" charset="0"/>
              </a:rPr>
              <a:t>. of Veterinary Pharmacology &amp; Toxicology</a:t>
            </a:r>
          </a:p>
          <a:p>
            <a:pPr algn="ctr"/>
            <a:r>
              <a:rPr lang="en-IN" sz="2000" b="1" dirty="0" smtClean="0">
                <a:latin typeface="Calisto MT" pitchFamily="18" charset="0"/>
              </a:rPr>
              <a:t>Bihar Veterinary College, Bihar Animal Sciences University, Patn</a:t>
            </a:r>
            <a:r>
              <a:rPr lang="en-IN" sz="2000" dirty="0" smtClean="0">
                <a:latin typeface="Calisto MT" pitchFamily="18" charset="0"/>
              </a:rPr>
              <a:t>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3340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Diagnosis: 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History, circumstantial evidence,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 Clinical signs, 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Estimation of blood </a:t>
            </a:r>
            <a:r>
              <a:rPr lang="en-IN" dirty="0" err="1" smtClean="0">
                <a:latin typeface="Comic Sans MS" pitchFamily="66" charset="0"/>
              </a:rPr>
              <a:t>ChE</a:t>
            </a:r>
            <a:r>
              <a:rPr lang="en-IN" dirty="0" smtClean="0">
                <a:latin typeface="Comic Sans MS" pitchFamily="66" charset="0"/>
              </a:rPr>
              <a:t> activity (25% or more decrease in OPI and carbamate toxicity) and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Identification of the insecticide in feed, water, </a:t>
            </a:r>
            <a:r>
              <a:rPr lang="en-IN" dirty="0" err="1" smtClean="0">
                <a:latin typeface="Comic Sans MS" pitchFamily="66" charset="0"/>
              </a:rPr>
              <a:t>ruminal</a:t>
            </a:r>
            <a:r>
              <a:rPr lang="en-IN" dirty="0" smtClean="0">
                <a:latin typeface="Comic Sans MS" pitchFamily="66" charset="0"/>
              </a:rPr>
              <a:t> content or tissues.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Treatment: </a:t>
            </a:r>
            <a:endParaRPr lang="en-IN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just"/>
            <a:r>
              <a:rPr lang="en-IN" b="1" dirty="0" smtClean="0">
                <a:solidFill>
                  <a:srgbClr val="00B0F0"/>
                </a:solidFill>
                <a:latin typeface="Comic Sans MS" pitchFamily="66" charset="0"/>
              </a:rPr>
              <a:t>Atropine sulphate </a:t>
            </a:r>
            <a:r>
              <a:rPr lang="en-IN" dirty="0" smtClean="0">
                <a:latin typeface="Comic Sans MS" pitchFamily="66" charset="0"/>
              </a:rPr>
              <a:t>only 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Not ChE-reactivators.</a:t>
            </a:r>
          </a:p>
          <a:p>
            <a:pPr>
              <a:buNone/>
            </a:pPr>
            <a:endParaRPr lang="en-I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>
                <a:solidFill>
                  <a:srgbClr val="FF0000"/>
                </a:solidFill>
                <a:latin typeface="Comic Sans MS" pitchFamily="66" charset="0"/>
              </a:rPr>
              <a:t>Members</a:t>
            </a:r>
            <a:endParaRPr lang="en-IN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b="1" dirty="0" err="1" smtClean="0">
                <a:solidFill>
                  <a:srgbClr val="FF0000"/>
                </a:solidFill>
                <a:latin typeface="Comic Sans MS" pitchFamily="66" charset="0"/>
              </a:rPr>
              <a:t>Carbaryl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: </a:t>
            </a:r>
            <a:r>
              <a:rPr lang="en-IN" dirty="0" smtClean="0">
                <a:latin typeface="Comic Sans MS" pitchFamily="66" charset="0"/>
              </a:rPr>
              <a:t>used as </a:t>
            </a:r>
            <a:r>
              <a:rPr lang="en-IN" dirty="0" err="1" smtClean="0">
                <a:solidFill>
                  <a:srgbClr val="00B0F0"/>
                </a:solidFill>
                <a:latin typeface="Comic Sans MS" pitchFamily="66" charset="0"/>
              </a:rPr>
              <a:t>ectoparasiticide</a:t>
            </a:r>
            <a:r>
              <a:rPr lang="en-IN" dirty="0" smtClean="0">
                <a:latin typeface="Comic Sans MS" pitchFamily="66" charset="0"/>
              </a:rPr>
              <a:t> in animals.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err="1" smtClean="0">
                <a:solidFill>
                  <a:srgbClr val="FF0000"/>
                </a:solidFill>
                <a:latin typeface="Comic Sans MS" pitchFamily="66" charset="0"/>
              </a:rPr>
              <a:t>Carbofuran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: </a:t>
            </a:r>
            <a:r>
              <a:rPr lang="en-IN" dirty="0" smtClean="0">
                <a:latin typeface="Comic Sans MS" pitchFamily="66" charset="0"/>
              </a:rPr>
              <a:t>It is extensively used as a </a:t>
            </a:r>
            <a:r>
              <a:rPr lang="en-IN" b="1" dirty="0" smtClean="0">
                <a:solidFill>
                  <a:srgbClr val="92D050"/>
                </a:solidFill>
                <a:latin typeface="Comic Sans MS" pitchFamily="66" charset="0"/>
              </a:rPr>
              <a:t>soil insecticide</a:t>
            </a:r>
            <a:r>
              <a:rPr lang="en-IN" dirty="0" smtClean="0">
                <a:latin typeface="Comic Sans MS" pitchFamily="66" charset="0"/>
              </a:rPr>
              <a:t>, where it has replaced </a:t>
            </a:r>
            <a:r>
              <a:rPr lang="en-IN" dirty="0" err="1" smtClean="0">
                <a:latin typeface="Comic Sans MS" pitchFamily="66" charset="0"/>
              </a:rPr>
              <a:t>cyclodienes</a:t>
            </a:r>
            <a:r>
              <a:rPr lang="en-IN" dirty="0" smtClean="0">
                <a:latin typeface="Comic Sans MS" pitchFamily="66" charset="0"/>
              </a:rPr>
              <a:t> for control of seed eating pests of grain crops.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IN" dirty="0" err="1" smtClean="0">
                <a:solidFill>
                  <a:srgbClr val="FF0000"/>
                </a:solidFill>
                <a:latin typeface="Comic Sans MS" pitchFamily="66" charset="0"/>
              </a:rPr>
              <a:t>Propoxur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: 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It is used to control  </a:t>
            </a:r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house-hold insects such as cockroaches, bedbugs and wasps.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It is also used as a replacement of DDT for malaria control and is applied against a number of food, vegetable and ornamental pests.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en-IN" dirty="0" err="1" smtClean="0">
                <a:solidFill>
                  <a:srgbClr val="FF0000"/>
                </a:solidFill>
                <a:latin typeface="Comic Sans MS" pitchFamily="66" charset="0"/>
              </a:rPr>
              <a:t>Methomyl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: 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It is a broad-spectrum </a:t>
            </a:r>
            <a:r>
              <a:rPr lang="en-IN" dirty="0" err="1" smtClean="0">
                <a:latin typeface="Comic Sans MS" pitchFamily="66" charset="0"/>
              </a:rPr>
              <a:t>oxime</a:t>
            </a:r>
            <a:r>
              <a:rPr lang="en-IN" dirty="0" smtClean="0">
                <a:latin typeface="Comic Sans MS" pitchFamily="66" charset="0"/>
              </a:rPr>
              <a:t> carbamate which is </a:t>
            </a:r>
            <a:r>
              <a:rPr lang="en-IN" dirty="0" smtClean="0">
                <a:solidFill>
                  <a:srgbClr val="92D050"/>
                </a:solidFill>
                <a:latin typeface="Comic Sans MS" pitchFamily="66" charset="0"/>
              </a:rPr>
              <a:t>highly effective against many plant feeding</a:t>
            </a:r>
            <a:r>
              <a:rPr lang="en-IN" dirty="0" smtClean="0">
                <a:latin typeface="Comic Sans MS" pitchFamily="66" charset="0"/>
              </a:rPr>
              <a:t> insects and also has high </a:t>
            </a:r>
            <a:r>
              <a:rPr lang="en-IN" b="1" dirty="0" err="1" smtClean="0">
                <a:solidFill>
                  <a:srgbClr val="FFC000"/>
                </a:solidFill>
                <a:latin typeface="Comic Sans MS" pitchFamily="66" charset="0"/>
              </a:rPr>
              <a:t>ovicidal</a:t>
            </a:r>
            <a:r>
              <a:rPr lang="en-IN" b="1" dirty="0" smtClean="0">
                <a:solidFill>
                  <a:srgbClr val="FFC000"/>
                </a:solidFill>
                <a:latin typeface="Comic Sans MS" pitchFamily="66" charset="0"/>
              </a:rPr>
              <a:t> activity. </a:t>
            </a:r>
            <a:r>
              <a:rPr lang="en-IN" b="1" dirty="0" smtClean="0"/>
              <a:t> </a:t>
            </a:r>
            <a:endParaRPr lang="en-I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452596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6000" dirty="0" smtClean="0">
                <a:solidFill>
                  <a:srgbClr val="FFC000"/>
                </a:solidFill>
              </a:rPr>
              <a:t>Thank You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latin typeface="Comic Sans MS" pitchFamily="66" charset="0"/>
              </a:rPr>
              <a:t>Content of the chapter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</a:rPr>
              <a:t>Introduction</a:t>
            </a:r>
          </a:p>
          <a:p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</a:rPr>
              <a:t>Classification</a:t>
            </a:r>
          </a:p>
          <a:p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</a:rPr>
              <a:t>Similarities  with organophosphate compounds</a:t>
            </a:r>
          </a:p>
          <a:p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Differences from OP compounds</a:t>
            </a:r>
          </a:p>
          <a:p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Mechanism of action</a:t>
            </a:r>
          </a:p>
          <a:p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Clinical signs</a:t>
            </a:r>
          </a:p>
          <a:p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Diagnosis</a:t>
            </a:r>
          </a:p>
          <a:p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Treatment </a:t>
            </a:r>
          </a:p>
          <a:p>
            <a:endParaRPr lang="en-IN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 smtClean="0">
                <a:solidFill>
                  <a:srgbClr val="FF0000"/>
                </a:solidFill>
                <a:latin typeface="Comic Sans MS" pitchFamily="66" charset="0"/>
              </a:rPr>
              <a:t>Carbamate Insecticides</a:t>
            </a:r>
            <a:endParaRPr lang="en-IN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N" sz="3000" dirty="0" smtClean="0">
                <a:latin typeface="Comic Sans MS" pitchFamily="66" charset="0"/>
              </a:rPr>
              <a:t>The</a:t>
            </a:r>
            <a:r>
              <a:rPr lang="en-IN" sz="3000" b="1" dirty="0" smtClean="0">
                <a:latin typeface="Comic Sans MS" pitchFamily="66" charset="0"/>
              </a:rPr>
              <a:t> </a:t>
            </a:r>
            <a:r>
              <a:rPr lang="en-IN" sz="3000" dirty="0" smtClean="0">
                <a:latin typeface="Comic Sans MS" pitchFamily="66" charset="0"/>
              </a:rPr>
              <a:t>carbamate insecticides represent the </a:t>
            </a:r>
            <a:r>
              <a:rPr lang="en-IN" sz="3000" dirty="0" smtClean="0">
                <a:solidFill>
                  <a:srgbClr val="00B0F0"/>
                </a:solidFill>
                <a:latin typeface="Comic Sans MS" pitchFamily="66" charset="0"/>
              </a:rPr>
              <a:t>third</a:t>
            </a:r>
            <a:r>
              <a:rPr lang="en-IN" sz="3000" dirty="0" smtClean="0">
                <a:latin typeface="Comic Sans MS" pitchFamily="66" charset="0"/>
              </a:rPr>
              <a:t> major group of synthetic organic insecticides developed after World War II.</a:t>
            </a:r>
          </a:p>
          <a:p>
            <a:pPr algn="just">
              <a:buNone/>
            </a:pPr>
            <a:endParaRPr lang="en-IN" sz="3000" dirty="0" smtClean="0">
              <a:latin typeface="Comic Sans MS" pitchFamily="66" charset="0"/>
            </a:endParaRPr>
          </a:p>
          <a:p>
            <a:pPr algn="just">
              <a:buNone/>
            </a:pPr>
            <a:endParaRPr lang="en-IN" sz="3000" dirty="0" smtClean="0">
              <a:latin typeface="Comic Sans MS" pitchFamily="66" charset="0"/>
            </a:endParaRPr>
          </a:p>
          <a:p>
            <a:pPr algn="just"/>
            <a:r>
              <a:rPr lang="en-IN" sz="3000" dirty="0" smtClean="0">
                <a:latin typeface="Comic Sans MS" pitchFamily="66" charset="0"/>
              </a:rPr>
              <a:t>Carbamate Insecticides are widely used in agricultural, veterinary and household practices by virtue of their properties like;</a:t>
            </a:r>
          </a:p>
          <a:p>
            <a:pPr algn="just">
              <a:buFont typeface="Wingdings" pitchFamily="2" charset="2"/>
              <a:buChar char="ü"/>
            </a:pPr>
            <a:r>
              <a:rPr lang="en-IN" sz="3000" dirty="0" smtClean="0">
                <a:latin typeface="Comic Sans MS" pitchFamily="66" charset="0"/>
              </a:rPr>
              <a:t>	</a:t>
            </a:r>
            <a:r>
              <a:rPr lang="en-IN" sz="3000" dirty="0" smtClean="0">
                <a:solidFill>
                  <a:srgbClr val="00B0F0"/>
                </a:solidFill>
                <a:latin typeface="Comic Sans MS" pitchFamily="66" charset="0"/>
              </a:rPr>
              <a:t> broad-spectrum of activity,</a:t>
            </a:r>
          </a:p>
          <a:p>
            <a:pPr algn="just">
              <a:buFont typeface="Wingdings" pitchFamily="2" charset="2"/>
              <a:buChar char="ü"/>
            </a:pPr>
            <a:r>
              <a:rPr lang="en-IN" sz="3000" dirty="0" smtClean="0">
                <a:solidFill>
                  <a:srgbClr val="00B0F0"/>
                </a:solidFill>
                <a:latin typeface="Comic Sans MS" pitchFamily="66" charset="0"/>
              </a:rPr>
              <a:t>	 low mammalian toxicity and</a:t>
            </a:r>
          </a:p>
          <a:p>
            <a:pPr algn="just">
              <a:buFont typeface="Wingdings" pitchFamily="2" charset="2"/>
              <a:buChar char="ü"/>
            </a:pPr>
            <a:r>
              <a:rPr lang="en-IN" sz="3000" dirty="0" smtClean="0">
                <a:solidFill>
                  <a:srgbClr val="00B0F0"/>
                </a:solidFill>
                <a:latin typeface="Comic Sans MS" pitchFamily="66" charset="0"/>
              </a:rPr>
              <a:t>	 rapid environmental inactivation</a:t>
            </a:r>
            <a:r>
              <a:rPr lang="en-IN" sz="3000" dirty="0" smtClean="0">
                <a:latin typeface="Comic Sans MS" pitchFamily="66" charset="0"/>
              </a:rPr>
              <a:t>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 smtClean="0">
                <a:solidFill>
                  <a:srgbClr val="FF0000"/>
                </a:solidFill>
                <a:latin typeface="Comic Sans MS" pitchFamily="66" charset="0"/>
              </a:rPr>
              <a:t>Classification</a:t>
            </a:r>
            <a:endParaRPr lang="en-US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IN" sz="3000" b="1" dirty="0" err="1" smtClean="0">
                <a:solidFill>
                  <a:srgbClr val="FFC000"/>
                </a:solidFill>
                <a:latin typeface="Comic Sans MS" pitchFamily="66" charset="0"/>
              </a:rPr>
              <a:t>Naphthyl</a:t>
            </a:r>
            <a:r>
              <a:rPr lang="en-IN" sz="3000" b="1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en-IN" sz="3000" b="1" dirty="0" err="1" smtClean="0">
                <a:solidFill>
                  <a:srgbClr val="FFC000"/>
                </a:solidFill>
                <a:latin typeface="Comic Sans MS" pitchFamily="66" charset="0"/>
              </a:rPr>
              <a:t>carbamates</a:t>
            </a:r>
            <a:r>
              <a:rPr lang="en-IN" sz="3000" b="1" dirty="0" smtClean="0">
                <a:solidFill>
                  <a:srgbClr val="FFC000"/>
                </a:solidFill>
                <a:latin typeface="Comic Sans MS" pitchFamily="66" charset="0"/>
              </a:rPr>
              <a:t>- </a:t>
            </a:r>
            <a:r>
              <a:rPr lang="en-IN" sz="3000" dirty="0" err="1" smtClean="0">
                <a:latin typeface="Comic Sans MS" pitchFamily="66" charset="0"/>
              </a:rPr>
              <a:t>Carbaryl</a:t>
            </a:r>
            <a:r>
              <a:rPr lang="en-IN" sz="3000" dirty="0" smtClean="0">
                <a:latin typeface="Comic Sans MS" pitchFamily="66" charset="0"/>
              </a:rPr>
              <a:t> (</a:t>
            </a:r>
            <a:r>
              <a:rPr lang="en-IN" sz="3000" dirty="0" err="1" smtClean="0">
                <a:latin typeface="Comic Sans MS" pitchFamily="66" charset="0"/>
              </a:rPr>
              <a:t>sevin</a:t>
            </a:r>
            <a:r>
              <a:rPr lang="en-IN" sz="3000" dirty="0" smtClean="0">
                <a:latin typeface="Comic Sans MS" pitchFamily="66" charset="0"/>
              </a:rPr>
              <a:t>).</a:t>
            </a:r>
          </a:p>
          <a:p>
            <a:r>
              <a:rPr lang="en-IN" sz="3000" b="1" dirty="0" smtClean="0">
                <a:solidFill>
                  <a:srgbClr val="FFC000"/>
                </a:solidFill>
                <a:latin typeface="Comic Sans MS" pitchFamily="66" charset="0"/>
              </a:rPr>
              <a:t>Phenyl</a:t>
            </a:r>
            <a:r>
              <a:rPr lang="en-IN" sz="3000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en-IN" sz="3000" b="1" dirty="0" err="1" smtClean="0">
                <a:solidFill>
                  <a:srgbClr val="FFC000"/>
                </a:solidFill>
                <a:latin typeface="Comic Sans MS" pitchFamily="66" charset="0"/>
              </a:rPr>
              <a:t>carbamates</a:t>
            </a:r>
            <a:r>
              <a:rPr lang="en-IN" sz="3000" b="1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en-IN" sz="3000" b="1" dirty="0" smtClean="0">
                <a:latin typeface="Comic Sans MS" pitchFamily="66" charset="0"/>
              </a:rPr>
              <a:t>– </a:t>
            </a:r>
            <a:r>
              <a:rPr lang="en-IN" sz="3000" dirty="0" err="1" smtClean="0">
                <a:latin typeface="Comic Sans MS" pitchFamily="66" charset="0"/>
              </a:rPr>
              <a:t>Propoxur</a:t>
            </a:r>
            <a:r>
              <a:rPr lang="en-IN" sz="3000" dirty="0" smtClean="0">
                <a:latin typeface="Comic Sans MS" pitchFamily="66" charset="0"/>
              </a:rPr>
              <a:t>.</a:t>
            </a:r>
          </a:p>
          <a:p>
            <a:r>
              <a:rPr lang="en-IN" sz="3000" b="1" dirty="0" smtClean="0">
                <a:solidFill>
                  <a:srgbClr val="FFC000"/>
                </a:solidFill>
                <a:latin typeface="Comic Sans MS" pitchFamily="66" charset="0"/>
              </a:rPr>
              <a:t>Heterocyclic methyl</a:t>
            </a:r>
            <a:r>
              <a:rPr lang="en-IN" sz="3000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en-IN" sz="3000" b="1" dirty="0" err="1" smtClean="0">
                <a:solidFill>
                  <a:srgbClr val="FFC000"/>
                </a:solidFill>
                <a:latin typeface="Comic Sans MS" pitchFamily="66" charset="0"/>
              </a:rPr>
              <a:t>carbamates</a:t>
            </a:r>
            <a:r>
              <a:rPr lang="en-IN" sz="3000" b="1" dirty="0" smtClean="0">
                <a:solidFill>
                  <a:srgbClr val="FFC000"/>
                </a:solidFill>
                <a:latin typeface="Comic Sans MS" pitchFamily="66" charset="0"/>
              </a:rPr>
              <a:t>- </a:t>
            </a:r>
          </a:p>
          <a:p>
            <a:pPr>
              <a:buNone/>
            </a:pPr>
            <a:r>
              <a:rPr lang="en-IN" sz="3000" dirty="0" smtClean="0">
                <a:latin typeface="Comic Sans MS" pitchFamily="66" charset="0"/>
              </a:rPr>
              <a:t>						</a:t>
            </a:r>
            <a:r>
              <a:rPr lang="en-IN" sz="3000" dirty="0" err="1" smtClean="0">
                <a:latin typeface="Comic Sans MS" pitchFamily="66" charset="0"/>
              </a:rPr>
              <a:t>pyrolan</a:t>
            </a:r>
            <a:r>
              <a:rPr lang="en-IN" sz="3000" dirty="0" smtClean="0">
                <a:latin typeface="Comic Sans MS" pitchFamily="66" charset="0"/>
              </a:rPr>
              <a:t> and </a:t>
            </a:r>
            <a:r>
              <a:rPr lang="en-IN" sz="3000" dirty="0" err="1" smtClean="0">
                <a:latin typeface="Comic Sans MS" pitchFamily="66" charset="0"/>
              </a:rPr>
              <a:t>isolan</a:t>
            </a:r>
            <a:r>
              <a:rPr lang="en-IN" sz="30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en-IN" sz="3000" dirty="0" smtClean="0">
              <a:latin typeface="Comic Sans MS" pitchFamily="66" charset="0"/>
            </a:endParaRPr>
          </a:p>
          <a:p>
            <a:r>
              <a:rPr lang="en-IN" sz="3000" b="1" dirty="0" smtClean="0">
                <a:solidFill>
                  <a:srgbClr val="FFC000"/>
                </a:solidFill>
                <a:latin typeface="Comic Sans MS" pitchFamily="66" charset="0"/>
              </a:rPr>
              <a:t>Heterocyclic </a:t>
            </a:r>
            <a:r>
              <a:rPr lang="en-IN" sz="3000" b="1" dirty="0" err="1" smtClean="0">
                <a:solidFill>
                  <a:srgbClr val="FFC000"/>
                </a:solidFill>
                <a:latin typeface="Comic Sans MS" pitchFamily="66" charset="0"/>
              </a:rPr>
              <a:t>dimethyl</a:t>
            </a:r>
            <a:r>
              <a:rPr lang="en-IN" sz="3000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en-IN" sz="3000" b="1" dirty="0" err="1" smtClean="0">
                <a:solidFill>
                  <a:srgbClr val="FFC000"/>
                </a:solidFill>
                <a:latin typeface="Comic Sans MS" pitchFamily="66" charset="0"/>
              </a:rPr>
              <a:t>carbamates</a:t>
            </a:r>
            <a:r>
              <a:rPr lang="en-IN" sz="3000" b="1" dirty="0" smtClean="0">
                <a:solidFill>
                  <a:srgbClr val="FFC000"/>
                </a:solidFill>
                <a:latin typeface="Comic Sans MS" pitchFamily="66" charset="0"/>
              </a:rPr>
              <a:t>- </a:t>
            </a:r>
            <a:r>
              <a:rPr lang="en-IN" sz="3000" b="1" dirty="0" smtClean="0">
                <a:latin typeface="Comic Sans MS" pitchFamily="66" charset="0"/>
              </a:rPr>
              <a:t>						</a:t>
            </a:r>
            <a:r>
              <a:rPr lang="en-IN" sz="3000" dirty="0" err="1" smtClean="0">
                <a:latin typeface="Comic Sans MS" pitchFamily="66" charset="0"/>
              </a:rPr>
              <a:t>Carbofuran</a:t>
            </a:r>
            <a:r>
              <a:rPr lang="en-IN" sz="3000" dirty="0" smtClean="0">
                <a:latin typeface="Comic Sans MS" pitchFamily="66" charset="0"/>
              </a:rPr>
              <a:t> and </a:t>
            </a:r>
            <a:r>
              <a:rPr lang="en-IN" sz="3000" dirty="0" err="1" smtClean="0">
                <a:latin typeface="Comic Sans MS" pitchFamily="66" charset="0"/>
              </a:rPr>
              <a:t>furadan</a:t>
            </a:r>
            <a:r>
              <a:rPr lang="en-IN" sz="3000" dirty="0" smtClean="0">
                <a:latin typeface="Comic Sans MS" pitchFamily="66" charset="0"/>
              </a:rPr>
              <a:t>.</a:t>
            </a:r>
          </a:p>
          <a:p>
            <a:r>
              <a:rPr lang="en-IN" sz="3000" b="1" dirty="0" err="1" smtClean="0">
                <a:solidFill>
                  <a:srgbClr val="FFC000"/>
                </a:solidFill>
                <a:latin typeface="Comic Sans MS" pitchFamily="66" charset="0"/>
              </a:rPr>
              <a:t>Oximes</a:t>
            </a:r>
            <a:r>
              <a:rPr lang="en-IN" sz="3000" b="1" dirty="0" smtClean="0">
                <a:latin typeface="Comic Sans MS" pitchFamily="66" charset="0"/>
              </a:rPr>
              <a:t>- </a:t>
            </a:r>
            <a:r>
              <a:rPr lang="en-IN" sz="3000" dirty="0" err="1" smtClean="0">
                <a:latin typeface="Comic Sans MS" pitchFamily="66" charset="0"/>
              </a:rPr>
              <a:t>aldicarb</a:t>
            </a:r>
            <a:r>
              <a:rPr lang="en-IN" sz="3000" dirty="0" smtClean="0">
                <a:latin typeface="Comic Sans MS" pitchFamily="66" charset="0"/>
              </a:rPr>
              <a:t>, </a:t>
            </a:r>
            <a:r>
              <a:rPr lang="en-IN" sz="3000" dirty="0" err="1" smtClean="0">
                <a:latin typeface="Comic Sans MS" pitchFamily="66" charset="0"/>
              </a:rPr>
              <a:t>methomyl</a:t>
            </a:r>
            <a:r>
              <a:rPr lang="en-IN" sz="3000" dirty="0" smtClean="0">
                <a:latin typeface="Comic Sans MS" pitchFamily="66" charset="0"/>
              </a:rPr>
              <a:t> and </a:t>
            </a:r>
            <a:r>
              <a:rPr lang="en-IN" sz="3000" dirty="0" err="1" smtClean="0">
                <a:latin typeface="Comic Sans MS" pitchFamily="66" charset="0"/>
              </a:rPr>
              <a:t>thiodicarb</a:t>
            </a:r>
            <a:r>
              <a:rPr lang="en-IN" sz="30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sz="3100" dirty="0" smtClean="0">
                <a:solidFill>
                  <a:srgbClr val="FF0000"/>
                </a:solidFill>
                <a:latin typeface="Comic Sans MS" pitchFamily="66" charset="0"/>
              </a:rPr>
              <a:t>Similarities  with organophosphate compounds</a:t>
            </a: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953000"/>
          </a:xfrm>
        </p:spPr>
        <p:txBody>
          <a:bodyPr>
            <a:normAutofit/>
          </a:bodyPr>
          <a:lstStyle/>
          <a:p>
            <a:pPr algn="just"/>
            <a:r>
              <a:rPr lang="en-IN" sz="2400" dirty="0" smtClean="0">
                <a:latin typeface="Comic Sans MS" pitchFamily="66" charset="0"/>
              </a:rPr>
              <a:t>Carbamate insecticides are similar to </a:t>
            </a:r>
            <a:r>
              <a:rPr lang="en-IN" sz="2400" dirty="0" err="1" smtClean="0">
                <a:latin typeface="Comic Sans MS" pitchFamily="66" charset="0"/>
              </a:rPr>
              <a:t>organophosphorus</a:t>
            </a:r>
            <a:r>
              <a:rPr lang="en-IN" sz="2400" dirty="0" smtClean="0">
                <a:latin typeface="Comic Sans MS" pitchFamily="66" charset="0"/>
              </a:rPr>
              <a:t> insecticides in most of their properties like:</a:t>
            </a:r>
          </a:p>
          <a:p>
            <a:pPr lvl="1" algn="just"/>
            <a:r>
              <a:rPr lang="en-IN" sz="2400" dirty="0" smtClean="0">
                <a:solidFill>
                  <a:srgbClr val="00B0F0"/>
                </a:solidFill>
                <a:latin typeface="Comic Sans MS" pitchFamily="66" charset="0"/>
              </a:rPr>
              <a:t>mode of action, </a:t>
            </a:r>
          </a:p>
          <a:p>
            <a:pPr lvl="1" algn="just"/>
            <a:r>
              <a:rPr lang="en-IN" sz="2400" dirty="0" smtClean="0">
                <a:solidFill>
                  <a:srgbClr val="00B0F0"/>
                </a:solidFill>
                <a:latin typeface="Comic Sans MS" pitchFamily="66" charset="0"/>
              </a:rPr>
              <a:t>range of toxicity, </a:t>
            </a:r>
          </a:p>
          <a:p>
            <a:pPr lvl="1" algn="just"/>
            <a:r>
              <a:rPr lang="en-IN" sz="2400" dirty="0" smtClean="0">
                <a:solidFill>
                  <a:srgbClr val="00B0F0"/>
                </a:solidFill>
                <a:latin typeface="Comic Sans MS" pitchFamily="66" charset="0"/>
              </a:rPr>
              <a:t>lack  of environmental persistence and </a:t>
            </a:r>
          </a:p>
          <a:p>
            <a:pPr lvl="1" algn="just"/>
            <a:r>
              <a:rPr lang="en-IN" sz="2400" dirty="0" smtClean="0">
                <a:solidFill>
                  <a:srgbClr val="00B0F0"/>
                </a:solidFill>
                <a:latin typeface="Comic Sans MS" pitchFamily="66" charset="0"/>
              </a:rPr>
              <a:t>lack of safety for beneficial insects and non- target species.</a:t>
            </a:r>
          </a:p>
          <a:p>
            <a:pPr lvl="1" algn="just"/>
            <a:r>
              <a:rPr lang="en-IN" sz="2400" dirty="0" smtClean="0">
                <a:solidFill>
                  <a:srgbClr val="00B0F0"/>
                </a:solidFill>
                <a:latin typeface="Comic Sans MS" pitchFamily="66" charset="0"/>
              </a:rPr>
              <a:t>Similar to OP compounds, they </a:t>
            </a:r>
            <a:r>
              <a:rPr lang="en-IN" sz="2400" dirty="0" smtClean="0">
                <a:solidFill>
                  <a:srgbClr val="FFC000"/>
                </a:solidFill>
                <a:latin typeface="Comic Sans MS" pitchFamily="66" charset="0"/>
              </a:rPr>
              <a:t>do not have cumulative properties. </a:t>
            </a:r>
            <a:endParaRPr lang="en-IN" sz="24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>
                <a:solidFill>
                  <a:srgbClr val="FF0000"/>
                </a:solidFill>
                <a:latin typeface="Comic Sans MS" pitchFamily="66" charset="0"/>
              </a:rPr>
              <a:t>Differences  from OP compounds</a:t>
            </a:r>
            <a:endParaRPr lang="en-US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sz="2600" dirty="0" err="1" smtClean="0">
                <a:latin typeface="Comic Sans MS" pitchFamily="66" charset="0"/>
              </a:rPr>
              <a:t>Carbamates</a:t>
            </a:r>
            <a:r>
              <a:rPr lang="en-IN" sz="2600" dirty="0" smtClean="0">
                <a:latin typeface="Comic Sans MS" pitchFamily="66" charset="0"/>
              </a:rPr>
              <a:t> differ from OP compounds in following aspects:</a:t>
            </a:r>
          </a:p>
          <a:p>
            <a:pPr>
              <a:buNone/>
            </a:pPr>
            <a:r>
              <a:rPr lang="en-IN" sz="2600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en-IN" sz="2600" dirty="0" smtClean="0">
                <a:latin typeface="Comic Sans MS" pitchFamily="66" charset="0"/>
              </a:rPr>
              <a:t>	--They are </a:t>
            </a:r>
            <a:r>
              <a:rPr lang="en-IN" sz="2600" b="1" dirty="0" smtClean="0">
                <a:solidFill>
                  <a:srgbClr val="00B050"/>
                </a:solidFill>
                <a:latin typeface="Comic Sans MS" pitchFamily="66" charset="0"/>
              </a:rPr>
              <a:t>reversible inhibitors </a:t>
            </a:r>
            <a:r>
              <a:rPr lang="en-IN" sz="2600" dirty="0" smtClean="0">
                <a:latin typeface="Comic Sans MS" pitchFamily="66" charset="0"/>
              </a:rPr>
              <a:t>of cholinesterase   	(</a:t>
            </a:r>
            <a:r>
              <a:rPr lang="en-IN" sz="2600" dirty="0" err="1" smtClean="0">
                <a:latin typeface="Comic Sans MS" pitchFamily="66" charset="0"/>
              </a:rPr>
              <a:t>ChE</a:t>
            </a:r>
            <a:r>
              <a:rPr lang="en-IN" sz="2600" dirty="0" smtClean="0">
                <a:latin typeface="Comic Sans MS" pitchFamily="66" charset="0"/>
              </a:rPr>
              <a:t>) enzyme.</a:t>
            </a:r>
          </a:p>
          <a:p>
            <a:pPr lvl="1" algn="just"/>
            <a:r>
              <a:rPr lang="en-IN" sz="2600" dirty="0" smtClean="0">
                <a:latin typeface="Comic Sans MS" pitchFamily="66" charset="0"/>
              </a:rPr>
              <a:t>They inhibit cholinesterase at both </a:t>
            </a:r>
            <a:r>
              <a:rPr lang="en-IN" sz="2600" dirty="0" smtClean="0">
                <a:solidFill>
                  <a:srgbClr val="00B0F0"/>
                </a:solidFill>
                <a:latin typeface="Comic Sans MS" pitchFamily="66" charset="0"/>
              </a:rPr>
              <a:t>anionic and </a:t>
            </a:r>
            <a:r>
              <a:rPr lang="en-IN" sz="2600" dirty="0" err="1" smtClean="0">
                <a:solidFill>
                  <a:srgbClr val="00B0F0"/>
                </a:solidFill>
                <a:latin typeface="Comic Sans MS" pitchFamily="66" charset="0"/>
              </a:rPr>
              <a:t>esteratic</a:t>
            </a:r>
            <a:r>
              <a:rPr lang="en-IN" sz="2600" dirty="0" smtClean="0">
                <a:solidFill>
                  <a:srgbClr val="00B0F0"/>
                </a:solidFill>
                <a:latin typeface="Comic Sans MS" pitchFamily="66" charset="0"/>
              </a:rPr>
              <a:t> sites.</a:t>
            </a:r>
          </a:p>
          <a:p>
            <a:pPr lvl="1" algn="just"/>
            <a:r>
              <a:rPr lang="en-IN" sz="2600" dirty="0" smtClean="0">
                <a:latin typeface="Comic Sans MS" pitchFamily="66" charset="0"/>
              </a:rPr>
              <a:t>They are </a:t>
            </a:r>
            <a:r>
              <a:rPr lang="en-IN" sz="2600" dirty="0" smtClean="0">
                <a:solidFill>
                  <a:srgbClr val="00B0F0"/>
                </a:solidFill>
                <a:latin typeface="Comic Sans MS" pitchFamily="66" charset="0"/>
              </a:rPr>
              <a:t>selective inhibitors </a:t>
            </a:r>
            <a:r>
              <a:rPr lang="en-IN" sz="2600" dirty="0" smtClean="0">
                <a:latin typeface="Comic Sans MS" pitchFamily="66" charset="0"/>
              </a:rPr>
              <a:t>of  cholinesterase enzyme and do not inhibit </a:t>
            </a:r>
            <a:r>
              <a:rPr lang="en-IN" sz="2600" dirty="0" err="1" smtClean="0">
                <a:latin typeface="Comic Sans MS" pitchFamily="66" charset="0"/>
              </a:rPr>
              <a:t>carboxylesterase</a:t>
            </a:r>
            <a:r>
              <a:rPr lang="en-IN" sz="2600" dirty="0" smtClean="0">
                <a:latin typeface="Comic Sans MS" pitchFamily="66" charset="0"/>
              </a:rPr>
              <a:t> enzyme.</a:t>
            </a:r>
          </a:p>
          <a:p>
            <a:pPr lvl="1" algn="just"/>
            <a:r>
              <a:rPr lang="en-IN" sz="2600" dirty="0" err="1" smtClean="0">
                <a:latin typeface="Comic Sans MS" pitchFamily="66" charset="0"/>
              </a:rPr>
              <a:t>Decarbamoylation</a:t>
            </a:r>
            <a:r>
              <a:rPr lang="en-IN" sz="2600" dirty="0" smtClean="0">
                <a:latin typeface="Comic Sans MS" pitchFamily="66" charset="0"/>
              </a:rPr>
              <a:t> (</a:t>
            </a:r>
            <a:r>
              <a:rPr lang="en-IN" sz="2600" dirty="0" smtClean="0">
                <a:solidFill>
                  <a:srgbClr val="00B0F0"/>
                </a:solidFill>
                <a:latin typeface="Comic Sans MS" pitchFamily="66" charset="0"/>
              </a:rPr>
              <a:t>reactivation) of inhibited </a:t>
            </a:r>
            <a:r>
              <a:rPr lang="en-IN" sz="2600" dirty="0" err="1" smtClean="0">
                <a:solidFill>
                  <a:srgbClr val="00B0F0"/>
                </a:solidFill>
                <a:latin typeface="Comic Sans MS" pitchFamily="66" charset="0"/>
              </a:rPr>
              <a:t>ChE</a:t>
            </a:r>
            <a:r>
              <a:rPr lang="en-IN" sz="2600" dirty="0" smtClean="0">
                <a:solidFill>
                  <a:srgbClr val="00B0F0"/>
                </a:solidFill>
                <a:latin typeface="Comic Sans MS" pitchFamily="66" charset="0"/>
              </a:rPr>
              <a:t> enzyme is easier.</a:t>
            </a:r>
          </a:p>
          <a:p>
            <a:pPr lvl="1" algn="just"/>
            <a:r>
              <a:rPr lang="en-IN" sz="2600" dirty="0" smtClean="0">
                <a:latin typeface="Comic Sans MS" pitchFamily="66" charset="0"/>
              </a:rPr>
              <a:t>Cholinesterase enzyme </a:t>
            </a:r>
            <a:r>
              <a:rPr lang="en-IN" sz="2600" dirty="0" err="1" smtClean="0">
                <a:latin typeface="Comic Sans MS" pitchFamily="66" charset="0"/>
              </a:rPr>
              <a:t>reactivators</a:t>
            </a:r>
            <a:r>
              <a:rPr lang="en-IN" sz="2600" dirty="0" smtClean="0">
                <a:latin typeface="Comic Sans MS" pitchFamily="66" charset="0"/>
              </a:rPr>
              <a:t> like </a:t>
            </a:r>
            <a:r>
              <a:rPr lang="en-IN" sz="2600" dirty="0" smtClean="0">
                <a:solidFill>
                  <a:srgbClr val="00B0F0"/>
                </a:solidFill>
                <a:latin typeface="Comic Sans MS" pitchFamily="66" charset="0"/>
              </a:rPr>
              <a:t>2-PAM are ineffective</a:t>
            </a:r>
            <a:r>
              <a:rPr lang="en-IN" sz="2600" dirty="0" smtClean="0">
                <a:latin typeface="Comic Sans MS" pitchFamily="66" charset="0"/>
              </a:rPr>
              <a:t> (contraindicated) in the carbamate intoxication.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 smtClean="0">
                <a:solidFill>
                  <a:srgbClr val="FF0000"/>
                </a:solidFill>
                <a:latin typeface="Comic Sans MS" pitchFamily="66" charset="0"/>
              </a:rPr>
              <a:t>Mechanism of action</a:t>
            </a:r>
            <a:endParaRPr lang="en-IN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86400"/>
          </a:xfrm>
        </p:spPr>
        <p:txBody>
          <a:bodyPr>
            <a:noAutofit/>
          </a:bodyPr>
          <a:lstStyle/>
          <a:p>
            <a:pPr algn="just"/>
            <a:r>
              <a:rPr lang="en-IN" sz="2400" dirty="0" smtClean="0">
                <a:latin typeface="Comic Sans MS" pitchFamily="66" charset="0"/>
              </a:rPr>
              <a:t>Carbamate inhibit </a:t>
            </a:r>
            <a:r>
              <a:rPr lang="en-IN" sz="2400" dirty="0" err="1" smtClean="0">
                <a:latin typeface="Comic Sans MS" pitchFamily="66" charset="0"/>
              </a:rPr>
              <a:t>acetylcholinesterase</a:t>
            </a:r>
            <a:r>
              <a:rPr lang="en-IN" sz="2400" dirty="0" smtClean="0">
                <a:latin typeface="Comic Sans MS" pitchFamily="66" charset="0"/>
              </a:rPr>
              <a:t> enzyme, but these insecticides occupy </a:t>
            </a:r>
            <a:r>
              <a:rPr lang="en-IN" sz="2400" b="1" dirty="0" smtClean="0">
                <a:solidFill>
                  <a:srgbClr val="92D050"/>
                </a:solidFill>
                <a:latin typeface="Comic Sans MS" pitchFamily="66" charset="0"/>
              </a:rPr>
              <a:t>both anionic and </a:t>
            </a:r>
            <a:r>
              <a:rPr lang="en-IN" sz="2400" b="1" dirty="0" err="1" smtClean="0">
                <a:solidFill>
                  <a:srgbClr val="92D050"/>
                </a:solidFill>
                <a:latin typeface="Comic Sans MS" pitchFamily="66" charset="0"/>
              </a:rPr>
              <a:t>esteratic</a:t>
            </a:r>
            <a:r>
              <a:rPr lang="en-IN" sz="2400" b="1" dirty="0" smtClean="0">
                <a:solidFill>
                  <a:srgbClr val="92D050"/>
                </a:solidFill>
                <a:latin typeface="Comic Sans MS" pitchFamily="66" charset="0"/>
              </a:rPr>
              <a:t> sites of </a:t>
            </a:r>
            <a:r>
              <a:rPr lang="en-IN" sz="2400" b="1" dirty="0" err="1" smtClean="0">
                <a:solidFill>
                  <a:srgbClr val="92D050"/>
                </a:solidFill>
                <a:latin typeface="Comic Sans MS" pitchFamily="66" charset="0"/>
              </a:rPr>
              <a:t>AChE</a:t>
            </a:r>
            <a:r>
              <a:rPr lang="en-IN" sz="2400" b="1" dirty="0" smtClean="0">
                <a:solidFill>
                  <a:srgbClr val="92D050"/>
                </a:solidFill>
                <a:latin typeface="Comic Sans MS" pitchFamily="66" charset="0"/>
              </a:rPr>
              <a:t>.</a:t>
            </a:r>
          </a:p>
          <a:p>
            <a:pPr algn="just">
              <a:buNone/>
            </a:pPr>
            <a:endParaRPr lang="en-IN" sz="2400" dirty="0" smtClean="0">
              <a:latin typeface="Comic Sans MS" pitchFamily="66" charset="0"/>
            </a:endParaRPr>
          </a:p>
          <a:p>
            <a:pPr algn="just"/>
            <a:r>
              <a:rPr lang="en-IN" sz="2400" dirty="0" smtClean="0">
                <a:latin typeface="Comic Sans MS" pitchFamily="66" charset="0"/>
              </a:rPr>
              <a:t> The inhibition in case of Carbamate results from a chemical reaction between the </a:t>
            </a:r>
            <a:r>
              <a:rPr lang="en-IN" sz="2400" b="1" dirty="0" err="1" smtClean="0">
                <a:solidFill>
                  <a:srgbClr val="92D050"/>
                </a:solidFill>
                <a:latin typeface="Comic Sans MS" pitchFamily="66" charset="0"/>
              </a:rPr>
              <a:t>carbamoyl</a:t>
            </a:r>
            <a:r>
              <a:rPr lang="en-IN" sz="2400" b="1" dirty="0" smtClean="0">
                <a:solidFill>
                  <a:srgbClr val="92D050"/>
                </a:solidFill>
                <a:latin typeface="Comic Sans MS" pitchFamily="66" charset="0"/>
              </a:rPr>
              <a:t> moiety of carbamate compound and the active site serine hydroxyl group of </a:t>
            </a:r>
            <a:r>
              <a:rPr lang="en-IN" sz="2400" b="1" dirty="0" err="1" smtClean="0">
                <a:solidFill>
                  <a:srgbClr val="92D050"/>
                </a:solidFill>
                <a:latin typeface="Comic Sans MS" pitchFamily="66" charset="0"/>
              </a:rPr>
              <a:t>AChE</a:t>
            </a:r>
            <a:r>
              <a:rPr lang="en-IN" sz="2400" b="1" dirty="0" smtClean="0">
                <a:solidFill>
                  <a:srgbClr val="92D050"/>
                </a:solidFill>
                <a:latin typeface="Comic Sans MS" pitchFamily="66" charset="0"/>
              </a:rPr>
              <a:t> to form </a:t>
            </a:r>
            <a:r>
              <a:rPr lang="en-IN" sz="2400" b="1" dirty="0" err="1" smtClean="0">
                <a:solidFill>
                  <a:srgbClr val="92D050"/>
                </a:solidFill>
                <a:latin typeface="Comic Sans MS" pitchFamily="66" charset="0"/>
              </a:rPr>
              <a:t>carbamoylated</a:t>
            </a:r>
            <a:r>
              <a:rPr lang="en-IN" sz="2400" b="1" dirty="0" smtClean="0">
                <a:solidFill>
                  <a:srgbClr val="92D050"/>
                </a:solidFill>
                <a:latin typeface="Comic Sans MS" pitchFamily="66" charset="0"/>
              </a:rPr>
              <a:t> enzyme</a:t>
            </a:r>
            <a:r>
              <a:rPr lang="en-IN" sz="2400" dirty="0" smtClean="0">
                <a:latin typeface="Comic Sans MS" pitchFamily="66" charset="0"/>
              </a:rPr>
              <a:t> rather than </a:t>
            </a:r>
            <a:r>
              <a:rPr lang="en-IN" sz="2400" dirty="0" err="1" smtClean="0">
                <a:latin typeface="Comic Sans MS" pitchFamily="66" charset="0"/>
              </a:rPr>
              <a:t>phosphorylated</a:t>
            </a:r>
            <a:r>
              <a:rPr lang="en-IN" sz="2400" dirty="0" smtClean="0">
                <a:latin typeface="Comic Sans MS" pitchFamily="66" charset="0"/>
              </a:rPr>
              <a:t>  as with the organophosphate.</a:t>
            </a:r>
          </a:p>
          <a:p>
            <a:pPr algn="just">
              <a:buNone/>
            </a:pPr>
            <a:endParaRPr lang="en-IN" sz="2400" dirty="0" smtClean="0">
              <a:latin typeface="Comic Sans MS" pitchFamily="66" charset="0"/>
            </a:endParaRPr>
          </a:p>
          <a:p>
            <a:pPr algn="just"/>
            <a:r>
              <a:rPr lang="en-IN" sz="2400" dirty="0" smtClean="0">
                <a:latin typeface="Comic Sans MS" pitchFamily="66" charset="0"/>
              </a:rPr>
              <a:t> The  </a:t>
            </a:r>
            <a:r>
              <a:rPr lang="en-IN" sz="2400" dirty="0" err="1" smtClean="0">
                <a:latin typeface="Comic Sans MS" pitchFamily="66" charset="0"/>
              </a:rPr>
              <a:t>carbamoylated</a:t>
            </a:r>
            <a:r>
              <a:rPr lang="en-IN" sz="2400" dirty="0" smtClean="0">
                <a:latin typeface="Comic Sans MS" pitchFamily="66" charset="0"/>
              </a:rPr>
              <a:t> enzyme is </a:t>
            </a:r>
            <a:r>
              <a:rPr lang="en-IN" sz="2400" b="1" dirty="0" smtClean="0">
                <a:solidFill>
                  <a:srgbClr val="92D050"/>
                </a:solidFill>
                <a:latin typeface="Comic Sans MS" pitchFamily="66" charset="0"/>
              </a:rPr>
              <a:t>relatively less stable and susceptible to hydrolysis, </a:t>
            </a:r>
            <a:r>
              <a:rPr lang="en-IN" sz="2400" dirty="0" smtClean="0">
                <a:latin typeface="Comic Sans MS" pitchFamily="66" charset="0"/>
              </a:rPr>
              <a:t>although rate of hydrolysis is not very fast as with acetylcholine.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IN" dirty="0" smtClean="0">
                <a:latin typeface="Comic Sans MS" pitchFamily="66" charset="0"/>
              </a:rPr>
              <a:t>Therefore, the  </a:t>
            </a:r>
            <a:r>
              <a:rPr lang="en-IN" b="1" dirty="0" err="1" smtClean="0">
                <a:solidFill>
                  <a:srgbClr val="92D050"/>
                </a:solidFill>
                <a:latin typeface="Comic Sans MS" pitchFamily="66" charset="0"/>
              </a:rPr>
              <a:t>decarbamoylation</a:t>
            </a:r>
            <a:r>
              <a:rPr lang="en-IN" b="1" dirty="0" smtClean="0">
                <a:solidFill>
                  <a:srgbClr val="92D050"/>
                </a:solidFill>
                <a:latin typeface="Comic Sans MS" pitchFamily="66" charset="0"/>
              </a:rPr>
              <a:t> is easier </a:t>
            </a:r>
            <a:r>
              <a:rPr lang="en-IN" dirty="0" smtClean="0">
                <a:latin typeface="Comic Sans MS" pitchFamily="66" charset="0"/>
              </a:rPr>
              <a:t>in comparison to </a:t>
            </a:r>
            <a:r>
              <a:rPr lang="en-IN" dirty="0" err="1" smtClean="0">
                <a:latin typeface="Comic Sans MS" pitchFamily="66" charset="0"/>
              </a:rPr>
              <a:t>dephosporylation</a:t>
            </a:r>
            <a:r>
              <a:rPr lang="en-IN" dirty="0" smtClean="0">
                <a:latin typeface="Comic Sans MS" pitchFamily="66" charset="0"/>
              </a:rPr>
              <a:t> (OPs). 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Because of relatively </a:t>
            </a:r>
            <a:r>
              <a:rPr lang="en-IN" dirty="0" smtClean="0">
                <a:solidFill>
                  <a:srgbClr val="92D050"/>
                </a:solidFill>
                <a:latin typeface="Comic Sans MS" pitchFamily="66" charset="0"/>
              </a:rPr>
              <a:t>rapid reactivation of </a:t>
            </a:r>
            <a:r>
              <a:rPr lang="en-IN" dirty="0" err="1" smtClean="0">
                <a:solidFill>
                  <a:srgbClr val="92D050"/>
                </a:solidFill>
                <a:latin typeface="Comic Sans MS" pitchFamily="66" charset="0"/>
              </a:rPr>
              <a:t>carbamoylated</a:t>
            </a:r>
            <a:r>
              <a:rPr lang="en-IN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n-IN" dirty="0" err="1" smtClean="0">
                <a:solidFill>
                  <a:srgbClr val="92D050"/>
                </a:solidFill>
                <a:latin typeface="Comic Sans MS" pitchFamily="66" charset="0"/>
              </a:rPr>
              <a:t>AChE</a:t>
            </a:r>
            <a:r>
              <a:rPr lang="en-IN" dirty="0" smtClean="0">
                <a:solidFill>
                  <a:srgbClr val="92D050"/>
                </a:solidFill>
                <a:latin typeface="Comic Sans MS" pitchFamily="66" charset="0"/>
              </a:rPr>
              <a:t>, </a:t>
            </a:r>
            <a:r>
              <a:rPr lang="en-IN" dirty="0" smtClean="0">
                <a:latin typeface="Comic Sans MS" pitchFamily="66" charset="0"/>
              </a:rPr>
              <a:t>the carbamate insecticides are often called 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reversible </a:t>
            </a:r>
            <a:r>
              <a:rPr lang="en-IN" dirty="0" err="1" smtClean="0">
                <a:solidFill>
                  <a:srgbClr val="FF0000"/>
                </a:solidFill>
                <a:latin typeface="Comic Sans MS" pitchFamily="66" charset="0"/>
              </a:rPr>
              <a:t>anticholinesterase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 agents. 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err="1" smtClean="0">
                <a:latin typeface="Comic Sans MS" pitchFamily="66" charset="0"/>
              </a:rPr>
              <a:t>Toxicosis</a:t>
            </a:r>
            <a:r>
              <a:rPr lang="en-IN" dirty="0" smtClean="0">
                <a:latin typeface="Comic Sans MS" pitchFamily="66" charset="0"/>
              </a:rPr>
              <a:t> develops when the amount of carbamate pesticide in the body is so large that the </a:t>
            </a:r>
            <a:r>
              <a:rPr lang="en-IN" b="1" dirty="0" smtClean="0">
                <a:solidFill>
                  <a:srgbClr val="92D050"/>
                </a:solidFill>
                <a:latin typeface="Comic Sans MS" pitchFamily="66" charset="0"/>
              </a:rPr>
              <a:t>rate of </a:t>
            </a:r>
            <a:r>
              <a:rPr lang="en-IN" b="1" dirty="0" err="1" smtClean="0">
                <a:solidFill>
                  <a:srgbClr val="92D050"/>
                </a:solidFill>
                <a:latin typeface="Comic Sans MS" pitchFamily="66" charset="0"/>
              </a:rPr>
              <a:t>carbamoylation</a:t>
            </a:r>
            <a:r>
              <a:rPr lang="en-IN" b="1" dirty="0" smtClean="0">
                <a:solidFill>
                  <a:srgbClr val="92D050"/>
                </a:solidFill>
                <a:latin typeface="Comic Sans MS" pitchFamily="66" charset="0"/>
              </a:rPr>
              <a:t> of </a:t>
            </a:r>
            <a:r>
              <a:rPr lang="en-IN" b="1" dirty="0" err="1" smtClean="0">
                <a:solidFill>
                  <a:srgbClr val="92D050"/>
                </a:solidFill>
                <a:latin typeface="Comic Sans MS" pitchFamily="66" charset="0"/>
              </a:rPr>
              <a:t>AChE</a:t>
            </a:r>
            <a:r>
              <a:rPr lang="en-IN" b="1" dirty="0" smtClean="0">
                <a:solidFill>
                  <a:srgbClr val="92D050"/>
                </a:solidFill>
                <a:latin typeface="Comic Sans MS" pitchFamily="66" charset="0"/>
              </a:rPr>
              <a:t> exceeds the rate of  hydrolysis of pesticide by the enzyme.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Clinical signs 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2578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IN" sz="2400" dirty="0" err="1" smtClean="0">
                <a:solidFill>
                  <a:srgbClr val="FF0000"/>
                </a:solidFill>
                <a:latin typeface="Comic Sans MS" pitchFamily="66" charset="0"/>
              </a:rPr>
              <a:t>Muscarinic</a:t>
            </a:r>
            <a:r>
              <a:rPr lang="en-IN" sz="2400" dirty="0" smtClean="0">
                <a:solidFill>
                  <a:srgbClr val="FF0000"/>
                </a:solidFill>
                <a:latin typeface="Comic Sans MS" pitchFamily="66" charset="0"/>
              </a:rPr>
              <a:t> signs: </a:t>
            </a:r>
          </a:p>
          <a:p>
            <a:pPr algn="just">
              <a:buNone/>
            </a:pPr>
            <a:r>
              <a:rPr lang="en-IN" sz="2400" dirty="0" smtClean="0">
                <a:latin typeface="Comic Sans MS" pitchFamily="66" charset="0"/>
              </a:rPr>
              <a:t>	Profuse salivation (watery drooling), bronchial secretions and constriction, diarrhoea, frequent  urination and </a:t>
            </a:r>
            <a:r>
              <a:rPr lang="en-IN" sz="2400" dirty="0" err="1" smtClean="0">
                <a:latin typeface="Comic Sans MS" pitchFamily="66" charset="0"/>
              </a:rPr>
              <a:t>miosis</a:t>
            </a:r>
            <a:r>
              <a:rPr lang="en-IN" sz="2400" dirty="0" smtClean="0">
                <a:latin typeface="Comic Sans MS" pitchFamily="66" charset="0"/>
              </a:rPr>
              <a:t>.</a:t>
            </a:r>
          </a:p>
          <a:p>
            <a:pPr algn="just">
              <a:buNone/>
            </a:pPr>
            <a:endParaRPr lang="en-IN" sz="2400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en-IN" sz="2400" dirty="0" smtClean="0">
                <a:solidFill>
                  <a:srgbClr val="FF0000"/>
                </a:solidFill>
                <a:latin typeface="Comic Sans MS" pitchFamily="66" charset="0"/>
              </a:rPr>
              <a:t>Nicotinic signs: </a:t>
            </a:r>
          </a:p>
          <a:p>
            <a:pPr algn="just">
              <a:buNone/>
            </a:pPr>
            <a:r>
              <a:rPr lang="en-IN" sz="2400" dirty="0" smtClean="0">
                <a:latin typeface="Comic Sans MS" pitchFamily="66" charset="0"/>
              </a:rPr>
              <a:t>	Muscular tremors, convulsions, paralysis of respiratory muscles and dyspnoea.</a:t>
            </a:r>
          </a:p>
          <a:p>
            <a:pPr algn="just">
              <a:buNone/>
            </a:pPr>
            <a:endParaRPr lang="en-IN" sz="2400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en-IN" sz="2400" dirty="0" smtClean="0">
                <a:solidFill>
                  <a:srgbClr val="FF0000"/>
                </a:solidFill>
                <a:latin typeface="Comic Sans MS" pitchFamily="66" charset="0"/>
              </a:rPr>
              <a:t>CNS signs: </a:t>
            </a:r>
          </a:p>
          <a:p>
            <a:pPr algn="just">
              <a:buNone/>
            </a:pPr>
            <a:r>
              <a:rPr lang="en-IN" sz="2400" dirty="0" smtClean="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IN" sz="2400" dirty="0" smtClean="0">
                <a:latin typeface="Comic Sans MS" pitchFamily="66" charset="0"/>
              </a:rPr>
              <a:t>Restlessness, ataxia, depression of respiratory and vasomotor centres, paralysis, coma and death due to respiration failure followed by cardiovascular failure.</a:t>
            </a:r>
          </a:p>
          <a:p>
            <a:endParaRPr lang="en-IN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471</Words>
  <Application>Microsoft Office PowerPoint</Application>
  <PresentationFormat>On-screen Show (4:3)</PresentationFormat>
  <Paragraphs>94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Content of the chapter </vt:lpstr>
      <vt:lpstr>Carbamate Insecticides</vt:lpstr>
      <vt:lpstr>Classification</vt:lpstr>
      <vt:lpstr> Similarities  with organophosphate compounds </vt:lpstr>
      <vt:lpstr>Differences  from OP compounds</vt:lpstr>
      <vt:lpstr>Mechanism of action</vt:lpstr>
      <vt:lpstr>Slide 8</vt:lpstr>
      <vt:lpstr>Clinical signs  </vt:lpstr>
      <vt:lpstr>Slide 10</vt:lpstr>
      <vt:lpstr>Members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21</cp:revision>
  <dcterms:created xsi:type="dcterms:W3CDTF">2006-08-16T00:00:00Z</dcterms:created>
  <dcterms:modified xsi:type="dcterms:W3CDTF">2020-05-21T06:10:03Z</dcterms:modified>
</cp:coreProperties>
</file>