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57" r:id="rId4"/>
    <p:sldId id="261" r:id="rId5"/>
    <p:sldId id="258" r:id="rId6"/>
    <p:sldId id="259" r:id="rId7"/>
    <p:sldId id="265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1"/>
            <a:ext cx="7086600" cy="1219200"/>
          </a:xfrm>
        </p:spPr>
        <p:txBody>
          <a:bodyPr>
            <a:normAutofit/>
          </a:bodyPr>
          <a:lstStyle/>
          <a:p>
            <a:pPr>
              <a:buNone/>
            </a:pPr>
            <a:endParaRPr lang="en-IN" b="1" dirty="0" smtClean="0"/>
          </a:p>
          <a:p>
            <a:pPr>
              <a:buNone/>
            </a:pPr>
            <a:r>
              <a:rPr lang="en-IN" b="1" dirty="0" smtClean="0"/>
              <a:t>	</a:t>
            </a:r>
            <a:r>
              <a:rPr lang="en-IN" b="1" dirty="0" smtClean="0">
                <a:latin typeface="Berlin Sans FB Demi" pitchFamily="34" charset="0"/>
              </a:rPr>
              <a:t>	</a:t>
            </a:r>
            <a:r>
              <a:rPr lang="en-IN" b="1" dirty="0" err="1" smtClean="0">
                <a:solidFill>
                  <a:srgbClr val="FF0000"/>
                </a:solidFill>
                <a:latin typeface="Comic Sans MS" pitchFamily="66" charset="0"/>
              </a:rPr>
              <a:t>Pyrethroid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Insecticides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4800" y="304800"/>
            <a:ext cx="1295399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228600"/>
            <a:ext cx="1291274" cy="13167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4495800"/>
            <a:ext cx="7696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Dr.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Kumari</a:t>
            </a:r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Anjana</a:t>
            </a:r>
            <a:endParaRPr lang="en-IN" b="1" dirty="0" smtClean="0">
              <a:solidFill>
                <a:srgbClr val="FFC000"/>
              </a:solidFill>
              <a:latin typeface="Calisto MT" pitchFamily="18" charset="0"/>
            </a:endParaRP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Assistant  Professor</a:t>
            </a:r>
          </a:p>
          <a:p>
            <a:pPr algn="ctr"/>
            <a:r>
              <a:rPr lang="en-IN" sz="2000" b="1" dirty="0" err="1" smtClean="0">
                <a:latin typeface="Calisto MT" pitchFamily="18" charset="0"/>
              </a:rPr>
              <a:t>Deptt</a:t>
            </a:r>
            <a:r>
              <a:rPr lang="en-IN" sz="2000" b="1" dirty="0" smtClean="0">
                <a:latin typeface="Calisto MT" pitchFamily="18" charset="0"/>
              </a:rPr>
              <a:t>. of Veterinary Pharmacology &amp; Toxicology</a:t>
            </a: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Bihar Veterinary College, Bihar Animal Sciences University, Patn</a:t>
            </a:r>
            <a:r>
              <a:rPr lang="en-IN" sz="2000" dirty="0" smtClean="0">
                <a:latin typeface="Calisto MT" pitchFamily="18" charset="0"/>
              </a:rPr>
              <a:t>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Content of the chapter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Introduction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Classification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Mechanism of action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Clinical signs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Diagnosis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Treatment </a:t>
            </a:r>
          </a:p>
          <a:p>
            <a:endParaRPr lang="en-IN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sz="4000" b="1" dirty="0" err="1" smtClean="0">
                <a:solidFill>
                  <a:srgbClr val="FF0000"/>
                </a:solidFill>
                <a:latin typeface="Comic Sans MS" pitchFamily="66" charset="0"/>
              </a:rPr>
              <a:t>Pyrethrins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sz="3400" dirty="0" smtClean="0">
                <a:latin typeface="Comic Sans MS" pitchFamily="66" charset="0"/>
              </a:rPr>
              <a:t>This is a closely related group of naturally occurring compounds that are the active insecticidal ingredients of pyrethrum. </a:t>
            </a:r>
          </a:p>
          <a:p>
            <a:pPr algn="just">
              <a:buNone/>
            </a:pPr>
            <a:endParaRPr lang="en-IN" sz="3400" dirty="0" smtClean="0">
              <a:latin typeface="Comic Sans MS" pitchFamily="66" charset="0"/>
            </a:endParaRPr>
          </a:p>
          <a:p>
            <a:pPr algn="just"/>
            <a:r>
              <a:rPr lang="en-IN" sz="3400" dirty="0" smtClean="0">
                <a:latin typeface="Comic Sans MS" pitchFamily="66" charset="0"/>
              </a:rPr>
              <a:t>Pyrethrum is extracted from the </a:t>
            </a:r>
            <a:r>
              <a:rPr lang="en-IN" sz="3400" b="1" dirty="0" smtClean="0">
                <a:solidFill>
                  <a:srgbClr val="00B050"/>
                </a:solidFill>
                <a:latin typeface="Comic Sans MS" pitchFamily="66" charset="0"/>
              </a:rPr>
              <a:t>flowers of </a:t>
            </a:r>
            <a:r>
              <a:rPr lang="en-IN" sz="3400" b="1" i="1" dirty="0" smtClean="0">
                <a:solidFill>
                  <a:srgbClr val="00B050"/>
                </a:solidFill>
                <a:latin typeface="Comic Sans MS" pitchFamily="66" charset="0"/>
              </a:rPr>
              <a:t>Chrysanthemum </a:t>
            </a:r>
            <a:r>
              <a:rPr lang="en-IN" sz="3400" b="1" i="1" dirty="0" err="1" smtClean="0">
                <a:solidFill>
                  <a:srgbClr val="00B050"/>
                </a:solidFill>
                <a:latin typeface="Comic Sans MS" pitchFamily="66" charset="0"/>
              </a:rPr>
              <a:t>cinerariaefolium</a:t>
            </a:r>
            <a:r>
              <a:rPr lang="en-IN" sz="3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IN" sz="3400" dirty="0" smtClean="0">
                <a:latin typeface="Comic Sans MS" pitchFamily="66" charset="0"/>
              </a:rPr>
              <a:t>and has been an effective insecticide for many years.</a:t>
            </a:r>
          </a:p>
          <a:p>
            <a:pPr algn="just">
              <a:buNone/>
            </a:pPr>
            <a:endParaRPr lang="en-IN" sz="3400" dirty="0" smtClean="0">
              <a:latin typeface="Comic Sans MS" pitchFamily="66" charset="0"/>
            </a:endParaRPr>
          </a:p>
          <a:p>
            <a:pPr algn="just"/>
            <a:r>
              <a:rPr lang="en-IN" sz="3400" dirty="0" smtClean="0">
                <a:latin typeface="Comic Sans MS" pitchFamily="66" charset="0"/>
              </a:rPr>
              <a:t> </a:t>
            </a:r>
            <a:r>
              <a:rPr lang="en-IN" sz="3400" dirty="0" smtClean="0">
                <a:solidFill>
                  <a:srgbClr val="00B0F0"/>
                </a:solidFill>
                <a:latin typeface="Comic Sans MS" pitchFamily="66" charset="0"/>
              </a:rPr>
              <a:t>Synergists, </a:t>
            </a:r>
            <a:r>
              <a:rPr lang="en-IN" sz="3400" dirty="0" smtClean="0">
                <a:latin typeface="Comic Sans MS" pitchFamily="66" charset="0"/>
              </a:rPr>
              <a:t>such as </a:t>
            </a:r>
            <a:r>
              <a:rPr lang="en-IN" sz="3400" dirty="0" err="1" smtClean="0">
                <a:latin typeface="Comic Sans MS" pitchFamily="66" charset="0"/>
              </a:rPr>
              <a:t>piperonyl</a:t>
            </a:r>
            <a:r>
              <a:rPr lang="en-IN" sz="3400" dirty="0" smtClean="0">
                <a:latin typeface="Comic Sans MS" pitchFamily="66" charset="0"/>
              </a:rPr>
              <a:t> </a:t>
            </a:r>
            <a:r>
              <a:rPr lang="en-IN" sz="3400" dirty="0" err="1" smtClean="0">
                <a:latin typeface="Comic Sans MS" pitchFamily="66" charset="0"/>
              </a:rPr>
              <a:t>butoxide</a:t>
            </a:r>
            <a:r>
              <a:rPr lang="en-IN" sz="3400" dirty="0" smtClean="0">
                <a:latin typeface="Comic Sans MS" pitchFamily="66" charset="0"/>
              </a:rPr>
              <a:t>, </a:t>
            </a:r>
            <a:r>
              <a:rPr lang="en-IN" sz="3400" dirty="0" err="1" smtClean="0">
                <a:latin typeface="Comic Sans MS" pitchFamily="66" charset="0"/>
              </a:rPr>
              <a:t>sesamex</a:t>
            </a:r>
            <a:r>
              <a:rPr lang="en-IN" sz="3400" dirty="0" smtClean="0">
                <a:latin typeface="Comic Sans MS" pitchFamily="66" charset="0"/>
              </a:rPr>
              <a:t>, </a:t>
            </a:r>
            <a:r>
              <a:rPr lang="en-IN" sz="3400" dirty="0" err="1" smtClean="0">
                <a:latin typeface="Comic Sans MS" pitchFamily="66" charset="0"/>
              </a:rPr>
              <a:t>piperonyl</a:t>
            </a:r>
            <a:r>
              <a:rPr lang="en-IN" sz="3400" dirty="0" smtClean="0">
                <a:latin typeface="Comic Sans MS" pitchFamily="66" charset="0"/>
              </a:rPr>
              <a:t> </a:t>
            </a:r>
            <a:r>
              <a:rPr lang="en-IN" sz="3400" dirty="0" err="1" smtClean="0">
                <a:latin typeface="Comic Sans MS" pitchFamily="66" charset="0"/>
              </a:rPr>
              <a:t>cyclonene</a:t>
            </a:r>
            <a:r>
              <a:rPr lang="en-IN" sz="3400" dirty="0" smtClean="0">
                <a:latin typeface="Comic Sans MS" pitchFamily="66" charset="0"/>
              </a:rPr>
              <a:t>, etc, are added to increase stability and effectiveness. </a:t>
            </a:r>
          </a:p>
          <a:p>
            <a:pPr algn="just">
              <a:buNone/>
            </a:pPr>
            <a:endParaRPr lang="en-IN" sz="3400" dirty="0" smtClean="0">
              <a:latin typeface="Comic Sans MS" pitchFamily="66" charset="0"/>
            </a:endParaRPr>
          </a:p>
          <a:p>
            <a:pPr algn="just"/>
            <a:r>
              <a:rPr lang="en-IN" sz="3400" dirty="0" smtClean="0">
                <a:latin typeface="Comic Sans MS" pitchFamily="66" charset="0"/>
              </a:rPr>
              <a:t>This is accomplished by inhibiting mixed function </a:t>
            </a:r>
            <a:r>
              <a:rPr lang="en-IN" sz="3400" dirty="0" err="1" smtClean="0">
                <a:latin typeface="Comic Sans MS" pitchFamily="66" charset="0"/>
              </a:rPr>
              <a:t>oxidases</a:t>
            </a:r>
            <a:r>
              <a:rPr lang="en-IN" sz="3400" dirty="0" smtClean="0">
                <a:latin typeface="Comic Sans MS" pitchFamily="66" charset="0"/>
              </a:rPr>
              <a:t>, enzymes that destroy pyrethrum; unfortunately, this also potentiates mammalian toxicity.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err="1" smtClean="0">
                <a:solidFill>
                  <a:srgbClr val="00B050"/>
                </a:solidFill>
                <a:latin typeface="Comic Sans MS" pitchFamily="66" charset="0"/>
              </a:rPr>
              <a:t>Pyrethroids</a:t>
            </a:r>
            <a:endParaRPr lang="en-US" sz="36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 These are synthetic derivatives of natural </a:t>
            </a:r>
            <a:r>
              <a:rPr lang="en-IN" dirty="0" err="1" smtClean="0">
                <a:latin typeface="Comic Sans MS" pitchFamily="66" charset="0"/>
              </a:rPr>
              <a:t>pyrethrins</a:t>
            </a:r>
            <a:r>
              <a:rPr lang="en-IN" dirty="0" smtClean="0">
                <a:latin typeface="Comic Sans MS" pitchFamily="66" charset="0"/>
              </a:rPr>
              <a:t> and include –</a:t>
            </a:r>
          </a:p>
          <a:p>
            <a:r>
              <a:rPr lang="en-IN" dirty="0" err="1" smtClean="0">
                <a:latin typeface="Comic Sans MS" pitchFamily="66" charset="0"/>
              </a:rPr>
              <a:t>Allethrin</a:t>
            </a:r>
            <a:r>
              <a:rPr lang="en-IN" dirty="0" smtClean="0">
                <a:latin typeface="Comic Sans MS" pitchFamily="66" charset="0"/>
              </a:rPr>
              <a:t>, </a:t>
            </a:r>
          </a:p>
          <a:p>
            <a:r>
              <a:rPr lang="en-IN" dirty="0" err="1" smtClean="0">
                <a:latin typeface="Comic Sans MS" pitchFamily="66" charset="0"/>
              </a:rPr>
              <a:t>Cypermethrin</a:t>
            </a:r>
            <a:r>
              <a:rPr lang="en-IN" dirty="0" smtClean="0">
                <a:latin typeface="Comic Sans MS" pitchFamily="66" charset="0"/>
              </a:rPr>
              <a:t>, </a:t>
            </a:r>
          </a:p>
          <a:p>
            <a:r>
              <a:rPr lang="en-IN" dirty="0" err="1" smtClean="0">
                <a:latin typeface="Comic Sans MS" pitchFamily="66" charset="0"/>
              </a:rPr>
              <a:t>Decamethrin</a:t>
            </a:r>
            <a:r>
              <a:rPr lang="en-IN" dirty="0" smtClean="0">
                <a:latin typeface="Comic Sans MS" pitchFamily="66" charset="0"/>
              </a:rPr>
              <a:t>, </a:t>
            </a:r>
          </a:p>
          <a:p>
            <a:r>
              <a:rPr lang="en-IN" dirty="0" err="1" smtClean="0">
                <a:latin typeface="Comic Sans MS" pitchFamily="66" charset="0"/>
              </a:rPr>
              <a:t>Fenvalerate</a:t>
            </a:r>
            <a:r>
              <a:rPr lang="en-IN" dirty="0" smtClean="0">
                <a:latin typeface="Comic Sans MS" pitchFamily="66" charset="0"/>
              </a:rPr>
              <a:t>,</a:t>
            </a:r>
          </a:p>
          <a:p>
            <a:r>
              <a:rPr lang="en-IN" dirty="0" err="1" smtClean="0">
                <a:latin typeface="Comic Sans MS" pitchFamily="66" charset="0"/>
              </a:rPr>
              <a:t>Fluvalinate</a:t>
            </a:r>
            <a:r>
              <a:rPr lang="en-IN" dirty="0" smtClean="0">
                <a:latin typeface="Comic Sans MS" pitchFamily="66" charset="0"/>
              </a:rPr>
              <a:t>,</a:t>
            </a:r>
          </a:p>
          <a:p>
            <a:r>
              <a:rPr lang="en-IN" dirty="0" err="1" smtClean="0">
                <a:latin typeface="Comic Sans MS" pitchFamily="66" charset="0"/>
              </a:rPr>
              <a:t>Permethrin</a:t>
            </a:r>
            <a:r>
              <a:rPr lang="en-IN" dirty="0" smtClean="0">
                <a:latin typeface="Comic Sans MS" pitchFamily="66" charset="0"/>
              </a:rPr>
              <a:t>, </a:t>
            </a:r>
          </a:p>
          <a:p>
            <a:r>
              <a:rPr lang="en-IN" dirty="0" err="1" smtClean="0">
                <a:latin typeface="Comic Sans MS" pitchFamily="66" charset="0"/>
              </a:rPr>
              <a:t>Tetramethrin</a:t>
            </a:r>
            <a:r>
              <a:rPr lang="en-IN" dirty="0" smtClean="0">
                <a:latin typeface="Comic Sans MS" pitchFamily="66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solidFill>
                  <a:srgbClr val="FF0000"/>
                </a:solidFill>
                <a:latin typeface="Comic Sans MS" pitchFamily="66" charset="0"/>
              </a:rPr>
              <a:t>Mechanism of action</a:t>
            </a:r>
            <a:endParaRPr lang="en-IN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IN" dirty="0" smtClean="0">
                <a:latin typeface="Comic Sans MS" pitchFamily="66" charset="0"/>
              </a:rPr>
              <a:t>Nerve poisons like DDT.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Prolonged depolarization (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delayed closure of Na channels) </a:t>
            </a:r>
            <a:r>
              <a:rPr lang="en-IN" dirty="0" smtClean="0">
                <a:latin typeface="Comic Sans MS" pitchFamily="66" charset="0"/>
              </a:rPr>
              <a:t>and repetitive discharge.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en-IN" dirty="0" err="1" smtClean="0">
                <a:latin typeface="Comic Sans MS" pitchFamily="66" charset="0"/>
              </a:rPr>
              <a:t>Piperonyl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err="1" smtClean="0">
                <a:latin typeface="Comic Sans MS" pitchFamily="66" charset="0"/>
              </a:rPr>
              <a:t>butoxide</a:t>
            </a:r>
            <a:r>
              <a:rPr lang="en-IN" dirty="0" smtClean="0">
                <a:latin typeface="Comic Sans MS" pitchFamily="66" charset="0"/>
              </a:rPr>
              <a:t> and </a:t>
            </a:r>
            <a:r>
              <a:rPr lang="en-IN" dirty="0" err="1" smtClean="0">
                <a:latin typeface="Comic Sans MS" pitchFamily="66" charset="0"/>
              </a:rPr>
              <a:t>piperonyl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err="1" smtClean="0">
                <a:latin typeface="Comic Sans MS" pitchFamily="66" charset="0"/>
              </a:rPr>
              <a:t>cyclonene</a:t>
            </a:r>
            <a:r>
              <a:rPr lang="en-IN" dirty="0" smtClean="0">
                <a:latin typeface="Comic Sans MS" pitchFamily="66" charset="0"/>
              </a:rPr>
              <a:t> potentiate </a:t>
            </a:r>
            <a:r>
              <a:rPr lang="en-IN" dirty="0" err="1" smtClean="0">
                <a:latin typeface="Comic Sans MS" pitchFamily="66" charset="0"/>
              </a:rPr>
              <a:t>pyrethoid</a:t>
            </a:r>
            <a:r>
              <a:rPr lang="en-IN" dirty="0" smtClean="0">
                <a:latin typeface="Comic Sans MS" pitchFamily="66" charset="0"/>
              </a:rPr>
              <a:t> insecticidal and mammalian toxicity (inhibition of mixed function </a:t>
            </a:r>
            <a:r>
              <a:rPr lang="en-IN" dirty="0" err="1" smtClean="0">
                <a:latin typeface="Comic Sans MS" pitchFamily="66" charset="0"/>
              </a:rPr>
              <a:t>microsomal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err="1" smtClean="0">
                <a:latin typeface="Comic Sans MS" pitchFamily="66" charset="0"/>
              </a:rPr>
              <a:t>oxidases</a:t>
            </a:r>
            <a:r>
              <a:rPr lang="en-IN" dirty="0" smtClean="0">
                <a:latin typeface="Comic Sans MS" pitchFamily="66" charset="0"/>
              </a:rPr>
              <a:t> i.e. by preventing detoxification of </a:t>
            </a:r>
            <a:r>
              <a:rPr lang="en-IN" dirty="0" err="1" smtClean="0">
                <a:latin typeface="Comic Sans MS" pitchFamily="66" charset="0"/>
              </a:rPr>
              <a:t>pyrethroids</a:t>
            </a:r>
            <a:r>
              <a:rPr lang="en-IN" dirty="0" smtClean="0">
                <a:latin typeface="Comic Sans MS" pitchFamily="66" charset="0"/>
              </a:rPr>
              <a:t>).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err="1" smtClean="0">
                <a:latin typeface="Comic Sans MS" pitchFamily="66" charset="0"/>
              </a:rPr>
              <a:t>Pyrethroids</a:t>
            </a:r>
            <a:r>
              <a:rPr lang="en-IN" dirty="0" smtClean="0">
                <a:latin typeface="Comic Sans MS" pitchFamily="66" charset="0"/>
              </a:rPr>
              <a:t> are relatively less toxic in mammals and birds, but 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highly toxic to fish.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solidFill>
                  <a:srgbClr val="FF0000"/>
                </a:solidFill>
                <a:latin typeface="Comic Sans MS" pitchFamily="66" charset="0"/>
              </a:rPr>
              <a:t>Clinical signs </a:t>
            </a:r>
            <a:endParaRPr lang="en-IN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IN" dirty="0" smtClean="0">
                <a:latin typeface="Comic Sans MS" pitchFamily="66" charset="0"/>
              </a:rPr>
              <a:t>Mainly behavioural and nervous signs: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 Anxiety, aggressiveness, jumping over unseen objects, wall climbing, hypersensitive to external stimuli, </a:t>
            </a:r>
            <a:r>
              <a:rPr lang="en-IN" dirty="0" err="1" smtClean="0">
                <a:latin typeface="Comic Sans MS" pitchFamily="66" charset="0"/>
              </a:rPr>
              <a:t>fasciculations</a:t>
            </a:r>
            <a:r>
              <a:rPr lang="en-IN" dirty="0" smtClean="0">
                <a:latin typeface="Comic Sans MS" pitchFamily="66" charset="0"/>
              </a:rPr>
              <a:t>/twitching of facial and eyelid muscles.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 Spasms of fore and hind quarter muscles, champing of jaw, hyperthermia, dyspnoea, terminal convulsions, collapse and death (due to respiratory failure).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In addition some autonomic signs like mild salivation (frothy), </a:t>
            </a:r>
            <a:r>
              <a:rPr lang="en-IN" dirty="0" err="1" smtClean="0">
                <a:latin typeface="Comic Sans MS" pitchFamily="66" charset="0"/>
              </a:rPr>
              <a:t>mydriasis</a:t>
            </a:r>
            <a:r>
              <a:rPr lang="en-IN" dirty="0" smtClean="0">
                <a:latin typeface="Comic Sans MS" pitchFamily="66" charset="0"/>
              </a:rPr>
              <a:t> and urination are also seen.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  <a:latin typeface="Comic Sans MS" pitchFamily="66" charset="0"/>
              </a:rPr>
              <a:t>Diagnosis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latin typeface="Comic Sans MS" pitchFamily="66" charset="0"/>
              </a:rPr>
              <a:t>History, </a:t>
            </a:r>
          </a:p>
          <a:p>
            <a:r>
              <a:rPr lang="en-IN" sz="2800" dirty="0" smtClean="0">
                <a:latin typeface="Comic Sans MS" pitchFamily="66" charset="0"/>
              </a:rPr>
              <a:t>circumstantial evidence,</a:t>
            </a:r>
          </a:p>
          <a:p>
            <a:r>
              <a:rPr lang="en-IN" sz="2800" dirty="0" smtClean="0">
                <a:latin typeface="Comic Sans MS" pitchFamily="66" charset="0"/>
              </a:rPr>
              <a:t> clinical signs, </a:t>
            </a:r>
          </a:p>
          <a:p>
            <a:pPr>
              <a:buNone/>
            </a:pPr>
            <a:endParaRPr lang="en-IN" sz="2800" dirty="0" smtClean="0">
              <a:latin typeface="Comic Sans MS" pitchFamily="66" charset="0"/>
            </a:endParaRPr>
          </a:p>
          <a:p>
            <a:r>
              <a:rPr lang="en-IN" sz="2800" dirty="0" smtClean="0">
                <a:latin typeface="Comic Sans MS" pitchFamily="66" charset="0"/>
              </a:rPr>
              <a:t>identification of the insecticide in feed, water, </a:t>
            </a:r>
            <a:r>
              <a:rPr lang="en-IN" sz="2800" dirty="0" err="1" smtClean="0">
                <a:latin typeface="Comic Sans MS" pitchFamily="66" charset="0"/>
              </a:rPr>
              <a:t>ruminal</a:t>
            </a:r>
            <a:r>
              <a:rPr lang="en-IN" sz="2800" dirty="0" smtClean="0">
                <a:latin typeface="Comic Sans MS" pitchFamily="66" charset="0"/>
              </a:rPr>
              <a:t> content or tissues.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Treatment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IN" dirty="0" smtClean="0">
                <a:latin typeface="Comic Sans MS" pitchFamily="66" charset="0"/>
              </a:rPr>
              <a:t>No specific antidote.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Symptomatic Treatment: Excitement and nervous signs (barbiturate, chloral hydrate or diazepam), respiratory depression (analeptics).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Reduce Absorption: Saline purgatives (not oily), gastric </a:t>
            </a:r>
            <a:r>
              <a:rPr lang="en-IN" dirty="0" err="1" smtClean="0">
                <a:latin typeface="Comic Sans MS" pitchFamily="66" charset="0"/>
              </a:rPr>
              <a:t>lavage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Supportive treatment: IV fluid and electrolyte therapy.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Thank You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361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Berlin Sans FB Demi</vt:lpstr>
      <vt:lpstr>Calibri</vt:lpstr>
      <vt:lpstr>Calisto MT</vt:lpstr>
      <vt:lpstr>Comic Sans MS</vt:lpstr>
      <vt:lpstr>Office Theme</vt:lpstr>
      <vt:lpstr>PowerPoint Presentation</vt:lpstr>
      <vt:lpstr>Content of the chapter </vt:lpstr>
      <vt:lpstr> Pyrethrins </vt:lpstr>
      <vt:lpstr>Pyrethroids</vt:lpstr>
      <vt:lpstr>Mechanism of action</vt:lpstr>
      <vt:lpstr>Clinical signs </vt:lpstr>
      <vt:lpstr>Diagnosis</vt:lpstr>
      <vt:lpstr>Treatment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Dr. Nirbhay Kumar</cp:lastModifiedBy>
  <cp:revision>8</cp:revision>
  <dcterms:created xsi:type="dcterms:W3CDTF">2006-08-16T00:00:00Z</dcterms:created>
  <dcterms:modified xsi:type="dcterms:W3CDTF">2020-05-25T18:23:35Z</dcterms:modified>
</cp:coreProperties>
</file>