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8" r:id="rId4"/>
    <p:sldId id="274" r:id="rId5"/>
    <p:sldId id="265" r:id="rId6"/>
    <p:sldId id="275" r:id="rId7"/>
    <p:sldId id="259" r:id="rId8"/>
    <p:sldId id="281" r:id="rId9"/>
    <p:sldId id="260" r:id="rId10"/>
    <p:sldId id="280" r:id="rId11"/>
    <p:sldId id="277" r:id="rId12"/>
    <p:sldId id="263" r:id="rId13"/>
    <p:sldId id="278" r:id="rId14"/>
    <p:sldId id="269" r:id="rId15"/>
    <p:sldId id="270" r:id="rId16"/>
    <p:sldId id="271" r:id="rId17"/>
    <p:sldId id="279" r:id="rId18"/>
    <p:sldId id="272" r:id="rId19"/>
    <p:sldId id="273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1"/>
            <a:ext cx="7086600" cy="121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IN" b="1" dirty="0" smtClean="0"/>
          </a:p>
          <a:p>
            <a:pPr algn="ctr"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Herbicides</a:t>
            </a:r>
            <a:endParaRPr lang="en-US" sz="4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04800" y="304800"/>
            <a:ext cx="1295399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228600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4958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3600" b="1" dirty="0" err="1" smtClean="0">
                <a:solidFill>
                  <a:srgbClr val="FF0000"/>
                </a:solidFill>
                <a:latin typeface="Comic Sans MS" pitchFamily="66" charset="0"/>
              </a:rPr>
              <a:t>Chlorophenoxy</a:t>
            </a:r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 Compounds </a:t>
            </a:r>
            <a:r>
              <a:rPr lang="en-IN" sz="3600" dirty="0" smtClean="0">
                <a:solidFill>
                  <a:srgbClr val="FF0000"/>
                </a:solidFill>
                <a:latin typeface="Comic Sans MS" pitchFamily="66" charset="0"/>
              </a:rPr>
              <a:t>(Phenoxyacetic acid compounds)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>
                <a:latin typeface="Comic Sans MS" pitchFamily="66" charset="0"/>
              </a:rPr>
              <a:t>The most important and most frequently used herbicides.</a:t>
            </a:r>
          </a:p>
          <a:p>
            <a:pPr algn="just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algn="just"/>
            <a:r>
              <a:rPr lang="en-US" sz="2800" dirty="0" smtClean="0">
                <a:latin typeface="Comic Sans MS" pitchFamily="66" charset="0"/>
              </a:rPr>
              <a:t>It can potentiate the toxic effects of some plants .</a:t>
            </a:r>
          </a:p>
          <a:p>
            <a:pPr algn="just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algn="just"/>
            <a:r>
              <a:rPr lang="en-US" sz="2800" dirty="0" smtClean="0">
                <a:latin typeface="Comic Sans MS" pitchFamily="66" charset="0"/>
              </a:rPr>
              <a:t>Increases the nitrate content of certain plants and increases the palatability of certain toxic plants, thus increases the poisoning risk.</a:t>
            </a:r>
          </a:p>
          <a:p>
            <a:pPr algn="just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algn="just"/>
            <a:r>
              <a:rPr lang="en-US" sz="2800" dirty="0" smtClean="0">
                <a:latin typeface="Comic Sans MS" pitchFamily="66" charset="0"/>
              </a:rPr>
              <a:t>Dogs are most sensitive animals.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139836"/>
            <a:ext cx="8610600" cy="57181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54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  <a:latin typeface="Comic Sans MS" pitchFamily="66" charset="0"/>
              </a:rPr>
              <a:t>Bipyridal/</a:t>
            </a:r>
            <a:r>
              <a:rPr lang="en-IN" sz="3200" b="1" dirty="0" err="1" smtClean="0">
                <a:solidFill>
                  <a:srgbClr val="FF0000"/>
                </a:solidFill>
                <a:latin typeface="Comic Sans MS" pitchFamily="66" charset="0"/>
              </a:rPr>
              <a:t>Bipyridinium</a:t>
            </a:r>
            <a:r>
              <a:rPr lang="en-IN" sz="3200" b="1" dirty="0" smtClean="0">
                <a:solidFill>
                  <a:srgbClr val="FF0000"/>
                </a:solidFill>
                <a:latin typeface="Comic Sans MS" pitchFamily="66" charset="0"/>
              </a:rPr>
              <a:t> Compounds</a:t>
            </a:r>
            <a:endParaRPr lang="en-US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40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71804"/>
            <a:ext cx="7886700" cy="58502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2600" dirty="0">
                <a:latin typeface="Comic Sans MS" pitchFamily="66" charset="0"/>
              </a:rPr>
              <a:t>Paraquat is a very reactive compound. </a:t>
            </a:r>
            <a:endParaRPr lang="en-IN" sz="26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sz="2600" dirty="0" smtClean="0">
              <a:latin typeface="Comic Sans MS" pitchFamily="66" charset="0"/>
            </a:endParaRPr>
          </a:p>
          <a:p>
            <a:pPr algn="just"/>
            <a:r>
              <a:rPr lang="en-IN" sz="2600" dirty="0" smtClean="0">
                <a:latin typeface="Comic Sans MS" pitchFamily="66" charset="0"/>
              </a:rPr>
              <a:t>It </a:t>
            </a:r>
            <a:r>
              <a:rPr lang="en-IN" sz="2600" dirty="0">
                <a:latin typeface="Comic Sans MS" pitchFamily="66" charset="0"/>
              </a:rPr>
              <a:t>is actively taken up by the alveolar cells via a diamine where it readily accepts an electron from NADPH to become reduced paraquat. </a:t>
            </a:r>
            <a:endParaRPr lang="en-IN" sz="26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sz="2600" dirty="0" smtClean="0">
              <a:latin typeface="Comic Sans MS" pitchFamily="66" charset="0"/>
            </a:endParaRPr>
          </a:p>
          <a:p>
            <a:pPr algn="just"/>
            <a:r>
              <a:rPr lang="en-IN" sz="2600" dirty="0" smtClean="0">
                <a:latin typeface="Comic Sans MS" pitchFamily="66" charset="0"/>
              </a:rPr>
              <a:t>When </a:t>
            </a:r>
            <a:r>
              <a:rPr lang="en-IN" sz="2600" dirty="0">
                <a:latin typeface="Comic Sans MS" pitchFamily="66" charset="0"/>
              </a:rPr>
              <a:t>the reduced paraquat is reoxidized by loss of electron, a superoxide anion radical O</a:t>
            </a:r>
            <a:r>
              <a:rPr lang="en-IN" sz="2600" baseline="-25000" dirty="0">
                <a:latin typeface="Comic Sans MS" pitchFamily="66" charset="0"/>
              </a:rPr>
              <a:t>2</a:t>
            </a:r>
            <a:r>
              <a:rPr lang="en-IN" sz="2600" dirty="0">
                <a:latin typeface="Comic Sans MS" pitchFamily="66" charset="0"/>
              </a:rPr>
              <a:t>- is generated. </a:t>
            </a:r>
            <a:endParaRPr lang="en-IN" sz="26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sz="2600" dirty="0" smtClean="0">
              <a:latin typeface="Comic Sans MS" pitchFamily="66" charset="0"/>
            </a:endParaRPr>
          </a:p>
          <a:p>
            <a:pPr algn="just"/>
            <a:r>
              <a:rPr lang="en-IN" sz="2600" dirty="0" smtClean="0">
                <a:latin typeface="Comic Sans MS" pitchFamily="66" charset="0"/>
              </a:rPr>
              <a:t>The </a:t>
            </a:r>
            <a:r>
              <a:rPr lang="en-IN" sz="2600" dirty="0">
                <a:latin typeface="Comic Sans MS" pitchFamily="66" charset="0"/>
              </a:rPr>
              <a:t>superoxide radical is unstable and spontaneously breaks down to the reactive singlet oxygen</a:t>
            </a:r>
            <a:r>
              <a:rPr lang="en-IN" sz="2600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en-IN" sz="2600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sz="2600" dirty="0" smtClean="0">
                <a:latin typeface="Comic Sans MS" pitchFamily="66" charset="0"/>
              </a:rPr>
              <a:t>The </a:t>
            </a:r>
            <a:r>
              <a:rPr lang="en-IN" sz="2600" dirty="0">
                <a:latin typeface="Comic Sans MS" pitchFamily="66" charset="0"/>
              </a:rPr>
              <a:t>reactive singlet oxygen attacks the polyunsaturated lipids associated with cell membranes to form lipid hydroperoxides.  </a:t>
            </a:r>
            <a:endParaRPr lang="en-IN" sz="2600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88828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sz="3000" dirty="0" smtClean="0">
                <a:latin typeface="Comic Sans MS" pitchFamily="66" charset="0"/>
              </a:rPr>
              <a:t>These lipid hydroperoxides are normally converted to non toxic  lipid alcohols by the 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selenium – containing enzyme glutathione </a:t>
            </a:r>
            <a:r>
              <a:rPr lang="en-IN" sz="3000" dirty="0" err="1" smtClean="0">
                <a:solidFill>
                  <a:srgbClr val="0070C0"/>
                </a:solidFill>
                <a:latin typeface="Comic Sans MS" pitchFamily="66" charset="0"/>
              </a:rPr>
              <a:t>peroxidase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en-IN" sz="3000" dirty="0" smtClean="0"/>
          </a:p>
          <a:p>
            <a:pPr algn="just"/>
            <a:r>
              <a:rPr lang="en-IN" sz="3000" dirty="0" smtClean="0">
                <a:latin typeface="Comic Sans MS" pitchFamily="66" charset="0"/>
              </a:rPr>
              <a:t>Selenium deficiency, depletion of glutathione or excess lipid hydroperoxides allow the 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lipid hydroperoxides to form lipid free radicals. </a:t>
            </a:r>
          </a:p>
          <a:p>
            <a:pPr algn="just">
              <a:buNone/>
            </a:pPr>
            <a:endParaRPr lang="en-IN" sz="3000" dirty="0" smtClean="0">
              <a:latin typeface="Comic Sans MS" pitchFamily="66" charset="0"/>
            </a:endParaRPr>
          </a:p>
          <a:p>
            <a:pPr algn="just"/>
            <a:r>
              <a:rPr lang="en-IN" sz="3000" dirty="0" smtClean="0">
                <a:latin typeface="Comic Sans MS" pitchFamily="66" charset="0"/>
              </a:rPr>
              <a:t>The action of </a:t>
            </a:r>
            <a:r>
              <a:rPr lang="en-IN" sz="3000" dirty="0" err="1" smtClean="0">
                <a:solidFill>
                  <a:srgbClr val="00B050"/>
                </a:solidFill>
                <a:latin typeface="Comic Sans MS" pitchFamily="66" charset="0"/>
              </a:rPr>
              <a:t>paraquat</a:t>
            </a:r>
            <a:r>
              <a:rPr lang="en-IN" sz="3000" dirty="0" smtClean="0">
                <a:solidFill>
                  <a:srgbClr val="00B050"/>
                </a:solidFill>
                <a:latin typeface="Comic Sans MS" pitchFamily="66" charset="0"/>
              </a:rPr>
              <a:t> in lungs </a:t>
            </a:r>
            <a:r>
              <a:rPr lang="en-IN" sz="3000" dirty="0" smtClean="0">
                <a:latin typeface="Comic Sans MS" pitchFamily="66" charset="0"/>
              </a:rPr>
              <a:t>is similar to that produced by </a:t>
            </a:r>
            <a:r>
              <a:rPr lang="en-IN" sz="3000" dirty="0" smtClean="0">
                <a:solidFill>
                  <a:srgbClr val="00B050"/>
                </a:solidFill>
                <a:latin typeface="Comic Sans MS" pitchFamily="66" charset="0"/>
              </a:rPr>
              <a:t>carbon tetrachloride in liver</a:t>
            </a:r>
            <a:r>
              <a:rPr lang="en-IN" sz="3000" dirty="0" smtClean="0">
                <a:latin typeface="Comic Sans MS" pitchFamily="66" charset="0"/>
              </a:rPr>
              <a:t>. </a:t>
            </a:r>
            <a:endParaRPr lang="en-IN" sz="3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601980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IN" sz="20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Small amount of superoxide that are produced normally in tissues are also scavenged by superoxide dismutase, an enzyme that converts superoxide to H</a:t>
            </a:r>
            <a:r>
              <a:rPr lang="en-IN" sz="1400" dirty="0" smtClean="0">
                <a:latin typeface="Comic Sans MS" pitchFamily="66" charset="0"/>
              </a:rPr>
              <a:t>2</a:t>
            </a:r>
            <a:r>
              <a:rPr lang="en-IN" sz="2400" dirty="0" smtClean="0">
                <a:latin typeface="Comic Sans MS" pitchFamily="66" charset="0"/>
              </a:rPr>
              <a:t>O</a:t>
            </a:r>
            <a:r>
              <a:rPr lang="en-IN" sz="1400" dirty="0" smtClean="0">
                <a:latin typeface="Comic Sans MS" pitchFamily="66" charset="0"/>
              </a:rPr>
              <a:t>2</a:t>
            </a:r>
            <a:r>
              <a:rPr lang="en-IN" sz="2400" dirty="0" smtClean="0">
                <a:latin typeface="Comic Sans MS" pitchFamily="66" charset="0"/>
              </a:rPr>
              <a:t> </a:t>
            </a:r>
          </a:p>
          <a:p>
            <a:pPr algn="just"/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The H</a:t>
            </a:r>
            <a:r>
              <a:rPr lang="en-IN" sz="1400" dirty="0" smtClean="0">
                <a:latin typeface="Comic Sans MS" pitchFamily="66" charset="0"/>
              </a:rPr>
              <a:t>2</a:t>
            </a:r>
            <a:r>
              <a:rPr lang="en-IN" sz="2400" dirty="0" smtClean="0">
                <a:latin typeface="Comic Sans MS" pitchFamily="66" charset="0"/>
              </a:rPr>
              <a:t>O</a:t>
            </a:r>
            <a:r>
              <a:rPr lang="en-IN" sz="1400" dirty="0" smtClean="0">
                <a:latin typeface="Comic Sans MS" pitchFamily="66" charset="0"/>
              </a:rPr>
              <a:t>2</a:t>
            </a:r>
            <a:r>
              <a:rPr lang="en-IN" sz="2400" dirty="0" smtClean="0">
                <a:latin typeface="Comic Sans MS" pitchFamily="66" charset="0"/>
              </a:rPr>
              <a:t> is detoxified by </a:t>
            </a:r>
            <a:r>
              <a:rPr lang="en-IN" sz="2400" dirty="0" err="1" smtClean="0">
                <a:latin typeface="Comic Sans MS" pitchFamily="66" charset="0"/>
              </a:rPr>
              <a:t>catalase</a:t>
            </a:r>
            <a:r>
              <a:rPr lang="en-IN" sz="2400" dirty="0" smtClean="0">
                <a:latin typeface="Comic Sans MS" pitchFamily="66" charset="0"/>
              </a:rPr>
              <a:t> or glutathione </a:t>
            </a:r>
            <a:r>
              <a:rPr lang="en-IN" sz="2400" dirty="0" err="1" smtClean="0">
                <a:latin typeface="Comic Sans MS" pitchFamily="66" charset="0"/>
              </a:rPr>
              <a:t>peroxidases</a:t>
            </a:r>
            <a:r>
              <a:rPr lang="en-IN" sz="2400" dirty="0" smtClean="0">
                <a:latin typeface="Comic Sans MS" pitchFamily="66" charset="0"/>
              </a:rPr>
              <a:t>. 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If the detoxification of H</a:t>
            </a:r>
            <a:r>
              <a:rPr lang="en-IN" sz="1400" dirty="0" smtClean="0">
                <a:latin typeface="Comic Sans MS" pitchFamily="66" charset="0"/>
              </a:rPr>
              <a:t>2</a:t>
            </a:r>
            <a:r>
              <a:rPr lang="en-IN" sz="2400" dirty="0" smtClean="0">
                <a:latin typeface="Comic Sans MS" pitchFamily="66" charset="0"/>
              </a:rPr>
              <a:t>O</a:t>
            </a:r>
            <a:r>
              <a:rPr lang="en-IN" sz="1400" dirty="0" smtClean="0">
                <a:latin typeface="Comic Sans MS" pitchFamily="66" charset="0"/>
              </a:rPr>
              <a:t>2</a:t>
            </a:r>
            <a:r>
              <a:rPr lang="en-IN" sz="2400" dirty="0" smtClean="0">
                <a:latin typeface="Comic Sans MS" pitchFamily="66" charset="0"/>
              </a:rPr>
              <a:t> does not happen fast enough, the H2O2 may form highly reactive hydroxyl radical. 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Lungs tissue is deficient in super oxide dismutase, so it is more susceptible to the excess  </a:t>
            </a:r>
            <a:r>
              <a:rPr lang="en-IN" sz="2400" dirty="0" err="1" smtClean="0">
                <a:latin typeface="Comic Sans MS" pitchFamily="66" charset="0"/>
              </a:rPr>
              <a:t>superoxides</a:t>
            </a:r>
            <a:r>
              <a:rPr lang="en-IN" sz="2400" dirty="0" smtClean="0">
                <a:latin typeface="Comic Sans MS" pitchFamily="66" charset="0"/>
              </a:rPr>
              <a:t> generated by </a:t>
            </a:r>
            <a:r>
              <a:rPr lang="en-IN" sz="2400" dirty="0" err="1" smtClean="0">
                <a:latin typeface="Comic Sans MS" pitchFamily="66" charset="0"/>
              </a:rPr>
              <a:t>paraquqte</a:t>
            </a:r>
            <a:r>
              <a:rPr lang="en-IN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  <a:latin typeface="Comic Sans MS" pitchFamily="66" charset="0"/>
              </a:rPr>
              <a:t>Signs and Symptoms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Anorexia,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abdominal pain,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vomiting,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pulmonary oedema,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dyspnoea,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jaundice,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tachycardia,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 corneal opacity,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ulceration of mm, skin, cyanosis.</a:t>
            </a:r>
            <a:r>
              <a:rPr lang="en-IN" b="1" dirty="0" smtClean="0">
                <a:latin typeface="Comic Sans MS" pitchFamily="66" charset="0"/>
              </a:rPr>
              <a:t> </a:t>
            </a: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  <a:latin typeface="Comic Sans MS" pitchFamily="66" charset="0"/>
              </a:rPr>
              <a:t>Dinitrophenol</a:t>
            </a: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 Derivatives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The </a:t>
            </a:r>
            <a:r>
              <a:rPr lang="en-IN" dirty="0" err="1" smtClean="0">
                <a:latin typeface="Comic Sans MS" pitchFamily="66" charset="0"/>
              </a:rPr>
              <a:t>dinitro</a:t>
            </a:r>
            <a:r>
              <a:rPr lang="en-IN" dirty="0" smtClean="0">
                <a:latin typeface="Comic Sans MS" pitchFamily="66" charset="0"/>
              </a:rPr>
              <a:t> phenol derivatives possess:  			insecticidal,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	fungicidal,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	acaricidal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	herbicidal actions.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 It highly toxic to mammals.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dirty="0" err="1" smtClean="0">
                <a:solidFill>
                  <a:srgbClr val="FF0000"/>
                </a:solidFill>
                <a:latin typeface="Comic Sans MS" pitchFamily="66" charset="0"/>
              </a:rPr>
              <a:t>Machanism</a:t>
            </a:r>
            <a:r>
              <a:rPr lang="en-IN" sz="2400" b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n-IN" sz="2400" b="1" dirty="0" err="1" smtClean="0">
                <a:solidFill>
                  <a:srgbClr val="FF0000"/>
                </a:solidFill>
                <a:latin typeface="Comic Sans MS" pitchFamily="66" charset="0"/>
              </a:rPr>
              <a:t>Toxicosis</a:t>
            </a:r>
            <a:r>
              <a:rPr lang="en-IN" sz="24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IN" sz="2400" dirty="0" smtClean="0">
                <a:latin typeface="Comic Sans MS" pitchFamily="66" charset="0"/>
              </a:rPr>
              <a:t>These uncouple oxidative phosphorylation. </a:t>
            </a:r>
          </a:p>
          <a:p>
            <a:pPr algn="just"/>
            <a:r>
              <a:rPr lang="en-IN" sz="2400" dirty="0" smtClean="0">
                <a:latin typeface="Comic Sans MS" pitchFamily="66" charset="0"/>
              </a:rPr>
              <a:t> In ruminants – the </a:t>
            </a:r>
            <a:r>
              <a:rPr lang="en-IN" sz="2400" dirty="0" err="1" smtClean="0">
                <a:latin typeface="Comic Sans MS" pitchFamily="66" charset="0"/>
              </a:rPr>
              <a:t>dinitro</a:t>
            </a:r>
            <a:r>
              <a:rPr lang="en-IN" sz="2400" dirty="0" smtClean="0">
                <a:latin typeface="Comic Sans MS" pitchFamily="66" charset="0"/>
              </a:rPr>
              <a:t> derivatives are converted to nitrates, which in turn to nitrites, which after absorption cause </a:t>
            </a:r>
            <a:r>
              <a:rPr lang="en-IN" sz="2400" dirty="0" err="1" smtClean="0">
                <a:latin typeface="Comic Sans MS" pitchFamily="66" charset="0"/>
              </a:rPr>
              <a:t>methaemoglobinemia</a:t>
            </a:r>
            <a:r>
              <a:rPr lang="en-IN" sz="2400" dirty="0" smtClean="0">
                <a:latin typeface="Comic Sans MS" pitchFamily="66" charset="0"/>
              </a:rPr>
              <a:t>. Deplete liver glycogen.</a:t>
            </a:r>
          </a:p>
          <a:p>
            <a:pPr algn="just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sz="2400" b="1" dirty="0" smtClean="0">
                <a:solidFill>
                  <a:srgbClr val="FF0000"/>
                </a:solidFill>
                <a:latin typeface="Comic Sans MS" pitchFamily="66" charset="0"/>
              </a:rPr>
              <a:t>Signs and Symptoms: </a:t>
            </a:r>
          </a:p>
          <a:p>
            <a:pPr algn="just"/>
            <a:r>
              <a:rPr lang="en-IN" sz="2400" dirty="0" smtClean="0">
                <a:latin typeface="Comic Sans MS" pitchFamily="66" charset="0"/>
              </a:rPr>
              <a:t>Hyperthermia, dyspnoea, acidosis, tachycardia, convulsions, coma and death. Yellow skin, conjunctiva or hair. Corneal opacity (cataract).</a:t>
            </a:r>
            <a:r>
              <a:rPr lang="en-IN" sz="2400" b="1" dirty="0" smtClean="0">
                <a:latin typeface="Comic Sans MS" pitchFamily="66" charset="0"/>
              </a:rPr>
              <a:t> </a:t>
            </a:r>
            <a:endParaRPr lang="en-US" sz="2400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600" b="1" dirty="0" smtClean="0">
                <a:solidFill>
                  <a:srgbClr val="00B050"/>
                </a:solidFill>
                <a:latin typeface="Comic Sans MS" pitchFamily="66" charset="0"/>
              </a:rPr>
              <a:t>Sodium Chlorate: </a:t>
            </a:r>
          </a:p>
          <a:p>
            <a:r>
              <a:rPr lang="en-IN" sz="2600" dirty="0" smtClean="0">
                <a:latin typeface="Comic Sans MS" pitchFamily="66" charset="0"/>
              </a:rPr>
              <a:t>Rarely used. </a:t>
            </a:r>
          </a:p>
          <a:p>
            <a:r>
              <a:rPr lang="en-IN" sz="2600" dirty="0" smtClean="0">
                <a:latin typeface="Comic Sans MS" pitchFamily="66" charset="0"/>
              </a:rPr>
              <a:t>Causes </a:t>
            </a:r>
            <a:r>
              <a:rPr lang="en-IN" sz="2600" dirty="0" err="1" smtClean="0">
                <a:latin typeface="Comic Sans MS" pitchFamily="66" charset="0"/>
              </a:rPr>
              <a:t>hemolysis</a:t>
            </a:r>
            <a:r>
              <a:rPr lang="en-IN" sz="2600" dirty="0" smtClean="0">
                <a:latin typeface="Comic Sans MS" pitchFamily="66" charset="0"/>
              </a:rPr>
              <a:t> and </a:t>
            </a:r>
            <a:r>
              <a:rPr lang="en-IN" sz="2600" dirty="0" err="1" smtClean="0">
                <a:latin typeface="Comic Sans MS" pitchFamily="66" charset="0"/>
              </a:rPr>
              <a:t>methaemoglobin</a:t>
            </a:r>
            <a:r>
              <a:rPr lang="en-IN" sz="2600" dirty="0" smtClean="0">
                <a:latin typeface="Comic Sans MS" pitchFamily="66" charset="0"/>
              </a:rPr>
              <a:t> formation.</a:t>
            </a:r>
          </a:p>
          <a:p>
            <a:pPr>
              <a:buNone/>
            </a:pPr>
            <a:endParaRPr lang="en-US" sz="2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sz="2600" b="1" dirty="0" err="1" smtClean="0">
                <a:solidFill>
                  <a:srgbClr val="00B050"/>
                </a:solidFill>
                <a:latin typeface="Comic Sans MS" pitchFamily="66" charset="0"/>
              </a:rPr>
              <a:t>Chlorobenzoic</a:t>
            </a:r>
            <a:r>
              <a:rPr lang="en-IN" sz="2600" b="1" dirty="0" smtClean="0">
                <a:solidFill>
                  <a:srgbClr val="00B050"/>
                </a:solidFill>
                <a:latin typeface="Comic Sans MS" pitchFamily="66" charset="0"/>
              </a:rPr>
              <a:t> acid derivatives: </a:t>
            </a:r>
          </a:p>
          <a:p>
            <a:r>
              <a:rPr lang="en-IN" sz="2600" dirty="0" smtClean="0">
                <a:latin typeface="Comic Sans MS" pitchFamily="66" charset="0"/>
              </a:rPr>
              <a:t>2,3,6 – </a:t>
            </a:r>
            <a:r>
              <a:rPr lang="en-IN" sz="2600" dirty="0" err="1" smtClean="0">
                <a:latin typeface="Comic Sans MS" pitchFamily="66" charset="0"/>
              </a:rPr>
              <a:t>Trichlorobenzoic</a:t>
            </a:r>
            <a:r>
              <a:rPr lang="en-IN" sz="2600" dirty="0" smtClean="0">
                <a:latin typeface="Comic Sans MS" pitchFamily="66" charset="0"/>
              </a:rPr>
              <a:t> acid (2,3,6-TBA).</a:t>
            </a:r>
            <a:endParaRPr lang="en-US" sz="2600" dirty="0" smtClean="0">
              <a:latin typeface="Comic Sans MS" pitchFamily="66" charset="0"/>
            </a:endParaRPr>
          </a:p>
          <a:p>
            <a:r>
              <a:rPr lang="en-IN" sz="2600" dirty="0" smtClean="0">
                <a:latin typeface="Comic Sans MS" pitchFamily="66" charset="0"/>
              </a:rPr>
              <a:t>Mechanism of Toxicosis: Not known.</a:t>
            </a:r>
            <a:endParaRPr lang="en-US" sz="2600" dirty="0" smtClean="0">
              <a:latin typeface="Comic Sans MS" pitchFamily="66" charset="0"/>
            </a:endParaRPr>
          </a:p>
          <a:p>
            <a:r>
              <a:rPr lang="en-IN" sz="2600" dirty="0" smtClean="0">
                <a:latin typeface="Comic Sans MS" pitchFamily="66" charset="0"/>
              </a:rPr>
              <a:t>Signs and symptoms: Like </a:t>
            </a:r>
            <a:r>
              <a:rPr lang="en-IN" sz="2600" dirty="0" err="1" smtClean="0">
                <a:latin typeface="Comic Sans MS" pitchFamily="66" charset="0"/>
              </a:rPr>
              <a:t>Chlorophenoxy</a:t>
            </a:r>
            <a:r>
              <a:rPr lang="en-IN" sz="2600" dirty="0" smtClean="0">
                <a:latin typeface="Comic Sans MS" pitchFamily="66" charset="0"/>
              </a:rPr>
              <a:t> compounds.</a:t>
            </a:r>
            <a:endParaRPr lang="en-US" sz="26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Treatment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Comic Sans MS" pitchFamily="66" charset="0"/>
              </a:rPr>
              <a:t>No specific antidotes.</a:t>
            </a:r>
          </a:p>
          <a:p>
            <a:r>
              <a:rPr lang="en-IN" dirty="0" smtClean="0">
                <a:latin typeface="Comic Sans MS" pitchFamily="66" charset="0"/>
              </a:rPr>
              <a:t> Symptomatic and supportive treatment.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Content of the chapter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Classification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Mechanism of action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Clinical signs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Diagnosis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Treatment </a:t>
            </a:r>
          </a:p>
          <a:p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Herbicide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</a:p>
          <a:p>
            <a:pPr algn="just"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 algn="just"/>
            <a:r>
              <a:rPr lang="en-IN" sz="2800" dirty="0" smtClean="0">
                <a:latin typeface="Comic Sans MS" pitchFamily="66" charset="0"/>
              </a:rPr>
              <a:t>Herbicides are used routinely to control noxious plants. </a:t>
            </a:r>
          </a:p>
          <a:p>
            <a:pPr algn="just"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 algn="just"/>
            <a:r>
              <a:rPr lang="en-IN" sz="2800" dirty="0" smtClean="0">
                <a:latin typeface="Comic Sans MS" pitchFamily="66" charset="0"/>
              </a:rPr>
              <a:t>Most of these chemicals, particularly the more recently developed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synthetic organic herbicides, are quite selective for specific plants and have low toxicity for mammals</a:t>
            </a:r>
            <a:r>
              <a:rPr lang="en-IN" sz="2800" dirty="0" smtClean="0">
                <a:latin typeface="Comic Sans MS" pitchFamily="66" charset="0"/>
              </a:rPr>
              <a:t>; other less selective compounds (e.g. arsenicals, chlorates, dinitrophenols) are more toxic to animals. </a:t>
            </a:r>
          </a:p>
          <a:p>
            <a:pPr algn="just">
              <a:buNone/>
            </a:pPr>
            <a:endParaRPr lang="en-IN" sz="30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3000" dirty="0" smtClean="0">
                <a:latin typeface="Comic Sans MS" pitchFamily="66" charset="0"/>
              </a:rPr>
              <a:t>Most toxicity problems in animals result from exposure to </a:t>
            </a:r>
            <a:r>
              <a:rPr lang="en-IN" sz="3000" dirty="0" smtClean="0">
                <a:solidFill>
                  <a:srgbClr val="FF0000"/>
                </a:solidFill>
                <a:latin typeface="Comic Sans MS" pitchFamily="66" charset="0"/>
              </a:rPr>
              <a:t>excessive quantities </a:t>
            </a:r>
            <a:r>
              <a:rPr lang="en-IN" sz="3000" dirty="0" smtClean="0">
                <a:latin typeface="Comic Sans MS" pitchFamily="66" charset="0"/>
              </a:rPr>
              <a:t>of herbicides because of 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improper or careless use or disposal of containers</a:t>
            </a:r>
            <a:r>
              <a:rPr lang="en-IN" sz="3000" dirty="0" smtClean="0">
                <a:latin typeface="Comic Sans MS" pitchFamily="66" charset="0"/>
              </a:rPr>
              <a:t>: When used properly, problems are rare.</a:t>
            </a:r>
          </a:p>
          <a:p>
            <a:pPr algn="just">
              <a:buNone/>
            </a:pPr>
            <a:endParaRPr lang="en-IN" sz="3000" dirty="0" smtClean="0">
              <a:latin typeface="Comic Sans MS" pitchFamily="66" charset="0"/>
            </a:endParaRPr>
          </a:p>
          <a:p>
            <a:pPr algn="just"/>
            <a:r>
              <a:rPr lang="en-IN" sz="3000" dirty="0" smtClean="0">
                <a:latin typeface="Comic Sans MS" pitchFamily="66" charset="0"/>
              </a:rPr>
              <a:t>Vegetation treated with herbicides at proper rates normally will not be hazardous to 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animals</a:t>
            </a:r>
            <a:r>
              <a:rPr lang="en-IN" sz="3000" dirty="0" smtClean="0">
                <a:latin typeface="Comic Sans MS" pitchFamily="66" charset="0"/>
              </a:rPr>
              <a:t>, including humans.</a:t>
            </a:r>
          </a:p>
          <a:p>
            <a:pPr algn="just">
              <a:buNone/>
            </a:pPr>
            <a:endParaRPr lang="en-IN" sz="3000" dirty="0" smtClean="0">
              <a:latin typeface="Comic Sans MS" pitchFamily="66" charset="0"/>
            </a:endParaRPr>
          </a:p>
          <a:p>
            <a:pPr algn="just"/>
            <a:r>
              <a:rPr lang="en-IN" sz="3000" dirty="0" smtClean="0">
                <a:latin typeface="Comic Sans MS" pitchFamily="66" charset="0"/>
              </a:rPr>
              <a:t>Particularly after the herbicides have 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dried on the vegetation, only small amounts can be dislodged. </a:t>
            </a: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n-IN" dirty="0" smtClean="0"/>
          </a:p>
          <a:p>
            <a:pPr algn="just"/>
            <a:r>
              <a:rPr lang="en-IN" sz="3800" dirty="0" smtClean="0">
                <a:latin typeface="Comic Sans MS" pitchFamily="66" charset="0"/>
              </a:rPr>
              <a:t>When herbicide applications have been </a:t>
            </a:r>
            <a:r>
              <a:rPr lang="en-IN" sz="3800" dirty="0" smtClean="0">
                <a:solidFill>
                  <a:srgbClr val="0070C0"/>
                </a:solidFill>
                <a:latin typeface="Comic Sans MS" pitchFamily="66" charset="0"/>
              </a:rPr>
              <a:t>excessive</a:t>
            </a:r>
            <a:r>
              <a:rPr lang="en-IN" sz="3800" dirty="0" smtClean="0">
                <a:latin typeface="Comic Sans MS" pitchFamily="66" charset="0"/>
              </a:rPr>
              <a:t>, </a:t>
            </a:r>
            <a:r>
              <a:rPr lang="en-IN" sz="3800" dirty="0" smtClean="0">
                <a:solidFill>
                  <a:srgbClr val="0070C0"/>
                </a:solidFill>
                <a:latin typeface="Comic Sans MS" pitchFamily="66" charset="0"/>
              </a:rPr>
              <a:t>damage to lawns, crops</a:t>
            </a:r>
            <a:r>
              <a:rPr lang="en-IN" sz="3800" dirty="0" smtClean="0">
                <a:latin typeface="Comic Sans MS" pitchFamily="66" charset="0"/>
              </a:rPr>
              <a:t>, or other foliage is often evident. </a:t>
            </a:r>
          </a:p>
          <a:p>
            <a:pPr algn="just">
              <a:buNone/>
            </a:pPr>
            <a:endParaRPr lang="en-IN" sz="3800" dirty="0" smtClean="0">
              <a:latin typeface="Comic Sans MS" pitchFamily="66" charset="0"/>
            </a:endParaRPr>
          </a:p>
          <a:p>
            <a:pPr algn="just"/>
            <a:r>
              <a:rPr lang="en-IN" sz="3800" dirty="0" smtClean="0">
                <a:latin typeface="Comic Sans MS" pitchFamily="66" charset="0"/>
              </a:rPr>
              <a:t>The </a:t>
            </a:r>
            <a:r>
              <a:rPr lang="en-IN" sz="3800" dirty="0" smtClean="0">
                <a:solidFill>
                  <a:srgbClr val="0070C0"/>
                </a:solidFill>
                <a:latin typeface="Comic Sans MS" pitchFamily="66" charset="0"/>
              </a:rPr>
              <a:t>residue potential </a:t>
            </a:r>
            <a:r>
              <a:rPr lang="en-IN" sz="3800" dirty="0" smtClean="0">
                <a:latin typeface="Comic Sans MS" pitchFamily="66" charset="0"/>
              </a:rPr>
              <a:t>for most of these agents is </a:t>
            </a:r>
            <a:r>
              <a:rPr lang="en-IN" sz="3800" dirty="0" smtClean="0">
                <a:solidFill>
                  <a:srgbClr val="FF0000"/>
                </a:solidFill>
                <a:latin typeface="Comic Sans MS" pitchFamily="66" charset="0"/>
              </a:rPr>
              <a:t>low. </a:t>
            </a:r>
            <a:r>
              <a:rPr lang="en-IN" sz="3800" dirty="0" smtClean="0">
                <a:latin typeface="Comic Sans MS" pitchFamily="66" charset="0"/>
              </a:rPr>
              <a:t>However, the possibility of residues should be explored if significant exposure of food-producing animals occurs.</a:t>
            </a:r>
          </a:p>
          <a:p>
            <a:pPr algn="just">
              <a:buNone/>
            </a:pPr>
            <a:endParaRPr lang="en-IN" sz="3800" dirty="0" smtClean="0">
              <a:latin typeface="Comic Sans MS" pitchFamily="66" charset="0"/>
            </a:endParaRPr>
          </a:p>
          <a:p>
            <a:pPr algn="just"/>
            <a:r>
              <a:rPr lang="en-IN" sz="3800" dirty="0" smtClean="0">
                <a:latin typeface="Comic Sans MS" pitchFamily="66" charset="0"/>
              </a:rPr>
              <a:t>Herbicide poisoning is a </a:t>
            </a:r>
            <a:r>
              <a:rPr lang="en-IN" sz="3800" dirty="0" smtClean="0">
                <a:solidFill>
                  <a:srgbClr val="0070C0"/>
                </a:solidFill>
                <a:latin typeface="Comic Sans MS" pitchFamily="66" charset="0"/>
              </a:rPr>
              <a:t>rare </a:t>
            </a:r>
            <a:r>
              <a:rPr lang="en-IN" sz="3800" dirty="0" smtClean="0">
                <a:latin typeface="Comic Sans MS" pitchFamily="66" charset="0"/>
              </a:rPr>
              <a:t>finding in veterinary practice. With few exceptions, it is only when animals gain direct access to the product that acute poisoning occurs.</a:t>
            </a:r>
          </a:p>
          <a:p>
            <a:pPr algn="just">
              <a:buNone/>
            </a:pPr>
            <a:endParaRPr lang="en-IN" sz="3800" dirty="0" smtClean="0">
              <a:latin typeface="Comic Sans MS" pitchFamily="66" charset="0"/>
            </a:endParaRPr>
          </a:p>
          <a:p>
            <a:pPr algn="just"/>
            <a:r>
              <a:rPr lang="en-IN" sz="3800" dirty="0" smtClean="0">
                <a:latin typeface="Comic Sans MS" pitchFamily="66" charset="0"/>
              </a:rPr>
              <a:t> Acute signs usually will not lead to a diagnosis, although acute GI signs are frequent.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B0F0"/>
                </a:solidFill>
                <a:latin typeface="Comic Sans MS" pitchFamily="66" charset="0"/>
              </a:rPr>
              <a:t>Classification of Herbicides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2 major groups: 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Comic Sans MS" pitchFamily="66" charset="0"/>
              </a:rPr>
              <a:t>Inorganic Herbicides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		Arsenicals- Sodium arsenite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		Chlorates- Sodium chlorates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Comic Sans MS" pitchFamily="66" charset="0"/>
              </a:rPr>
              <a:t>Organic Herbicides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715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Organic Herbicides</a:t>
            </a:r>
          </a:p>
          <a:p>
            <a:pPr>
              <a:buNone/>
            </a:pP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On the basis of chemical nature: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Dinitro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compound- </a:t>
            </a:r>
            <a:r>
              <a:rPr lang="en-IN" dirty="0" err="1" smtClean="0">
                <a:latin typeface="Comic Sans MS" pitchFamily="66" charset="0"/>
              </a:rPr>
              <a:t>dinitro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ortho</a:t>
            </a:r>
            <a:r>
              <a:rPr lang="en-IN" dirty="0" smtClean="0">
                <a:latin typeface="Comic Sans MS" pitchFamily="66" charset="0"/>
              </a:rPr>
              <a:t> cresol (DNOC), </a:t>
            </a:r>
            <a:r>
              <a:rPr lang="en-IN" dirty="0" err="1" smtClean="0">
                <a:latin typeface="Comic Sans MS" pitchFamily="66" charset="0"/>
              </a:rPr>
              <a:t>dinitrophenol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Phenoxyacetic acids </a:t>
            </a:r>
            <a:r>
              <a:rPr lang="en-IN" dirty="0" smtClean="0">
                <a:latin typeface="Comic Sans MS" pitchFamily="66" charset="0"/>
              </a:rPr>
              <a:t>- 2,4-D,  2,4,5-T etc.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Bipyridium compounds- </a:t>
            </a:r>
            <a:r>
              <a:rPr lang="en-IN" dirty="0" smtClean="0">
                <a:latin typeface="Comic Sans MS" pitchFamily="66" charset="0"/>
              </a:rPr>
              <a:t>diquat, paraquat etc.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Heterocyclic compounds or triazenes- </a:t>
            </a:r>
            <a:r>
              <a:rPr lang="en-IN" dirty="0" smtClean="0">
                <a:latin typeface="Comic Sans MS" pitchFamily="66" charset="0"/>
              </a:rPr>
              <a:t>atrazine, propazine, 						         simizine.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Chloroaliphatic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acids </a:t>
            </a:r>
            <a:r>
              <a:rPr lang="en-IN" dirty="0" smtClean="0">
                <a:latin typeface="Comic Sans MS" pitchFamily="66" charset="0"/>
              </a:rPr>
              <a:t>- dalapon, sodium chloroacetate, </a:t>
            </a: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			       </a:t>
            </a:r>
            <a:r>
              <a:rPr lang="en-IN" dirty="0" smtClean="0">
                <a:latin typeface="Comic Sans MS" pitchFamily="66" charset="0"/>
              </a:rPr>
              <a:t>sodium </a:t>
            </a:r>
            <a:r>
              <a:rPr lang="en-IN" dirty="0" err="1" smtClean="0">
                <a:latin typeface="Comic Sans MS" pitchFamily="66" charset="0"/>
              </a:rPr>
              <a:t>trichoroacetate</a:t>
            </a:r>
            <a:r>
              <a:rPr lang="en-IN" dirty="0" smtClean="0">
                <a:latin typeface="Comic Sans MS" pitchFamily="66" charset="0"/>
              </a:rPr>
              <a:t>  </a:t>
            </a:r>
            <a:r>
              <a:rPr lang="en-IN" dirty="0" smtClean="0">
                <a:latin typeface="Comic Sans MS" pitchFamily="66" charset="0"/>
              </a:rPr>
              <a:t>etc.</a:t>
            </a:r>
          </a:p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Substituted urea </a:t>
            </a:r>
            <a:r>
              <a:rPr lang="en-IN" dirty="0" smtClean="0">
                <a:latin typeface="Comic Sans MS" pitchFamily="66" charset="0"/>
              </a:rPr>
              <a:t>- monouron, diuron, </a:t>
            </a:r>
            <a:r>
              <a:rPr lang="en-IN" dirty="0" err="1" smtClean="0">
                <a:latin typeface="Comic Sans MS" pitchFamily="66" charset="0"/>
              </a:rPr>
              <a:t>isoproturon</a:t>
            </a:r>
            <a:r>
              <a:rPr lang="en-IN" dirty="0" smtClean="0">
                <a:latin typeface="Comic Sans MS" pitchFamily="66" charset="0"/>
              </a:rPr>
              <a:t> etc. 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Substituted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dinitroaniline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- </a:t>
            </a:r>
            <a:r>
              <a:rPr lang="en-IN" dirty="0" err="1" smtClean="0">
                <a:latin typeface="Comic Sans MS" pitchFamily="66" charset="0"/>
              </a:rPr>
              <a:t>pendimethalin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8197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Mechanism of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Toxicosis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Not known. These uncouple oxidative phosphorylation and depress ribonuclease synthesis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Cause cytotoxicity to visceral and reproductive organs. Interfere with neuromuscular transmission.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Increase HCN and nitrate content and palatability of such plants.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Signs and Symptoms: Anorexia, diarrhoea, muscle weakness, </a:t>
            </a:r>
            <a:r>
              <a:rPr lang="en-IN" dirty="0" err="1" smtClean="0">
                <a:latin typeface="Comic Sans MS" pitchFamily="66" charset="0"/>
              </a:rPr>
              <a:t>incoordiantion</a:t>
            </a:r>
            <a:r>
              <a:rPr lang="en-IN" dirty="0" smtClean="0">
                <a:latin typeface="Comic Sans MS" pitchFamily="66" charset="0"/>
              </a:rPr>
              <a:t> and metabolic acidosis.</a:t>
            </a: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Sources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 smtClean="0">
                <a:latin typeface="Comic Sans MS" pitchFamily="66" charset="0"/>
              </a:rPr>
              <a:t>Accidental ingestion of herbicide spills.	</a:t>
            </a:r>
          </a:p>
          <a:p>
            <a:r>
              <a:rPr lang="en-IN" dirty="0" smtClean="0">
                <a:latin typeface="Comic Sans MS" pitchFamily="66" charset="0"/>
              </a:rPr>
              <a:t> Improper disposal of herbicide spills.</a:t>
            </a:r>
          </a:p>
          <a:p>
            <a:r>
              <a:rPr lang="en-IN" dirty="0" smtClean="0">
                <a:latin typeface="Comic Sans MS" pitchFamily="66" charset="0"/>
              </a:rPr>
              <a:t> Grazing in recently herbicide-sprayed fields.</a:t>
            </a:r>
          </a:p>
          <a:p>
            <a:r>
              <a:rPr lang="en-IN" dirty="0" smtClean="0">
                <a:latin typeface="Comic Sans MS" pitchFamily="66" charset="0"/>
              </a:rPr>
              <a:t> Malicious poisoning.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4934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794</Words>
  <Application>Microsoft Office PowerPoint</Application>
  <PresentationFormat>On-screen Show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Content of the chapter </vt:lpstr>
      <vt:lpstr>Herbicide</vt:lpstr>
      <vt:lpstr>Slide 4</vt:lpstr>
      <vt:lpstr>Slide 5</vt:lpstr>
      <vt:lpstr>Classification of Herbicides</vt:lpstr>
      <vt:lpstr> </vt:lpstr>
      <vt:lpstr>Slide 8</vt:lpstr>
      <vt:lpstr>Sources </vt:lpstr>
      <vt:lpstr> Chlorophenoxy Compounds (Phenoxyacetic acid compounds) </vt:lpstr>
      <vt:lpstr>Slide 11</vt:lpstr>
      <vt:lpstr>Slide 12</vt:lpstr>
      <vt:lpstr>Slide 13</vt:lpstr>
      <vt:lpstr>Slide 14</vt:lpstr>
      <vt:lpstr>Signs and Symptoms</vt:lpstr>
      <vt:lpstr>Dinitrophenol Derivatives</vt:lpstr>
      <vt:lpstr>Slide 17</vt:lpstr>
      <vt:lpstr>Slide 18</vt:lpstr>
      <vt:lpstr>Treatment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48</cp:revision>
  <dcterms:created xsi:type="dcterms:W3CDTF">2006-08-16T00:00:00Z</dcterms:created>
  <dcterms:modified xsi:type="dcterms:W3CDTF">2020-05-29T13:08:31Z</dcterms:modified>
</cp:coreProperties>
</file>