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8" r:id="rId4"/>
    <p:sldId id="265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72" r:id="rId14"/>
    <p:sldId id="273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IN" b="1" dirty="0" smtClean="0"/>
          </a:p>
          <a:p>
            <a:pPr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Herbicides</a:t>
            </a:r>
            <a:endParaRPr lang="en-US" sz="4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Selenium deficiency, depletion of glutathione or excess lipid hydroperoxides allow the lipid hydroperoxides to form lipid free radicals. </a:t>
            </a:r>
          </a:p>
          <a:p>
            <a:pPr algn="just"/>
            <a:r>
              <a:rPr lang="en-IN" dirty="0" smtClean="0"/>
              <a:t>The action of paraquat in lungs is similar to that produced by carbon tetrachloride in liver. </a:t>
            </a:r>
          </a:p>
          <a:p>
            <a:pPr algn="just"/>
            <a:r>
              <a:rPr lang="en-IN" dirty="0" smtClean="0"/>
              <a:t>Small amount of superoxide that are produced normally in tissues are also scavenged by superoxide dismutase, an enzyme that converts superoxide to H2O2. </a:t>
            </a:r>
          </a:p>
          <a:p>
            <a:pPr algn="just"/>
            <a:r>
              <a:rPr lang="en-IN" dirty="0" smtClean="0"/>
              <a:t>The H2O2 is detoxified by </a:t>
            </a:r>
            <a:r>
              <a:rPr lang="en-IN" dirty="0" err="1" smtClean="0"/>
              <a:t>catalase</a:t>
            </a:r>
            <a:r>
              <a:rPr lang="en-IN" dirty="0" smtClean="0"/>
              <a:t> or glutathione </a:t>
            </a:r>
            <a:r>
              <a:rPr lang="en-IN" dirty="0" err="1" smtClean="0"/>
              <a:t>peroxidases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If the detoxification of H2O2 does not happen fast enough, the H2O2 may form highly reactive hydroxyl radical. </a:t>
            </a:r>
          </a:p>
          <a:p>
            <a:pPr algn="just"/>
            <a:r>
              <a:rPr lang="en-IN" dirty="0" smtClean="0"/>
              <a:t>Lungs tissue is deficient in super oxide dismutase, so it is more susceptible to the excess  </a:t>
            </a:r>
            <a:r>
              <a:rPr lang="en-IN" dirty="0" err="1" smtClean="0"/>
              <a:t>superoxides</a:t>
            </a:r>
            <a:r>
              <a:rPr lang="en-IN" dirty="0" smtClean="0"/>
              <a:t> generated by </a:t>
            </a:r>
            <a:r>
              <a:rPr lang="en-IN" dirty="0" err="1" smtClean="0"/>
              <a:t>paraquqte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Signs and </a:t>
            </a:r>
            <a:r>
              <a:rPr lang="en-IN" sz="3200" b="1" dirty="0" smtClean="0">
                <a:solidFill>
                  <a:srgbClr val="FF0000"/>
                </a:solidFill>
              </a:rPr>
              <a:t>Symptoms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b="1" dirty="0" smtClean="0"/>
              <a:t>	</a:t>
            </a:r>
            <a:r>
              <a:rPr lang="en-IN" dirty="0" smtClean="0"/>
              <a:t>Anorexia, </a:t>
            </a:r>
            <a:r>
              <a:rPr lang="en-IN" dirty="0" smtClean="0"/>
              <a:t>abdominal pain, vomiting, pulmonary oedema, dyspnoea, jaundice, tachycardia, corneal opacity, ulceration of mm, skin, cyanosis.</a:t>
            </a:r>
            <a:r>
              <a:rPr lang="en-IN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>
                <a:solidFill>
                  <a:srgbClr val="FF0000"/>
                </a:solidFill>
              </a:rPr>
              <a:t>Dinitrophenol</a:t>
            </a:r>
            <a:r>
              <a:rPr lang="en-IN" sz="3600" b="1" dirty="0" smtClean="0">
                <a:solidFill>
                  <a:srgbClr val="FF0000"/>
                </a:solidFill>
              </a:rPr>
              <a:t> Derivatives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 err="1" smtClean="0"/>
              <a:t>dinitro</a:t>
            </a:r>
            <a:r>
              <a:rPr lang="en-IN" dirty="0" smtClean="0"/>
              <a:t> phenol derivatives possess insecticidal, fungicidal, </a:t>
            </a:r>
            <a:r>
              <a:rPr lang="en-IN" dirty="0" err="1" smtClean="0"/>
              <a:t>acaricidal</a:t>
            </a:r>
            <a:r>
              <a:rPr lang="en-IN" dirty="0" smtClean="0"/>
              <a:t> and herbicidal actions; highly toxic to mammals</a:t>
            </a:r>
            <a:r>
              <a:rPr lang="en-IN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err="1" smtClean="0">
                <a:solidFill>
                  <a:srgbClr val="FF0000"/>
                </a:solidFill>
              </a:rPr>
              <a:t>Machanism</a:t>
            </a:r>
            <a:r>
              <a:rPr lang="en-IN" b="1" dirty="0" smtClean="0">
                <a:solidFill>
                  <a:srgbClr val="FF0000"/>
                </a:solidFill>
              </a:rPr>
              <a:t> of Toxicosis: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These uncouple oxidative </a:t>
            </a:r>
            <a:r>
              <a:rPr lang="en-IN" dirty="0" err="1" smtClean="0"/>
              <a:t>phosphorylation</a:t>
            </a:r>
            <a:r>
              <a:rPr lang="en-IN" dirty="0" smtClean="0"/>
              <a:t>. In ruminants – the </a:t>
            </a:r>
            <a:r>
              <a:rPr lang="en-IN" dirty="0" err="1" smtClean="0"/>
              <a:t>dinitro</a:t>
            </a:r>
            <a:r>
              <a:rPr lang="en-IN" dirty="0" smtClean="0"/>
              <a:t> derivatives are converted to nitrates, which in turn to nitrites, which after absorption cause </a:t>
            </a:r>
            <a:r>
              <a:rPr lang="en-IN" dirty="0" err="1" smtClean="0"/>
              <a:t>methaemoglobinemia</a:t>
            </a:r>
            <a:r>
              <a:rPr lang="en-IN" dirty="0" smtClean="0"/>
              <a:t>. Deplete liver glycogen</a:t>
            </a:r>
            <a:r>
              <a:rPr lang="en-IN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smtClean="0">
                <a:solidFill>
                  <a:srgbClr val="FF0000"/>
                </a:solidFill>
              </a:rPr>
              <a:t>Signs and Symptoms: </a:t>
            </a:r>
            <a:r>
              <a:rPr lang="en-IN" dirty="0" smtClean="0"/>
              <a:t>Hyperthermia, dyspnoea, acidosis, tachycardia, convulsions, coma and death. Yellow skin, conjunctiva or hair. Corneal opacity (cataract</a:t>
            </a:r>
            <a:r>
              <a:rPr lang="en-IN" dirty="0" smtClean="0"/>
              <a:t>).</a:t>
            </a:r>
            <a:r>
              <a:rPr lang="en-IN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Sodium Chlorate: </a:t>
            </a:r>
            <a:r>
              <a:rPr lang="en-IN" dirty="0" smtClean="0"/>
              <a:t>Rarely used. Causes </a:t>
            </a:r>
            <a:r>
              <a:rPr lang="en-IN" dirty="0" err="1" smtClean="0"/>
              <a:t>hemolysis</a:t>
            </a:r>
            <a:r>
              <a:rPr lang="en-IN" dirty="0" smtClean="0"/>
              <a:t> and </a:t>
            </a:r>
            <a:r>
              <a:rPr lang="en-IN" dirty="0" err="1" smtClean="0"/>
              <a:t>methaemoglobin</a:t>
            </a:r>
            <a:r>
              <a:rPr lang="en-IN" dirty="0" smtClean="0"/>
              <a:t> formation.</a:t>
            </a:r>
            <a:endParaRPr lang="en-US" dirty="0" smtClean="0"/>
          </a:p>
          <a:p>
            <a:r>
              <a:rPr lang="en-IN" b="1" dirty="0" err="1" smtClean="0"/>
              <a:t>Chlorobenzoic</a:t>
            </a:r>
            <a:r>
              <a:rPr lang="en-IN" b="1" dirty="0" smtClean="0"/>
              <a:t> acid derivatives: </a:t>
            </a:r>
            <a:r>
              <a:rPr lang="en-IN" dirty="0" smtClean="0"/>
              <a:t>2,3,6 – </a:t>
            </a:r>
            <a:r>
              <a:rPr lang="en-IN" dirty="0" err="1" smtClean="0"/>
              <a:t>Trichlorobenzoic</a:t>
            </a:r>
            <a:r>
              <a:rPr lang="en-IN" dirty="0" smtClean="0"/>
              <a:t> acid (2,3,6-TBA).</a:t>
            </a:r>
            <a:endParaRPr lang="en-US" dirty="0" smtClean="0"/>
          </a:p>
          <a:p>
            <a:r>
              <a:rPr lang="en-IN" dirty="0" smtClean="0"/>
              <a:t>Mechanism of Toxicosis: Not known.</a:t>
            </a:r>
            <a:endParaRPr lang="en-US" dirty="0" smtClean="0"/>
          </a:p>
          <a:p>
            <a:r>
              <a:rPr lang="en-IN" dirty="0" smtClean="0"/>
              <a:t>Signs and symptoms: Like </a:t>
            </a:r>
            <a:r>
              <a:rPr lang="en-IN" dirty="0" err="1" smtClean="0"/>
              <a:t>Chlorophenoxy</a:t>
            </a:r>
            <a:r>
              <a:rPr lang="en-IN" dirty="0" smtClean="0"/>
              <a:t> compounds.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Treatment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No specific antidotes.</a:t>
            </a:r>
          </a:p>
          <a:p>
            <a:r>
              <a:rPr lang="en-IN" dirty="0" smtClean="0"/>
              <a:t> Symptomatic and supportive treatment.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Herbicides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Herbicides are used routinely to control noxious plants. </a:t>
            </a:r>
          </a:p>
          <a:p>
            <a:pPr algn="just"/>
            <a:r>
              <a:rPr lang="en-IN" dirty="0" smtClean="0"/>
              <a:t>Most of these chemicals, particularly the more recently developed synthetic organic herbicides, are quite selective for specific plants and have low toxicity for mammals; other less selective compounds (</a:t>
            </a:r>
            <a:r>
              <a:rPr lang="en-IN" dirty="0" err="1" smtClean="0"/>
              <a:t>e.g</a:t>
            </a:r>
            <a:r>
              <a:rPr lang="en-IN" dirty="0" smtClean="0"/>
              <a:t>, arsenicals, chlorates, </a:t>
            </a:r>
            <a:r>
              <a:rPr lang="en-IN" dirty="0" err="1" smtClean="0"/>
              <a:t>dinitrophenols</a:t>
            </a:r>
            <a:r>
              <a:rPr lang="en-IN" dirty="0" smtClean="0"/>
              <a:t>) are more toxic to animals.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Most toxicity problems in animals result from exposure to excessive quantities of herbicides because of improper or careless use or disposal of containers: When used properly, problems are rare. </a:t>
            </a:r>
          </a:p>
          <a:p>
            <a:pPr algn="just"/>
            <a:r>
              <a:rPr lang="en-IN" dirty="0" smtClean="0"/>
              <a:t>Vegetation treated with herbicides at proper rates normally will not be hazardous to animals, including humans.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Particularly after the herbicides have dried on the vegetation, only small amounts can be dislodged.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When herbicide applications have been excessive, damage to lawns, crops, or other foliage is often evident.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The residue potential for most of these agents is low. However, the possibility of residues should be explored if significant exposure of food-producing animals occurs.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Herbicide poisoning is a rare finding in veterinary practice. With few exceptions, it is only when animals gain direct access to the product that acute poisoning occurs.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 Acute signs usually will not lead to a diagnosis, although acute GI signs are frequent.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00B0F0"/>
                </a:solidFill>
              </a:rPr>
              <a:t>Classification of Herbicides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00B0F0"/>
                </a:solidFill>
              </a:rPr>
              <a:t>On the basis of chemical nature: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>
                <a:solidFill>
                  <a:srgbClr val="FF0000"/>
                </a:solidFill>
              </a:rPr>
              <a:t>Dinitro</a:t>
            </a:r>
            <a:r>
              <a:rPr lang="en-IN" dirty="0" smtClean="0">
                <a:solidFill>
                  <a:srgbClr val="FF0000"/>
                </a:solidFill>
              </a:rPr>
              <a:t> compound- </a:t>
            </a:r>
            <a:r>
              <a:rPr lang="en-IN" dirty="0" err="1" smtClean="0"/>
              <a:t>dinitro</a:t>
            </a:r>
            <a:r>
              <a:rPr lang="en-IN" dirty="0" smtClean="0"/>
              <a:t> </a:t>
            </a:r>
            <a:r>
              <a:rPr lang="en-IN" dirty="0" err="1" smtClean="0"/>
              <a:t>ortho</a:t>
            </a:r>
            <a:r>
              <a:rPr lang="en-IN" dirty="0" smtClean="0"/>
              <a:t> cresol (DNOC), </a:t>
            </a:r>
            <a:r>
              <a:rPr lang="en-IN" dirty="0" err="1" smtClean="0"/>
              <a:t>dinitrophenol</a:t>
            </a:r>
            <a:r>
              <a:rPr lang="en-IN" dirty="0" smtClean="0"/>
              <a:t> etc.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>
                <a:solidFill>
                  <a:srgbClr val="FF0000"/>
                </a:solidFill>
              </a:rPr>
              <a:t>Phenoxyacetic</a:t>
            </a:r>
            <a:r>
              <a:rPr lang="en-IN" dirty="0" smtClean="0">
                <a:solidFill>
                  <a:srgbClr val="FF0000"/>
                </a:solidFill>
              </a:rPr>
              <a:t> acids </a:t>
            </a:r>
            <a:r>
              <a:rPr lang="en-IN" dirty="0" smtClean="0"/>
              <a:t>- 2,4-D,  2,4,5-T etc.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>
                <a:solidFill>
                  <a:srgbClr val="FF0000"/>
                </a:solidFill>
              </a:rPr>
              <a:t>Bipyridium</a:t>
            </a:r>
            <a:r>
              <a:rPr lang="en-IN" dirty="0" smtClean="0">
                <a:solidFill>
                  <a:srgbClr val="FF0000"/>
                </a:solidFill>
              </a:rPr>
              <a:t> compounds- </a:t>
            </a:r>
            <a:r>
              <a:rPr lang="en-IN" dirty="0" err="1" smtClean="0"/>
              <a:t>diquat</a:t>
            </a:r>
            <a:r>
              <a:rPr lang="en-IN" dirty="0" smtClean="0"/>
              <a:t>, paraquat etc.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Heterocyclic compounds or </a:t>
            </a:r>
            <a:r>
              <a:rPr lang="en-IN" dirty="0" err="1" smtClean="0">
                <a:solidFill>
                  <a:srgbClr val="FF0000"/>
                </a:solidFill>
              </a:rPr>
              <a:t>triazenes</a:t>
            </a:r>
            <a:r>
              <a:rPr lang="en-IN" dirty="0" smtClean="0">
                <a:solidFill>
                  <a:srgbClr val="FF0000"/>
                </a:solidFill>
              </a:rPr>
              <a:t>- </a:t>
            </a:r>
            <a:r>
              <a:rPr lang="en-IN" dirty="0" smtClean="0"/>
              <a:t>atrazine, </a:t>
            </a:r>
            <a:r>
              <a:rPr lang="en-IN" dirty="0" err="1" smtClean="0"/>
              <a:t>propazine</a:t>
            </a:r>
            <a:r>
              <a:rPr lang="en-IN" dirty="0" smtClean="0"/>
              <a:t>, </a:t>
            </a:r>
            <a:r>
              <a:rPr lang="en-IN" dirty="0" err="1" smtClean="0"/>
              <a:t>simizine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>
                <a:solidFill>
                  <a:srgbClr val="FF0000"/>
                </a:solidFill>
              </a:rPr>
              <a:t>Chloroaliphatic</a:t>
            </a:r>
            <a:r>
              <a:rPr lang="en-IN" dirty="0" smtClean="0">
                <a:solidFill>
                  <a:srgbClr val="FF0000"/>
                </a:solidFill>
              </a:rPr>
              <a:t> acids </a:t>
            </a:r>
            <a:r>
              <a:rPr lang="en-IN" dirty="0" smtClean="0"/>
              <a:t>- </a:t>
            </a:r>
            <a:r>
              <a:rPr lang="en-IN" dirty="0" err="1" smtClean="0"/>
              <a:t>dalapon</a:t>
            </a:r>
            <a:r>
              <a:rPr lang="en-IN" dirty="0" smtClean="0"/>
              <a:t>, sodium </a:t>
            </a:r>
            <a:r>
              <a:rPr lang="en-IN" dirty="0" err="1" smtClean="0"/>
              <a:t>chloroacetate</a:t>
            </a:r>
            <a:r>
              <a:rPr lang="en-IN" dirty="0" smtClean="0"/>
              <a:t>, sodium </a:t>
            </a:r>
          </a:p>
          <a:p>
            <a:pPr>
              <a:buNone/>
            </a:pPr>
            <a:r>
              <a:rPr lang="en-IN" dirty="0" smtClean="0"/>
              <a:t>				   </a:t>
            </a:r>
            <a:r>
              <a:rPr lang="en-IN" dirty="0" err="1" smtClean="0"/>
              <a:t>trichoroacetate</a:t>
            </a:r>
            <a:r>
              <a:rPr lang="en-IN" dirty="0" smtClean="0"/>
              <a:t>  etc.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Substituted urea </a:t>
            </a:r>
            <a:r>
              <a:rPr lang="en-IN" dirty="0" smtClean="0"/>
              <a:t>- </a:t>
            </a:r>
            <a:r>
              <a:rPr lang="en-IN" dirty="0" err="1" smtClean="0"/>
              <a:t>monouron</a:t>
            </a:r>
            <a:r>
              <a:rPr lang="en-IN" dirty="0" smtClean="0"/>
              <a:t>, </a:t>
            </a:r>
            <a:r>
              <a:rPr lang="en-IN" dirty="0" err="1" smtClean="0"/>
              <a:t>diuron,isoproturon</a:t>
            </a:r>
            <a:r>
              <a:rPr lang="en-IN" dirty="0" smtClean="0"/>
              <a:t> etc.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Substituted </a:t>
            </a:r>
            <a:r>
              <a:rPr lang="en-IN" dirty="0" err="1" smtClean="0">
                <a:solidFill>
                  <a:srgbClr val="FF0000"/>
                </a:solidFill>
              </a:rPr>
              <a:t>dinitroaniline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- </a:t>
            </a:r>
            <a:r>
              <a:rPr lang="en-IN" dirty="0" err="1" smtClean="0"/>
              <a:t>pendimethalin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8197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Sources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Accidental ingestion of herbicide spills.	</a:t>
            </a:r>
          </a:p>
          <a:p>
            <a:r>
              <a:rPr lang="en-IN" dirty="0" smtClean="0"/>
              <a:t> Improper disposal of herbicide spills.</a:t>
            </a:r>
          </a:p>
          <a:p>
            <a:r>
              <a:rPr lang="en-IN" dirty="0" smtClean="0"/>
              <a:t> Grazing in recently herbicide-sprayed fields.</a:t>
            </a:r>
          </a:p>
          <a:p>
            <a:r>
              <a:rPr lang="en-IN" dirty="0" smtClean="0"/>
              <a:t> Malicious poisoning.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934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00B0F0"/>
                </a:solidFill>
              </a:rPr>
              <a:t>Bipyridal</a:t>
            </a:r>
            <a:r>
              <a:rPr lang="en-IN" sz="3200" dirty="0" smtClean="0">
                <a:solidFill>
                  <a:srgbClr val="00B0F0"/>
                </a:solidFill>
              </a:rPr>
              <a:t>/</a:t>
            </a:r>
            <a:r>
              <a:rPr lang="en-IN" sz="3200" dirty="0" err="1" smtClean="0">
                <a:solidFill>
                  <a:srgbClr val="00B0F0"/>
                </a:solidFill>
              </a:rPr>
              <a:t>Bipyridinium</a:t>
            </a:r>
            <a:r>
              <a:rPr lang="en-IN" sz="3200" dirty="0" smtClean="0">
                <a:solidFill>
                  <a:srgbClr val="00B0F0"/>
                </a:solidFill>
              </a:rPr>
              <a:t> </a:t>
            </a:r>
            <a:r>
              <a:rPr lang="en-IN" sz="3200" dirty="0" smtClean="0">
                <a:solidFill>
                  <a:srgbClr val="00B0F0"/>
                </a:solidFill>
              </a:rPr>
              <a:t>Compounds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Mechanism of Toxicosis:</a:t>
            </a:r>
          </a:p>
          <a:p>
            <a:pPr algn="just"/>
            <a:r>
              <a:rPr lang="en-IN" dirty="0" smtClean="0"/>
              <a:t> Paraquat causes pulmonary toxicity due to damage of the </a:t>
            </a:r>
            <a:r>
              <a:rPr lang="en-IN" dirty="0" err="1" smtClean="0"/>
              <a:t>pneumocytes</a:t>
            </a:r>
            <a:r>
              <a:rPr lang="en-IN" dirty="0" smtClean="0"/>
              <a:t> and alveolar fibrosis; release of PGs and proliferation of fibroblasts in lungs – interfere with exchange of gases.</a:t>
            </a:r>
          </a:p>
          <a:p>
            <a:pPr algn="just"/>
            <a:r>
              <a:rPr lang="en-IN" dirty="0" smtClean="0"/>
              <a:t>The paraquat cytotoxicity is due to formation of superoxide and oxygen free radicals (O2-). </a:t>
            </a:r>
          </a:p>
          <a:p>
            <a:pPr algn="just"/>
            <a:r>
              <a:rPr lang="en-IN" dirty="0" smtClean="0"/>
              <a:t>Inhibit synthesis of DNA and phospholipids. </a:t>
            </a:r>
          </a:p>
          <a:p>
            <a:pPr algn="just"/>
            <a:r>
              <a:rPr lang="en-IN" dirty="0" smtClean="0"/>
              <a:t>Lungs are deficient in super oxide dismutase enzyme activity, which converts superoxide to H2O2 and O2.  </a:t>
            </a:r>
          </a:p>
          <a:p>
            <a:pPr algn="just"/>
            <a:r>
              <a:rPr lang="en-IN" dirty="0" smtClean="0"/>
              <a:t>Hence pulmonary lesions are caused by paraquat.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6899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510" y="290147"/>
            <a:ext cx="8209817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140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1804"/>
            <a:ext cx="7886700" cy="585029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Paraquat is a very reactive compound.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actively taken up by the alveolar cells via a diamine where it readily accepts an electron from NADPH to become reduced paraquat. </a:t>
            </a:r>
            <a:endParaRPr lang="en-IN" dirty="0" smtClean="0"/>
          </a:p>
          <a:p>
            <a:pPr algn="just"/>
            <a:r>
              <a:rPr lang="en-IN" dirty="0" smtClean="0"/>
              <a:t>When </a:t>
            </a:r>
            <a:r>
              <a:rPr lang="en-IN" dirty="0"/>
              <a:t>the reduced paraquat is reoxidized by loss of electron, a superoxide anion radical O</a:t>
            </a:r>
            <a:r>
              <a:rPr lang="en-IN" baseline="-25000" dirty="0"/>
              <a:t>2</a:t>
            </a:r>
            <a:r>
              <a:rPr lang="en-IN" dirty="0"/>
              <a:t>- is generated.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superoxide radical is unstable and spontaneously breaks down to the reactive singlet oxygen.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reactive singlet oxygen attacks the polyunsaturated lipids associated with cell membranes to form lipid hydroperoxides.  </a:t>
            </a:r>
            <a:endParaRPr lang="en-IN" dirty="0" smtClean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lipid hydroperoxides are normally converted to non toxic  lipid alcohols by the selenium- containing glutathione dependent enzyme glutathione peroxidase. 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8882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764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Content of the chapter </vt:lpstr>
      <vt:lpstr>Herbicides </vt:lpstr>
      <vt:lpstr>Slide 4</vt:lpstr>
      <vt:lpstr>Classification of Herbicides  </vt:lpstr>
      <vt:lpstr>Sources </vt:lpstr>
      <vt:lpstr>Bipyridal/Bipyridinium Compounds</vt:lpstr>
      <vt:lpstr>Slide 8</vt:lpstr>
      <vt:lpstr>Slide 9</vt:lpstr>
      <vt:lpstr>Slide 10</vt:lpstr>
      <vt:lpstr>Signs and Symptoms</vt:lpstr>
      <vt:lpstr>Dinitrophenol Derivatives</vt:lpstr>
      <vt:lpstr>Slide 13</vt:lpstr>
      <vt:lpstr>Treatment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2006-08-16T00:00:00Z</dcterms:created>
  <dcterms:modified xsi:type="dcterms:W3CDTF">2020-05-25T14:30:48Z</dcterms:modified>
</cp:coreProperties>
</file>