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5" r:id="rId3"/>
    <p:sldId id="257" r:id="rId4"/>
    <p:sldId id="276" r:id="rId5"/>
    <p:sldId id="269" r:id="rId6"/>
    <p:sldId id="258" r:id="rId7"/>
    <p:sldId id="259" r:id="rId8"/>
    <p:sldId id="279" r:id="rId9"/>
    <p:sldId id="260" r:id="rId10"/>
    <p:sldId id="261" r:id="rId11"/>
    <p:sldId id="278" r:id="rId12"/>
    <p:sldId id="262" r:id="rId13"/>
    <p:sldId id="277" r:id="rId14"/>
    <p:sldId id="263" r:id="rId15"/>
    <p:sldId id="280" r:id="rId16"/>
    <p:sldId id="270" r:id="rId17"/>
    <p:sldId id="281" r:id="rId18"/>
    <p:sldId id="271" r:id="rId19"/>
    <p:sldId id="282" r:id="rId20"/>
    <p:sldId id="272" r:id="rId21"/>
    <p:sldId id="273" r:id="rId22"/>
    <p:sldId id="274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70866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Rodenticides</a:t>
            </a:r>
            <a:endParaRPr lang="en-US" sz="40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8006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5146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2514600"/>
            <a:ext cx="26289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Zinc phosphide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Comic Sans MS" pitchFamily="66" charset="0"/>
              </a:rPr>
              <a:t>It is one of the most widely used rodenticides in developing country because it is </a:t>
            </a:r>
            <a:r>
              <a:rPr lang="en-IN" sz="2400" dirty="0" smtClean="0">
                <a:solidFill>
                  <a:srgbClr val="00B0F0"/>
                </a:solidFill>
                <a:latin typeface="Comic Sans MS" pitchFamily="66" charset="0"/>
              </a:rPr>
              <a:t>cheap and very effective.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It is often recommended as the </a:t>
            </a:r>
            <a:r>
              <a:rPr lang="en-IN" sz="2400" b="1" dirty="0" smtClean="0">
                <a:solidFill>
                  <a:srgbClr val="00B050"/>
                </a:solidFill>
                <a:latin typeface="Comic Sans MS" pitchFamily="66" charset="0"/>
              </a:rPr>
              <a:t>rodenticides of choice</a:t>
            </a:r>
            <a:r>
              <a:rPr lang="en-IN" sz="2400" dirty="0" smtClean="0">
                <a:latin typeface="Comic Sans MS" pitchFamily="66" charset="0"/>
              </a:rPr>
              <a:t> because it is fairly </a:t>
            </a:r>
            <a:r>
              <a:rPr lang="en-IN" sz="2400" dirty="0" smtClean="0">
                <a:solidFill>
                  <a:srgbClr val="00B0F0"/>
                </a:solidFill>
                <a:latin typeface="Comic Sans MS" pitchFamily="66" charset="0"/>
              </a:rPr>
              <a:t>specific for rodents </a:t>
            </a:r>
            <a:r>
              <a:rPr lang="en-IN" sz="2400" dirty="0" smtClean="0">
                <a:latin typeface="Comic Sans MS" pitchFamily="66" charset="0"/>
              </a:rPr>
              <a:t>and there is no true secondary poisoning, except possibly in dog and cat.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Liberation of phosphine gas in acid pH in stomach – irritates GIT and causes CVS collapse.</a:t>
            </a:r>
            <a:endParaRPr lang="en-US" sz="24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Mechanism of action: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Acute zinc phosphide toxicosis is due to the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phosphine gas</a:t>
            </a:r>
            <a:r>
              <a:rPr lang="en-IN" dirty="0" smtClean="0">
                <a:latin typeface="Comic Sans MS" pitchFamily="66" charset="0"/>
              </a:rPr>
              <a:t>. phosphine gas is said to act as a general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protoplasmic poison.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causes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direct damage to membranes of blood vessels and erythrocytes </a:t>
            </a:r>
            <a:r>
              <a:rPr lang="en-IN" dirty="0" smtClean="0">
                <a:latin typeface="Comic Sans MS" pitchFamily="66" charset="0"/>
              </a:rPr>
              <a:t>leading to cardiovascular collapse.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Phosphine also causes depression of CNS, irritation of lungs and damage to liver and kidneys.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Clinical Signs: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Vomiting, acidosis, abdominal pain, aimless running, howling, ataxia, dyspnoea, gasping and convulsions.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Treatment: </a:t>
            </a:r>
          </a:p>
          <a:p>
            <a:pPr algn="just"/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Calcium </a:t>
            </a:r>
            <a:r>
              <a:rPr lang="en-IN" dirty="0" err="1" smtClean="0">
                <a:solidFill>
                  <a:srgbClr val="00B0F0"/>
                </a:solidFill>
                <a:latin typeface="Comic Sans MS" pitchFamily="66" charset="0"/>
              </a:rPr>
              <a:t>boro-gluconate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and fluid therapy to reduce acidosis (2-4 litres of 5% soda </a:t>
            </a:r>
            <a:r>
              <a:rPr lang="en-IN" dirty="0" err="1" smtClean="0">
                <a:latin typeface="Comic Sans MS" pitchFamily="66" charset="0"/>
              </a:rPr>
              <a:t>bicarb</a:t>
            </a:r>
            <a:r>
              <a:rPr lang="en-IN" dirty="0" smtClean="0">
                <a:latin typeface="Comic Sans MS" pitchFamily="66" charset="0"/>
              </a:rPr>
              <a:t>. PO).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IN" sz="3600" b="1" dirty="0" err="1" smtClean="0">
                <a:solidFill>
                  <a:srgbClr val="FF0000"/>
                </a:solidFill>
                <a:latin typeface="Comic Sans MS" pitchFamily="66" charset="0"/>
              </a:rPr>
              <a:t>Warfarin</a:t>
            </a:r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 and Congeners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en-IN" sz="2600" dirty="0" err="1" smtClean="0">
                <a:latin typeface="Comic Sans MS" pitchFamily="66" charset="0"/>
              </a:rPr>
              <a:t>Pindone</a:t>
            </a:r>
            <a:r>
              <a:rPr lang="en-IN" sz="2600" dirty="0" smtClean="0">
                <a:latin typeface="Comic Sans MS" pitchFamily="66" charset="0"/>
              </a:rPr>
              <a:t>, </a:t>
            </a:r>
            <a:r>
              <a:rPr lang="en-IN" sz="2600" dirty="0" err="1" smtClean="0">
                <a:latin typeface="Comic Sans MS" pitchFamily="66" charset="0"/>
              </a:rPr>
              <a:t>coumafuryl</a:t>
            </a:r>
            <a:r>
              <a:rPr lang="en-IN" sz="2600" dirty="0" smtClean="0">
                <a:latin typeface="Comic Sans MS" pitchFamily="66" charset="0"/>
              </a:rPr>
              <a:t>, </a:t>
            </a:r>
            <a:r>
              <a:rPr lang="en-IN" sz="2600" dirty="0" err="1" smtClean="0">
                <a:latin typeface="Comic Sans MS" pitchFamily="66" charset="0"/>
              </a:rPr>
              <a:t>coumachlor</a:t>
            </a:r>
            <a:r>
              <a:rPr lang="en-IN" sz="2600" dirty="0" smtClean="0">
                <a:latin typeface="Comic Sans MS" pitchFamily="66" charset="0"/>
              </a:rPr>
              <a:t> etc. are most commonly used potentially dangerous compounds.</a:t>
            </a:r>
          </a:p>
          <a:p>
            <a:pPr algn="just">
              <a:buNone/>
            </a:pPr>
            <a:endParaRPr lang="en-US" sz="26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sz="2600" b="1" dirty="0" smtClean="0">
                <a:solidFill>
                  <a:srgbClr val="0070C0"/>
                </a:solidFill>
                <a:latin typeface="Comic Sans MS" pitchFamily="66" charset="0"/>
              </a:rPr>
              <a:t>Mechanism of Toxicosis:</a:t>
            </a:r>
          </a:p>
          <a:p>
            <a:pPr algn="just"/>
            <a:r>
              <a:rPr lang="en-IN" sz="2600" dirty="0" smtClean="0">
                <a:latin typeface="Comic Sans MS" pitchFamily="66" charset="0"/>
              </a:rPr>
              <a:t>It is also called as </a:t>
            </a:r>
            <a:r>
              <a:rPr lang="en-IN" sz="2600" dirty="0" smtClean="0">
                <a:solidFill>
                  <a:srgbClr val="00B0F0"/>
                </a:solidFill>
                <a:latin typeface="Comic Sans MS" pitchFamily="66" charset="0"/>
              </a:rPr>
              <a:t>anticoagulant rodenticides</a:t>
            </a:r>
            <a:r>
              <a:rPr lang="en-IN" sz="2600" dirty="0" smtClean="0">
                <a:latin typeface="Comic Sans MS" pitchFamily="66" charset="0"/>
              </a:rPr>
              <a:t>. </a:t>
            </a:r>
          </a:p>
          <a:p>
            <a:pPr algn="just"/>
            <a:r>
              <a:rPr lang="en-IN" sz="2600" dirty="0" smtClean="0">
                <a:latin typeface="Comic Sans MS" pitchFamily="66" charset="0"/>
              </a:rPr>
              <a:t>It has basic </a:t>
            </a:r>
            <a:r>
              <a:rPr lang="en-IN" sz="2600" b="1" dirty="0" smtClean="0">
                <a:latin typeface="Comic Sans MS" pitchFamily="66" charset="0"/>
              </a:rPr>
              <a:t>coumarin or indanedione nucleus.</a:t>
            </a:r>
          </a:p>
          <a:p>
            <a:pPr algn="just"/>
            <a:r>
              <a:rPr lang="en-IN" sz="2600" dirty="0" smtClean="0">
                <a:solidFill>
                  <a:srgbClr val="FF0000"/>
                </a:solidFill>
                <a:latin typeface="Comic Sans MS" pitchFamily="66" charset="0"/>
              </a:rPr>
              <a:t>Act as anti-vitamin K and interfere with synthesis of coagulation- Factors I, II, VII and X in liver.</a:t>
            </a:r>
          </a:p>
          <a:p>
            <a:pPr algn="just"/>
            <a:r>
              <a:rPr lang="en-IN" sz="2600" dirty="0" smtClean="0">
                <a:latin typeface="Comic Sans MS" pitchFamily="66" charset="0"/>
              </a:rPr>
              <a:t>Prothrombin                    thrombin </a:t>
            </a:r>
          </a:p>
          <a:p>
            <a:pPr algn="just">
              <a:buNone/>
            </a:pPr>
            <a:r>
              <a:rPr lang="en-IN" sz="2600" dirty="0" smtClean="0">
                <a:latin typeface="Comic Sans MS" pitchFamily="66" charset="0"/>
              </a:rPr>
              <a:t>					(failure of blood clotting) 								    		                               			        generalized haemorrhages.</a:t>
            </a:r>
            <a:endParaRPr lang="en-US" sz="2600" dirty="0" smtClean="0">
              <a:latin typeface="Comic Sans MS" pitchFamily="66" charset="0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3276600" y="4648200"/>
            <a:ext cx="1219200" cy="76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2971800" y="5029200"/>
            <a:ext cx="1828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410994" y="5790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733800"/>
            <a:ext cx="22669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133600"/>
            <a:ext cx="23336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3400" y="762000"/>
            <a:ext cx="5638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IN" sz="2400" b="1" dirty="0" smtClean="0">
                <a:solidFill>
                  <a:srgbClr val="0070C0"/>
                </a:solidFill>
                <a:latin typeface="Comic Sans MS" pitchFamily="66" charset="0"/>
              </a:rPr>
              <a:t>Clinical Signs: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Anaemia, hematomas, hemothorax, </a:t>
            </a:r>
            <a:r>
              <a:rPr lang="en-IN" sz="2400" dirty="0" err="1" smtClean="0">
                <a:latin typeface="Comic Sans MS" pitchFamily="66" charset="0"/>
              </a:rPr>
              <a:t>epistaxis</a:t>
            </a:r>
            <a:r>
              <a:rPr lang="en-IN" sz="2400" dirty="0" smtClean="0">
                <a:latin typeface="Comic Sans MS" pitchFamily="66" charset="0"/>
              </a:rPr>
              <a:t> and </a:t>
            </a:r>
            <a:r>
              <a:rPr lang="en-IN" sz="2400" dirty="0" err="1" smtClean="0">
                <a:latin typeface="Comic Sans MS" pitchFamily="66" charset="0"/>
              </a:rPr>
              <a:t>hematuria</a:t>
            </a:r>
            <a:r>
              <a:rPr lang="en-IN" sz="2400" dirty="0" smtClean="0">
                <a:latin typeface="Comic Sans MS" pitchFamily="66" charset="0"/>
              </a:rPr>
              <a:t>, weakness ataxia, colic and </a:t>
            </a:r>
            <a:r>
              <a:rPr lang="en-IN" sz="2400" dirty="0" err="1" smtClean="0">
                <a:latin typeface="Comic Sans MS" pitchFamily="66" charset="0"/>
              </a:rPr>
              <a:t>polypnoea</a:t>
            </a:r>
            <a:r>
              <a:rPr lang="en-IN" sz="2400" dirty="0" smtClean="0">
                <a:latin typeface="Comic Sans MS" pitchFamily="66" charset="0"/>
              </a:rPr>
              <a:t>.</a:t>
            </a:r>
            <a:endParaRPr lang="en-US" sz="24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IN" sz="2400" b="1" dirty="0" smtClean="0">
                <a:solidFill>
                  <a:srgbClr val="0070C0"/>
                </a:solidFill>
                <a:latin typeface="Comic Sans MS" pitchFamily="66" charset="0"/>
              </a:rPr>
              <a:t>Treatment: </a:t>
            </a:r>
            <a:endParaRPr lang="en-US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B050"/>
                </a:solidFill>
                <a:latin typeface="Comic Sans MS" pitchFamily="66" charset="0"/>
              </a:rPr>
              <a:t>Vitamin K</a:t>
            </a:r>
            <a:r>
              <a:rPr lang="en-IN" sz="2400" baseline="-25000" dirty="0" smtClean="0">
                <a:solidFill>
                  <a:srgbClr val="00B050"/>
                </a:solidFill>
                <a:latin typeface="Comic Sans MS" pitchFamily="66" charset="0"/>
              </a:rPr>
              <a:t>1</a:t>
            </a:r>
            <a:r>
              <a:rPr lang="en-IN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sz="2400" dirty="0" smtClean="0">
                <a:latin typeface="Comic Sans MS" pitchFamily="66" charset="0"/>
              </a:rPr>
              <a:t>@ 2.5-5 mg/kg iv or sc smallest possible needle at several locations to speed up absorption for 2 – 4 weeks.</a:t>
            </a:r>
            <a:endParaRPr lang="en-US" sz="2400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400" dirty="0" smtClean="0">
                <a:latin typeface="Comic Sans MS" pitchFamily="66" charset="0"/>
              </a:rPr>
              <a:t>Fresh or frozen plasma @ 9 ml/kg or whole blood 20 ml/kg iv to replace clotting factors. </a:t>
            </a:r>
            <a:endParaRPr lang="en-US" sz="2400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400" dirty="0" smtClean="0">
                <a:latin typeface="Comic Sans MS" pitchFamily="66" charset="0"/>
              </a:rPr>
              <a:t>Thoracocentesis to relieve dyspnoea due to hemothorax and artificial respiration with oxygen.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Alpha </a:t>
            </a:r>
            <a:r>
              <a:rPr lang="en-IN" sz="3600" b="1" dirty="0" err="1" smtClean="0">
                <a:solidFill>
                  <a:srgbClr val="FF0000"/>
                </a:solidFill>
              </a:rPr>
              <a:t>Naphthyl</a:t>
            </a:r>
            <a:r>
              <a:rPr lang="en-IN" sz="3600" b="1" dirty="0" smtClean="0">
                <a:solidFill>
                  <a:srgbClr val="FF0000"/>
                </a:solidFill>
              </a:rPr>
              <a:t> </a:t>
            </a:r>
            <a:r>
              <a:rPr lang="en-IN" sz="3600" b="1" dirty="0" err="1" smtClean="0">
                <a:solidFill>
                  <a:srgbClr val="FF0000"/>
                </a:solidFill>
              </a:rPr>
              <a:t>Thiourea</a:t>
            </a:r>
            <a:r>
              <a:rPr lang="en-IN" sz="3600" b="1" dirty="0" smtClean="0">
                <a:solidFill>
                  <a:srgbClr val="FF0000"/>
                </a:solidFill>
              </a:rPr>
              <a:t> (ANTU)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IN" sz="3400" b="1" dirty="0" smtClean="0">
                <a:solidFill>
                  <a:srgbClr val="FFC000"/>
                </a:solidFill>
                <a:latin typeface="Comic Sans MS" pitchFamily="66" charset="0"/>
              </a:rPr>
              <a:t>Mechanism of Toxicosis: </a:t>
            </a:r>
          </a:p>
          <a:p>
            <a:pPr algn="just">
              <a:buNone/>
            </a:pPr>
            <a:endParaRPr lang="en-IN" sz="3400" b="1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It interferes with effective uptake of  O</a:t>
            </a:r>
            <a:r>
              <a:rPr lang="en-IN" sz="3400" baseline="-25000" dirty="0" smtClean="0">
                <a:latin typeface="Comic Sans MS" pitchFamily="66" charset="0"/>
              </a:rPr>
              <a:t>2 </a:t>
            </a:r>
            <a:r>
              <a:rPr lang="en-IN" sz="3400" dirty="0" smtClean="0">
                <a:latin typeface="Comic Sans MS" pitchFamily="66" charset="0"/>
              </a:rPr>
              <a:t>from pulmonary alveoli by producing massive  oedema  of lungs due to increase capillary permeability. 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ANTU undergoes metabolism by </a:t>
            </a:r>
            <a:r>
              <a:rPr lang="en-IN" sz="3400" dirty="0" err="1" smtClean="0">
                <a:latin typeface="Comic Sans MS" pitchFamily="66" charset="0"/>
              </a:rPr>
              <a:t>microsomal</a:t>
            </a:r>
            <a:r>
              <a:rPr lang="en-IN" sz="3400" dirty="0" smtClean="0">
                <a:latin typeface="Comic Sans MS" pitchFamily="66" charset="0"/>
              </a:rPr>
              <a:t> mixed function </a:t>
            </a:r>
            <a:r>
              <a:rPr lang="en-IN" sz="3400" dirty="0" err="1" smtClean="0">
                <a:latin typeface="Comic Sans MS" pitchFamily="66" charset="0"/>
              </a:rPr>
              <a:t>oxidases</a:t>
            </a:r>
            <a:r>
              <a:rPr lang="en-IN" sz="3400" dirty="0" smtClean="0">
                <a:latin typeface="Comic Sans MS" pitchFamily="66" charset="0"/>
              </a:rPr>
              <a:t> releasing atomic sulphur which damages the endothelium of alveolar capillaries – leakage of fluid into alveoli (airways)– pulmonary oedema (</a:t>
            </a:r>
            <a:r>
              <a:rPr lang="en-IN" sz="3400" dirty="0" err="1" smtClean="0">
                <a:latin typeface="Comic Sans MS" pitchFamily="66" charset="0"/>
              </a:rPr>
              <a:t>pneumothorax</a:t>
            </a:r>
            <a:r>
              <a:rPr lang="en-IN" sz="3400" dirty="0" smtClean="0">
                <a:latin typeface="Comic Sans MS" pitchFamily="66" charset="0"/>
              </a:rPr>
              <a:t>).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This leads to formation of froth which further blocks the air passage and virtually the animals drawn in its own airways.</a:t>
            </a:r>
            <a:endParaRPr lang="en-US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It causes vomiting on empty stomach due to intense local gastric irritation, but poisoning occurs if ANTU is ingested after feeding.</a:t>
            </a:r>
          </a:p>
          <a:p>
            <a:pPr algn="just">
              <a:buNone/>
            </a:pP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just"/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Clinical Signs: </a:t>
            </a:r>
            <a:r>
              <a:rPr lang="en-IN" dirty="0" smtClean="0">
                <a:latin typeface="Comic Sans MS" pitchFamily="66" charset="0"/>
              </a:rPr>
              <a:t>Moist </a:t>
            </a:r>
            <a:r>
              <a:rPr lang="en-IN" dirty="0" err="1" smtClean="0">
                <a:latin typeface="Comic Sans MS" pitchFamily="66" charset="0"/>
              </a:rPr>
              <a:t>rales</a:t>
            </a:r>
            <a:r>
              <a:rPr lang="en-IN" dirty="0" smtClean="0">
                <a:latin typeface="Comic Sans MS" pitchFamily="66" charset="0"/>
              </a:rPr>
              <a:t>, cyanosis, weakness, ataxia, rapid and weak pulse and subnormal temp.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Treatment: </a:t>
            </a:r>
            <a:r>
              <a:rPr lang="en-IN" dirty="0" smtClean="0">
                <a:latin typeface="Comic Sans MS" pitchFamily="66" charset="0"/>
              </a:rPr>
              <a:t>Gastric lavage, osmotic diuretics (</a:t>
            </a:r>
            <a:r>
              <a:rPr lang="en-IN" dirty="0" err="1" smtClean="0">
                <a:latin typeface="Comic Sans MS" pitchFamily="66" charset="0"/>
              </a:rPr>
              <a:t>mannitol</a:t>
            </a:r>
            <a:r>
              <a:rPr lang="en-IN" dirty="0" smtClean="0">
                <a:latin typeface="Comic Sans MS" pitchFamily="66" charset="0"/>
              </a:rPr>
              <a:t>), atropine (0.02-0.25 mg/kg sc) and keeping head inclined to facilitate drainage of fluids from lungs.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Α </a:t>
            </a:r>
            <a:r>
              <a:rPr lang="en-IN" dirty="0" err="1" smtClean="0">
                <a:latin typeface="Comic Sans MS" pitchFamily="66" charset="0"/>
              </a:rPr>
              <a:t>adrenoreceptor</a:t>
            </a:r>
            <a:r>
              <a:rPr lang="en-IN" dirty="0" smtClean="0">
                <a:latin typeface="Comic Sans MS" pitchFamily="66" charset="0"/>
              </a:rPr>
              <a:t> antagonists to dilate pulmonary vessels.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itchFamily="66" charset="0"/>
              </a:rPr>
              <a:t>Red </a:t>
            </a:r>
            <a:r>
              <a:rPr lang="en-IN" sz="4000" b="1" dirty="0" err="1" smtClean="0">
                <a:solidFill>
                  <a:srgbClr val="FF0000"/>
                </a:solidFill>
                <a:latin typeface="Comic Sans MS" pitchFamily="66" charset="0"/>
              </a:rPr>
              <a:t>Squill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>
                <a:latin typeface="Comic Sans MS" pitchFamily="66" charset="0"/>
              </a:rPr>
              <a:t>It is the ground bulbs of </a:t>
            </a:r>
            <a:r>
              <a:rPr lang="en-IN" sz="2800" i="1" dirty="0" err="1" smtClean="0">
                <a:latin typeface="Comic Sans MS" pitchFamily="66" charset="0"/>
              </a:rPr>
              <a:t>Urgenia</a:t>
            </a:r>
            <a:r>
              <a:rPr lang="en-IN" sz="2800" i="1" dirty="0" smtClean="0">
                <a:latin typeface="Comic Sans MS" pitchFamily="66" charset="0"/>
              </a:rPr>
              <a:t> maritime.</a:t>
            </a:r>
          </a:p>
          <a:p>
            <a:pPr algn="just">
              <a:buNone/>
            </a:pPr>
            <a:endParaRPr lang="en-IN" sz="2800" i="1" dirty="0" smtClean="0">
              <a:latin typeface="Comic Sans MS" pitchFamily="66" charset="0"/>
            </a:endParaRPr>
          </a:p>
          <a:p>
            <a:pPr algn="just"/>
            <a:r>
              <a:rPr lang="en-IN" sz="2800" i="1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Contain cardiac glycoside- </a:t>
            </a:r>
            <a:r>
              <a:rPr lang="en-IN" sz="2800" i="1" dirty="0" err="1" smtClean="0">
                <a:solidFill>
                  <a:srgbClr val="FFC000"/>
                </a:solidFill>
                <a:latin typeface="Comic Sans MS" pitchFamily="66" charset="0"/>
              </a:rPr>
              <a:t>proscillaridin</a:t>
            </a:r>
            <a:r>
              <a:rPr lang="en-IN" sz="28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algn="just"/>
            <a:r>
              <a:rPr lang="en-IN" sz="2800" dirty="0" smtClean="0">
                <a:latin typeface="Comic Sans MS" pitchFamily="66" charset="0"/>
              </a:rPr>
              <a:t>Considered as the </a:t>
            </a:r>
            <a:r>
              <a:rPr lang="en-IN" sz="2800" u="sng" dirty="0" smtClean="0">
                <a:solidFill>
                  <a:srgbClr val="FFC000"/>
                </a:solidFill>
                <a:latin typeface="Comic Sans MS" pitchFamily="66" charset="0"/>
              </a:rPr>
              <a:t>safest rodenticide </a:t>
            </a:r>
            <a:r>
              <a:rPr lang="en-IN" sz="2800" dirty="0" smtClean="0">
                <a:latin typeface="Comic Sans MS" pitchFamily="66" charset="0"/>
              </a:rPr>
              <a:t>(nontoxic to poultry, unpalatable to livestock, vomiting if cats/dogs ingest, rats are incapable of vomiting).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Mechanism of Toxicosis: </a:t>
            </a:r>
            <a:r>
              <a:rPr lang="en-IN" dirty="0" smtClean="0">
                <a:latin typeface="Comic Sans MS" pitchFamily="66" charset="0"/>
              </a:rPr>
              <a:t>Vomiting, ataxia, paralysis, dyspnoea, convulsions, depression, cardiac arrhythmia/failure.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Treatment: </a:t>
            </a:r>
            <a:r>
              <a:rPr lang="en-IN" dirty="0" smtClean="0">
                <a:latin typeface="Comic Sans MS" pitchFamily="66" charset="0"/>
              </a:rPr>
              <a:t>Gastric lavage / saline purgatives, atropine sc at 6-8 hr (prevent cardiac arrest).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Sodium </a:t>
            </a:r>
            <a:r>
              <a:rPr lang="en-IN" sz="3600" b="1" dirty="0" err="1" smtClean="0">
                <a:solidFill>
                  <a:srgbClr val="FF0000"/>
                </a:solidFill>
                <a:latin typeface="Comic Sans MS" pitchFamily="66" charset="0"/>
              </a:rPr>
              <a:t>Monofluoroacetate</a:t>
            </a:r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Mechanism of toxicosis:</a:t>
            </a:r>
          </a:p>
          <a:p>
            <a:pPr algn="just"/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Blocks cellular energy production by interfering with TCA.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is incorporated as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fluoroacetyl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coenzyme A </a:t>
            </a:r>
            <a:r>
              <a:rPr lang="en-IN" dirty="0" smtClean="0">
                <a:latin typeface="Comic Sans MS" pitchFamily="66" charset="0"/>
              </a:rPr>
              <a:t>in place of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normal acetyl COA</a:t>
            </a:r>
            <a:r>
              <a:rPr lang="en-IN" dirty="0" smtClean="0">
                <a:latin typeface="Comic Sans MS" pitchFamily="66" charset="0"/>
              </a:rPr>
              <a:t> which condenses with oxaloacetate to form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fluorocitrate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– which causes inhibition of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aconitase.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Clinical Signs: </a:t>
            </a:r>
            <a:r>
              <a:rPr lang="en-IN" sz="2800" dirty="0" smtClean="0">
                <a:latin typeface="Comic Sans MS" pitchFamily="66" charset="0"/>
              </a:rPr>
              <a:t>Nervousness, restlessness, depression, prostration, weak and rapid pulse, convulsions and death due to cardiac arrest.</a:t>
            </a:r>
          </a:p>
          <a:p>
            <a:pPr algn="just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just"/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Treatment: </a:t>
            </a:r>
            <a:r>
              <a:rPr lang="en-IN" sz="2800" dirty="0" smtClean="0">
                <a:latin typeface="Comic Sans MS" pitchFamily="66" charset="0"/>
              </a:rPr>
              <a:t>Emetics, gastric lavage, activated charcoal (0.5 gm/kg).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Content of the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Classification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Diagnosis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Treatment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FF0000"/>
                </a:solidFill>
                <a:latin typeface="Comic Sans MS" pitchFamily="66" charset="0"/>
              </a:rPr>
              <a:t>Bromethalin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Mechanism of Toxicosis: </a:t>
            </a:r>
            <a:r>
              <a:rPr lang="en-IN" dirty="0" smtClean="0">
                <a:latin typeface="Comic Sans MS" pitchFamily="66" charset="0"/>
              </a:rPr>
              <a:t>Neurotoxin, uncouples oxidative </a:t>
            </a:r>
            <a:r>
              <a:rPr lang="en-IN" dirty="0" err="1" smtClean="0">
                <a:latin typeface="Comic Sans MS" pitchFamily="66" charset="0"/>
              </a:rPr>
              <a:t>phosphorylation</a:t>
            </a:r>
            <a:r>
              <a:rPr lang="en-IN" dirty="0" smtClean="0">
                <a:latin typeface="Comic Sans MS" pitchFamily="66" charset="0"/>
              </a:rPr>
              <a:t> in CNS. Increases CSF pressure –pressure on neurons/axons – impairment of impulse conduction – paralysis and death.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Clinical Signs: </a:t>
            </a:r>
            <a:r>
              <a:rPr lang="en-IN" dirty="0" smtClean="0">
                <a:latin typeface="Comic Sans MS" pitchFamily="66" charset="0"/>
              </a:rPr>
              <a:t>Vomiting, hyper excitability, muscle tremors, convulsions, hind limb </a:t>
            </a:r>
            <a:r>
              <a:rPr lang="en-IN" dirty="0" err="1" smtClean="0">
                <a:latin typeface="Comic Sans MS" pitchFamily="66" charset="0"/>
              </a:rPr>
              <a:t>hyperflexia</a:t>
            </a:r>
            <a:r>
              <a:rPr lang="en-IN" dirty="0" smtClean="0">
                <a:latin typeface="Comic Sans MS" pitchFamily="66" charset="0"/>
              </a:rPr>
              <a:t>, posterior paralysis, depression, paralysis and death.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Treatment: </a:t>
            </a:r>
            <a:r>
              <a:rPr lang="en-IN" dirty="0" smtClean="0">
                <a:latin typeface="Comic Sans MS" pitchFamily="66" charset="0"/>
              </a:rPr>
              <a:t>Emetics, gastric lavage, and osmotic diuretics.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Metaldehyde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sz="3100" dirty="0" smtClean="0">
                <a:latin typeface="Comic Sans MS" pitchFamily="66" charset="0"/>
              </a:rPr>
              <a:t>Also used as a </a:t>
            </a:r>
            <a:r>
              <a:rPr lang="en-IN" sz="3100" b="1" dirty="0" smtClean="0">
                <a:solidFill>
                  <a:srgbClr val="0070C0"/>
                </a:solidFill>
                <a:latin typeface="Comic Sans MS" pitchFamily="66" charset="0"/>
              </a:rPr>
              <a:t>snail bait (</a:t>
            </a:r>
            <a:r>
              <a:rPr lang="en-IN" sz="3100" b="1" dirty="0" err="1" smtClean="0">
                <a:solidFill>
                  <a:srgbClr val="0070C0"/>
                </a:solidFill>
                <a:latin typeface="Comic Sans MS" pitchFamily="66" charset="0"/>
              </a:rPr>
              <a:t>molluscicide</a:t>
            </a:r>
            <a:r>
              <a:rPr lang="en-IN" sz="3100" b="1" dirty="0" smtClean="0">
                <a:solidFill>
                  <a:srgbClr val="0070C0"/>
                </a:solidFill>
                <a:latin typeface="Comic Sans MS" pitchFamily="66" charset="0"/>
              </a:rPr>
              <a:t>).</a:t>
            </a:r>
          </a:p>
          <a:p>
            <a:pPr algn="just">
              <a:buNone/>
            </a:pPr>
            <a:endParaRPr lang="en-US" sz="31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IN" sz="3100" b="1" dirty="0" smtClean="0">
                <a:solidFill>
                  <a:srgbClr val="0070C0"/>
                </a:solidFill>
                <a:latin typeface="Comic Sans MS" pitchFamily="66" charset="0"/>
              </a:rPr>
              <a:t>Mechanism of Toxicosis: </a:t>
            </a:r>
            <a:r>
              <a:rPr lang="en-IN" sz="3100" dirty="0" smtClean="0">
                <a:latin typeface="Comic Sans MS" pitchFamily="66" charset="0"/>
              </a:rPr>
              <a:t>In stomach hydrolysed to acetaldehyde, which enters brain and reduces brain serotonin, nor-epinephrine and inhibitory transmitter GABA, causing excitation and hyper muscular activity.</a:t>
            </a:r>
          </a:p>
          <a:p>
            <a:pPr algn="just">
              <a:buNone/>
            </a:pPr>
            <a:endParaRPr lang="en-US" sz="31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IN" sz="3100" b="1" dirty="0" smtClean="0">
                <a:solidFill>
                  <a:srgbClr val="0070C0"/>
                </a:solidFill>
                <a:latin typeface="Comic Sans MS" pitchFamily="66" charset="0"/>
              </a:rPr>
              <a:t>Clinical Symptoms: </a:t>
            </a:r>
            <a:r>
              <a:rPr lang="en-IN" sz="3100" dirty="0" smtClean="0">
                <a:latin typeface="Comic Sans MS" pitchFamily="66" charset="0"/>
              </a:rPr>
              <a:t>Nervous sings: Tremors, ataxia, rapid respirations and convulsions.</a:t>
            </a:r>
          </a:p>
          <a:p>
            <a:pPr algn="just">
              <a:buNone/>
            </a:pPr>
            <a:endParaRPr lang="en-US" sz="3100" dirty="0" smtClean="0">
              <a:latin typeface="Comic Sans MS" pitchFamily="66" charset="0"/>
            </a:endParaRPr>
          </a:p>
          <a:p>
            <a:pPr algn="just"/>
            <a:r>
              <a:rPr lang="en-IN" sz="3100" b="1" dirty="0" smtClean="0">
                <a:solidFill>
                  <a:srgbClr val="0070C0"/>
                </a:solidFill>
                <a:latin typeface="Comic Sans MS" pitchFamily="66" charset="0"/>
              </a:rPr>
              <a:t>Treatment: </a:t>
            </a:r>
            <a:r>
              <a:rPr lang="en-IN" sz="3100" dirty="0" smtClean="0">
                <a:latin typeface="Comic Sans MS" pitchFamily="66" charset="0"/>
              </a:rPr>
              <a:t>Emetics, gastric lavage, activated charcoal, activated charcoal. Diazepam 2-5 mg iv. Lactate Ringer sol or 5% glucose iv) to promote toxin excretion, combat dehydration and reduce acidosis induced by excessive muscular activity.</a:t>
            </a:r>
            <a:endParaRPr lang="en-US" sz="31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Strychnine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81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sz="3400" dirty="0" smtClean="0">
                <a:latin typeface="Comic Sans MS" pitchFamily="66" charset="0"/>
              </a:rPr>
              <a:t>Strychnine is alkaloid of seeds of </a:t>
            </a:r>
            <a:r>
              <a:rPr lang="en-IN" sz="3400" i="1" dirty="0" err="1" smtClean="0">
                <a:latin typeface="Comic Sans MS" pitchFamily="66" charset="0"/>
              </a:rPr>
              <a:t>Strychnos</a:t>
            </a:r>
            <a:r>
              <a:rPr lang="en-IN" sz="3400" i="1" dirty="0" smtClean="0">
                <a:latin typeface="Comic Sans MS" pitchFamily="66" charset="0"/>
              </a:rPr>
              <a:t> </a:t>
            </a:r>
            <a:r>
              <a:rPr lang="en-IN" sz="3400" i="1" dirty="0" err="1" smtClean="0">
                <a:latin typeface="Comic Sans MS" pitchFamily="66" charset="0"/>
              </a:rPr>
              <a:t>nuxvomica</a:t>
            </a:r>
            <a:r>
              <a:rPr lang="en-IN" sz="3400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IN" sz="3400" dirty="0" smtClean="0">
                <a:latin typeface="Comic Sans MS" pitchFamily="66" charset="0"/>
              </a:rPr>
              <a:t>It is convulsive poison. </a:t>
            </a:r>
          </a:p>
          <a:p>
            <a:pPr algn="just"/>
            <a:r>
              <a:rPr lang="en-IN" sz="3400" dirty="0" smtClean="0">
                <a:latin typeface="Comic Sans MS" pitchFamily="66" charset="0"/>
              </a:rPr>
              <a:t>Violent death if ingested by pets. </a:t>
            </a:r>
          </a:p>
          <a:p>
            <a:pPr algn="just"/>
            <a:r>
              <a:rPr lang="en-IN" sz="3400" dirty="0" smtClean="0">
                <a:latin typeface="Comic Sans MS" pitchFamily="66" charset="0"/>
              </a:rPr>
              <a:t>Once used as mammalicide (to kill stray dogs), but now </a:t>
            </a:r>
            <a:r>
              <a:rPr lang="en-IN" sz="3400" dirty="0" smtClean="0">
                <a:solidFill>
                  <a:srgbClr val="C00000"/>
                </a:solidFill>
                <a:latin typeface="Comic Sans MS" pitchFamily="66" charset="0"/>
              </a:rPr>
              <a:t>banned</a:t>
            </a:r>
            <a:r>
              <a:rPr lang="en-IN" sz="3400" dirty="0" smtClean="0">
                <a:latin typeface="Comic Sans MS" pitchFamily="66" charset="0"/>
              </a:rPr>
              <a:t> as it causes violent death.</a:t>
            </a:r>
            <a:endParaRPr lang="en-US" sz="34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sz="3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IN" sz="3400" b="1" dirty="0" smtClean="0">
                <a:solidFill>
                  <a:srgbClr val="0070C0"/>
                </a:solidFill>
                <a:latin typeface="Comic Sans MS" pitchFamily="66" charset="0"/>
              </a:rPr>
              <a:t>Mechanism of Toxicosis: </a:t>
            </a:r>
            <a:r>
              <a:rPr lang="en-IN" sz="3400" dirty="0" smtClean="0">
                <a:latin typeface="Comic Sans MS" pitchFamily="66" charset="0"/>
              </a:rPr>
              <a:t>Potent (convulsive) nervous poison. Antagonism of central inhibitory transmitters </a:t>
            </a:r>
            <a:r>
              <a:rPr lang="en-IN" sz="3400" dirty="0" err="1" smtClean="0">
                <a:latin typeface="Comic Sans MS" pitchFamily="66" charset="0"/>
              </a:rPr>
              <a:t>glycine</a:t>
            </a:r>
            <a:r>
              <a:rPr lang="en-IN" sz="3400" dirty="0" smtClean="0">
                <a:latin typeface="Comic Sans MS" pitchFamily="66" charset="0"/>
              </a:rPr>
              <a:t> and GABA.</a:t>
            </a:r>
            <a:endParaRPr lang="en-US" sz="3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sz="3400" b="1" dirty="0" smtClean="0">
                <a:solidFill>
                  <a:srgbClr val="0070C0"/>
                </a:solidFill>
                <a:latin typeface="Comic Sans MS" pitchFamily="66" charset="0"/>
              </a:rPr>
              <a:t>Clinical Signs: </a:t>
            </a:r>
            <a:r>
              <a:rPr lang="en-IN" sz="3400" dirty="0" smtClean="0">
                <a:latin typeface="Comic Sans MS" pitchFamily="66" charset="0"/>
              </a:rPr>
              <a:t>Nervous signs (Excitement – tonic convulsion – depression - paralysis), </a:t>
            </a:r>
            <a:r>
              <a:rPr lang="en-IN" sz="3400" dirty="0" smtClean="0">
                <a:solidFill>
                  <a:srgbClr val="C00000"/>
                </a:solidFill>
                <a:latin typeface="Comic Sans MS" pitchFamily="66" charset="0"/>
              </a:rPr>
              <a:t>opisthotonus condition.</a:t>
            </a:r>
            <a:endParaRPr lang="en-US" sz="3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IN" sz="3400" b="1" dirty="0" smtClean="0">
                <a:solidFill>
                  <a:srgbClr val="C00000"/>
                </a:solidFill>
                <a:latin typeface="Comic Sans MS" pitchFamily="66" charset="0"/>
              </a:rPr>
              <a:t>Treatment: </a:t>
            </a:r>
            <a:endParaRPr lang="en-US" sz="3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Activated charcoal, anticonvulsants (barbiturates), </a:t>
            </a:r>
            <a:endParaRPr lang="en-US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gastric lavage with 2% aq. tannic acid or dilute HCI or a 1:250 dilution of tincture iodine. Emetics are contraindicated. </a:t>
            </a:r>
            <a:endParaRPr lang="en-US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Gastric with sodium bicarbonate solution may increase absorption.</a:t>
            </a:r>
            <a:endParaRPr lang="en-US" sz="34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0292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Rodenticides are chemical preparations used to destroy rodents, particularly mice and field rats. 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They are requiring to control the over population of rodents and to prevent losses caused by them.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Rodenticides should be selectively toxic to rodents and non  man and farm animals.</a:t>
            </a:r>
          </a:p>
          <a:p>
            <a:pPr algn="just">
              <a:buNone/>
            </a:pPr>
            <a:r>
              <a:rPr lang="en-IN" sz="34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sz="3400" dirty="0" smtClean="0">
                <a:latin typeface="Comic Sans MS" pitchFamily="66" charset="0"/>
              </a:rPr>
              <a:t>There is no such rodenticides which fully meets this requirement.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Rodenticides are second </a:t>
            </a:r>
            <a:r>
              <a:rPr lang="en-IN" dirty="0" smtClean="0">
                <a:latin typeface="Comic Sans MS" pitchFamily="66" charset="0"/>
              </a:rPr>
              <a:t>only to insecticides in the prevalence of </a:t>
            </a:r>
            <a:r>
              <a:rPr lang="en-IN" dirty="0" err="1" smtClean="0">
                <a:latin typeface="Comic Sans MS" pitchFamily="66" charset="0"/>
              </a:rPr>
              <a:t>pesticidal</a:t>
            </a:r>
            <a:r>
              <a:rPr lang="en-IN" dirty="0" smtClean="0">
                <a:latin typeface="Comic Sans MS" pitchFamily="66" charset="0"/>
              </a:rPr>
              <a:t> exposure and poisoning of farm and domestic animals.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Farm animals, pests and wild life often gain access to these poisons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via the baits or the carcass of intoxicated animals or </a:t>
            </a:r>
            <a:r>
              <a:rPr lang="en-IN" dirty="0" smtClean="0">
                <a:latin typeface="Comic Sans MS" pitchFamily="66" charset="0"/>
              </a:rPr>
              <a:t>by malicious intent.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Classification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733800" cy="43735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Inorganic rodenticides: 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Arsenic compounds    </a:t>
            </a:r>
            <a:r>
              <a:rPr lang="en-IN" dirty="0" smtClean="0">
                <a:latin typeface="Comic Sans MS" pitchFamily="66" charset="0"/>
              </a:rPr>
              <a:t>-          	arsenic trioxide and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      sodium hydrogen arsenite.</a:t>
            </a:r>
            <a:endParaRPr lang="en-US" dirty="0" smtClean="0">
              <a:latin typeface="Comic Sans MS" pitchFamily="66" charset="0"/>
            </a:endParaRPr>
          </a:p>
          <a:p>
            <a:pPr lvl="0"/>
            <a:r>
              <a:rPr lang="en-IN" dirty="0" smtClean="0">
                <a:latin typeface="Comic Sans MS" pitchFamily="66" charset="0"/>
              </a:rPr>
              <a:t>Elementary phosphorus</a:t>
            </a:r>
            <a:endParaRPr lang="en-US" dirty="0" smtClean="0">
              <a:latin typeface="Comic Sans MS" pitchFamily="66" charset="0"/>
            </a:endParaRPr>
          </a:p>
          <a:p>
            <a:pPr lvl="0"/>
            <a:r>
              <a:rPr lang="en-IN" dirty="0" smtClean="0">
                <a:latin typeface="Comic Sans MS" pitchFamily="66" charset="0"/>
              </a:rPr>
              <a:t>Thallium sulphate</a:t>
            </a:r>
            <a:endParaRPr lang="en-US" dirty="0" smtClean="0">
              <a:latin typeface="Comic Sans MS" pitchFamily="66" charset="0"/>
            </a:endParaRPr>
          </a:p>
          <a:p>
            <a:pPr lvl="0"/>
            <a:r>
              <a:rPr lang="en-IN" dirty="0" smtClean="0">
                <a:latin typeface="Comic Sans MS" pitchFamily="66" charset="0"/>
              </a:rPr>
              <a:t>Zinc phosphide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572000" cy="548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N" sz="3200" b="1" dirty="0" smtClean="0">
                <a:solidFill>
                  <a:srgbClr val="0070C0"/>
                </a:solidFill>
                <a:latin typeface="Comic Sans MS" pitchFamily="66" charset="0"/>
              </a:rPr>
              <a:t>Organic rodenticides</a:t>
            </a:r>
            <a:r>
              <a:rPr lang="en-IN" sz="3200" b="1" dirty="0" smtClean="0">
                <a:latin typeface="Comic Sans MS" pitchFamily="66" charset="0"/>
              </a:rPr>
              <a:t>: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smtClean="0">
                <a:solidFill>
                  <a:srgbClr val="92D050"/>
                </a:solidFill>
                <a:latin typeface="Comic Sans MS" pitchFamily="66" charset="0"/>
              </a:rPr>
              <a:t>Anticoagulants</a:t>
            </a:r>
            <a:r>
              <a:rPr lang="en-IN" sz="3200" b="1" dirty="0" smtClean="0">
                <a:latin typeface="Comic Sans MS" pitchFamily="66" charset="0"/>
              </a:rPr>
              <a:t>- </a:t>
            </a:r>
            <a:r>
              <a:rPr lang="en-IN" sz="3200" dirty="0" err="1" smtClean="0">
                <a:latin typeface="Comic Sans MS" pitchFamily="66" charset="0"/>
              </a:rPr>
              <a:t>warfarin</a:t>
            </a:r>
            <a:r>
              <a:rPr lang="en-IN" sz="3200" dirty="0" smtClean="0">
                <a:latin typeface="Comic Sans MS" pitchFamily="66" charset="0"/>
              </a:rPr>
              <a:t>, 			       </a:t>
            </a:r>
            <a:r>
              <a:rPr lang="en-IN" sz="3200" dirty="0" err="1" smtClean="0">
                <a:latin typeface="Comic Sans MS" pitchFamily="66" charset="0"/>
              </a:rPr>
              <a:t>diphacinone</a:t>
            </a:r>
            <a:r>
              <a:rPr lang="en-IN" sz="3200" dirty="0" smtClean="0">
                <a:latin typeface="Comic Sans MS" pitchFamily="66" charset="0"/>
              </a:rPr>
              <a:t>, </a:t>
            </a:r>
          </a:p>
          <a:p>
            <a:pPr lvl="0">
              <a:buNone/>
            </a:pPr>
            <a:r>
              <a:rPr lang="en-IN" sz="3200" dirty="0" smtClean="0">
                <a:latin typeface="Comic Sans MS" pitchFamily="66" charset="0"/>
              </a:rPr>
              <a:t>			       </a:t>
            </a:r>
            <a:r>
              <a:rPr lang="en-IN" sz="3200" dirty="0" err="1" smtClean="0">
                <a:latin typeface="Comic Sans MS" pitchFamily="66" charset="0"/>
              </a:rPr>
              <a:t>difenacoum</a:t>
            </a:r>
            <a:r>
              <a:rPr lang="en-IN" sz="3200" dirty="0" smtClean="0">
                <a:latin typeface="Comic Sans MS" pitchFamily="66" charset="0"/>
              </a:rPr>
              <a:t> and 		       </a:t>
            </a:r>
            <a:r>
              <a:rPr lang="en-IN" sz="3200" dirty="0" err="1" smtClean="0">
                <a:latin typeface="Comic Sans MS" pitchFamily="66" charset="0"/>
              </a:rPr>
              <a:t>brodifacoum</a:t>
            </a:r>
            <a:r>
              <a:rPr lang="en-IN" sz="3200" dirty="0" smtClean="0">
                <a:latin typeface="Comic Sans MS" pitchFamily="66" charset="0"/>
              </a:rPr>
              <a:t>.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err="1" smtClean="0">
                <a:solidFill>
                  <a:srgbClr val="92D050"/>
                </a:solidFill>
                <a:latin typeface="Comic Sans MS" pitchFamily="66" charset="0"/>
              </a:rPr>
              <a:t>Fluoroacetic</a:t>
            </a:r>
            <a:r>
              <a:rPr lang="en-IN" sz="3200" dirty="0" smtClean="0">
                <a:solidFill>
                  <a:srgbClr val="92D050"/>
                </a:solidFill>
                <a:latin typeface="Comic Sans MS" pitchFamily="66" charset="0"/>
              </a:rPr>
              <a:t> acid and its derivatives </a:t>
            </a:r>
            <a:r>
              <a:rPr lang="en-IN" sz="3200" dirty="0" smtClean="0">
                <a:latin typeface="Comic Sans MS" pitchFamily="66" charset="0"/>
              </a:rPr>
              <a:t>– sodium </a:t>
            </a:r>
            <a:r>
              <a:rPr lang="en-IN" sz="3200" dirty="0" err="1" smtClean="0">
                <a:latin typeface="Comic Sans MS" pitchFamily="66" charset="0"/>
              </a:rPr>
              <a:t>fluroacetate</a:t>
            </a:r>
            <a:r>
              <a:rPr lang="en-IN" sz="3200" dirty="0" smtClean="0">
                <a:latin typeface="Comic Sans MS" pitchFamily="66" charset="0"/>
              </a:rPr>
              <a:t>    		and </a:t>
            </a:r>
            <a:r>
              <a:rPr lang="en-IN" sz="3200" dirty="0" err="1" smtClean="0">
                <a:latin typeface="Comic Sans MS" pitchFamily="66" charset="0"/>
              </a:rPr>
              <a:t>fluroacetamide</a:t>
            </a:r>
            <a:r>
              <a:rPr lang="en-IN" sz="3200" dirty="0" smtClean="0">
                <a:latin typeface="Comic Sans MS" pitchFamily="66" charset="0"/>
              </a:rPr>
              <a:t>.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err="1" smtClean="0">
                <a:solidFill>
                  <a:srgbClr val="92D050"/>
                </a:solidFill>
                <a:latin typeface="Comic Sans MS" pitchFamily="66" charset="0"/>
              </a:rPr>
              <a:t>Vitamine</a:t>
            </a:r>
            <a:r>
              <a:rPr lang="en-IN" sz="3200" dirty="0" smtClean="0">
                <a:solidFill>
                  <a:srgbClr val="92D050"/>
                </a:solidFill>
                <a:latin typeface="Comic Sans MS" pitchFamily="66" charset="0"/>
              </a:rPr>
              <a:t> D Compounds- 			</a:t>
            </a:r>
            <a:r>
              <a:rPr lang="en-IN" sz="3200" dirty="0" err="1" smtClean="0">
                <a:latin typeface="Comic Sans MS" pitchFamily="66" charset="0"/>
              </a:rPr>
              <a:t>ergocalcoferol</a:t>
            </a:r>
            <a:r>
              <a:rPr lang="en-IN" sz="3200" dirty="0" smtClean="0">
                <a:latin typeface="Comic Sans MS" pitchFamily="66" charset="0"/>
              </a:rPr>
              <a:t> and 		</a:t>
            </a:r>
            <a:r>
              <a:rPr lang="en-IN" sz="3200" dirty="0" err="1" smtClean="0">
                <a:latin typeface="Comic Sans MS" pitchFamily="66" charset="0"/>
              </a:rPr>
              <a:t>cholecalciferol</a:t>
            </a:r>
            <a:r>
              <a:rPr lang="en-IN" sz="3200" dirty="0" smtClean="0">
                <a:latin typeface="Comic Sans MS" pitchFamily="66" charset="0"/>
              </a:rPr>
              <a:t>.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err="1" smtClean="0">
                <a:latin typeface="Comic Sans MS" pitchFamily="66" charset="0"/>
              </a:rPr>
              <a:t>Alphanaphthylthiourea</a:t>
            </a:r>
            <a:r>
              <a:rPr lang="en-IN" sz="3200" dirty="0" smtClean="0">
                <a:latin typeface="Comic Sans MS" pitchFamily="66" charset="0"/>
              </a:rPr>
              <a:t> (ANTU) 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err="1" smtClean="0">
                <a:latin typeface="Comic Sans MS" pitchFamily="66" charset="0"/>
              </a:rPr>
              <a:t>Bromothalin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smtClean="0">
                <a:latin typeface="Comic Sans MS" pitchFamily="66" charset="0"/>
              </a:rPr>
              <a:t>Strychnine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smtClean="0">
                <a:latin typeface="Comic Sans MS" pitchFamily="66" charset="0"/>
              </a:rPr>
              <a:t>Red </a:t>
            </a:r>
            <a:r>
              <a:rPr lang="en-IN" sz="3200" dirty="0" err="1" smtClean="0">
                <a:latin typeface="Comic Sans MS" pitchFamily="66" charset="0"/>
              </a:rPr>
              <a:t>squill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err="1" smtClean="0">
                <a:latin typeface="Comic Sans MS" pitchFamily="66" charset="0"/>
              </a:rPr>
              <a:t>Pyriminil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err="1" smtClean="0">
                <a:latin typeface="Comic Sans MS" pitchFamily="66" charset="0"/>
              </a:rPr>
              <a:t>Norbormide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err="1" smtClean="0">
                <a:latin typeface="Comic Sans MS" pitchFamily="66" charset="0"/>
              </a:rPr>
              <a:t>Crimidine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N" sz="3200" dirty="0" err="1" smtClean="0">
                <a:latin typeface="Comic Sans MS" pitchFamily="66" charset="0"/>
              </a:rPr>
              <a:t>Chloralose</a:t>
            </a:r>
            <a:endParaRPr lang="en-US" sz="32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70C0"/>
                </a:solidFill>
              </a:rPr>
              <a:t>Arsenic compounds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Comic Sans MS" pitchFamily="66" charset="0"/>
              </a:rPr>
              <a:t>They have largely been replaced by substances less toxic to humans and domestic animals.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B0F0"/>
                </a:solidFill>
              </a:rPr>
              <a:t/>
            </a:r>
            <a:br>
              <a:rPr lang="en-IN" b="1" dirty="0" smtClean="0">
                <a:solidFill>
                  <a:srgbClr val="00B0F0"/>
                </a:solidFill>
              </a:rPr>
            </a:br>
            <a:r>
              <a:rPr lang="en-IN" b="1" dirty="0" smtClean="0">
                <a:solidFill>
                  <a:srgbClr val="00B0F0"/>
                </a:solidFill>
              </a:rPr>
              <a:t>Elementary phosphorus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n-IN" dirty="0" smtClean="0"/>
          </a:p>
          <a:p>
            <a:pPr algn="just"/>
            <a:r>
              <a:rPr lang="en-IN" sz="3000" dirty="0" smtClean="0">
                <a:latin typeface="Comic Sans MS" pitchFamily="66" charset="0"/>
              </a:rPr>
              <a:t>It is highly reactive and hazardous to all domestic animals, so it is less used as rodenticide.</a:t>
            </a:r>
          </a:p>
          <a:p>
            <a:pPr algn="just"/>
            <a:r>
              <a:rPr lang="en-IN" sz="3000" dirty="0" smtClean="0">
                <a:latin typeface="Comic Sans MS" pitchFamily="66" charset="0"/>
              </a:rPr>
              <a:t>Phosphorus is rarely used. </a:t>
            </a:r>
          </a:p>
          <a:p>
            <a:pPr algn="just"/>
            <a:r>
              <a:rPr lang="en-IN" sz="3000" dirty="0" smtClean="0">
                <a:solidFill>
                  <a:srgbClr val="FFC000"/>
                </a:solidFill>
                <a:latin typeface="Comic Sans MS" pitchFamily="66" charset="0"/>
              </a:rPr>
              <a:t>Yellow</a:t>
            </a:r>
            <a:r>
              <a:rPr lang="en-IN" sz="3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IN" sz="3000" dirty="0" smtClean="0">
                <a:latin typeface="Comic Sans MS" pitchFamily="66" charset="0"/>
              </a:rPr>
              <a:t>and white P types (fire works/crackers) are toxic to all animals.</a:t>
            </a:r>
          </a:p>
          <a:p>
            <a:pPr algn="just"/>
            <a:r>
              <a:rPr lang="en-IN" sz="3000" dirty="0" smtClean="0">
                <a:solidFill>
                  <a:srgbClr val="FF0000"/>
                </a:solidFill>
                <a:latin typeface="Comic Sans MS" pitchFamily="66" charset="0"/>
              </a:rPr>
              <a:t>Red P </a:t>
            </a:r>
            <a:r>
              <a:rPr lang="en-IN" sz="3000" dirty="0" smtClean="0">
                <a:solidFill>
                  <a:srgbClr val="92D050"/>
                </a:solidFill>
                <a:latin typeface="Comic Sans MS" pitchFamily="66" charset="0"/>
              </a:rPr>
              <a:t>is nontoxic.</a:t>
            </a:r>
            <a:endParaRPr lang="en-US" sz="30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n-IN" sz="3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IN" sz="3000" dirty="0" smtClean="0">
                <a:solidFill>
                  <a:srgbClr val="FF0000"/>
                </a:solidFill>
                <a:latin typeface="Comic Sans MS" pitchFamily="66" charset="0"/>
              </a:rPr>
              <a:t>Mechanism of Toxicosis:</a:t>
            </a:r>
          </a:p>
          <a:p>
            <a:pPr algn="just"/>
            <a:r>
              <a:rPr lang="en-IN" sz="3000" dirty="0" smtClean="0">
                <a:latin typeface="Comic Sans MS" pitchFamily="66" charset="0"/>
              </a:rPr>
              <a:t>Corrosive and protoplasmic poison: </a:t>
            </a:r>
            <a:r>
              <a:rPr lang="en-IN" sz="3000" dirty="0" err="1" smtClean="0">
                <a:latin typeface="Comic Sans MS" pitchFamily="66" charset="0"/>
              </a:rPr>
              <a:t>hepatotoxic</a:t>
            </a:r>
            <a:r>
              <a:rPr lang="en-IN" sz="3000" dirty="0" smtClean="0">
                <a:latin typeface="Comic Sans MS" pitchFamily="66" charset="0"/>
              </a:rPr>
              <a:t>.</a:t>
            </a:r>
            <a:endParaRPr lang="en-US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6019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Clinical Signs: 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Vomiting, diarrhoea (haemorrhagic), abdominal pain, jaundice, convulsions.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 Death due to hepatic and renal failure. </a:t>
            </a:r>
          </a:p>
          <a:p>
            <a:pPr algn="just"/>
            <a:r>
              <a:rPr lang="en-IN" sz="2400" u="sng" dirty="0" smtClean="0">
                <a:solidFill>
                  <a:srgbClr val="0070C0"/>
                </a:solidFill>
                <a:latin typeface="Comic Sans MS" pitchFamily="66" charset="0"/>
              </a:rPr>
              <a:t>Garlic odour of gastric contents. </a:t>
            </a:r>
          </a:p>
          <a:p>
            <a:pPr algn="just"/>
            <a:r>
              <a:rPr lang="en-IN" sz="2400" u="sng" dirty="0" smtClean="0">
                <a:solidFill>
                  <a:srgbClr val="0070C0"/>
                </a:solidFill>
                <a:latin typeface="Comic Sans MS" pitchFamily="66" charset="0"/>
              </a:rPr>
              <a:t>The </a:t>
            </a:r>
            <a:r>
              <a:rPr lang="en-IN" sz="2400" u="sng" dirty="0" err="1" smtClean="0">
                <a:solidFill>
                  <a:srgbClr val="0070C0"/>
                </a:solidFill>
                <a:latin typeface="Comic Sans MS" pitchFamily="66" charset="0"/>
              </a:rPr>
              <a:t>vomitus</a:t>
            </a:r>
            <a:r>
              <a:rPr lang="en-IN" sz="2400" u="sng" dirty="0" smtClean="0">
                <a:solidFill>
                  <a:srgbClr val="0070C0"/>
                </a:solidFill>
                <a:latin typeface="Comic Sans MS" pitchFamily="66" charset="0"/>
              </a:rPr>
              <a:t>  glows in dark.</a:t>
            </a:r>
            <a:endParaRPr lang="en-IN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n-IN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Treatment: </a:t>
            </a:r>
          </a:p>
          <a:p>
            <a:pPr algn="just"/>
            <a:r>
              <a:rPr lang="en-IN" sz="2400" dirty="0" smtClean="0">
                <a:solidFill>
                  <a:srgbClr val="00B050"/>
                </a:solidFill>
                <a:latin typeface="Comic Sans MS" pitchFamily="66" charset="0"/>
              </a:rPr>
              <a:t>1% CuSo</a:t>
            </a:r>
            <a:r>
              <a:rPr lang="en-IN" sz="1600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r>
              <a:rPr lang="en-IN" sz="2400" dirty="0" smtClean="0">
                <a:solidFill>
                  <a:srgbClr val="00B050"/>
                </a:solidFill>
                <a:latin typeface="Comic Sans MS" pitchFamily="66" charset="0"/>
              </a:rPr>
              <a:t> as emetic, </a:t>
            </a:r>
            <a:r>
              <a:rPr lang="en-IN" sz="2400" dirty="0" smtClean="0">
                <a:latin typeface="Comic Sans MS" pitchFamily="66" charset="0"/>
              </a:rPr>
              <a:t>form non-absorbable copper phosphide complex.</a:t>
            </a:r>
          </a:p>
          <a:p>
            <a:pPr algn="just"/>
            <a:r>
              <a:rPr lang="en-IN" sz="2400" dirty="0" smtClean="0">
                <a:solidFill>
                  <a:srgbClr val="00B050"/>
                </a:solidFill>
                <a:latin typeface="Comic Sans MS" pitchFamily="66" charset="0"/>
              </a:rPr>
              <a:t>Gastric lavage: </a:t>
            </a:r>
            <a:r>
              <a:rPr lang="en-IN" sz="2400" dirty="0" smtClean="0">
                <a:latin typeface="Comic Sans MS" pitchFamily="66" charset="0"/>
              </a:rPr>
              <a:t>Gastric lavage with 0.01-0.1% KMnO</a:t>
            </a:r>
            <a:r>
              <a:rPr lang="en-IN" sz="1600" dirty="0" smtClean="0">
                <a:latin typeface="Comic Sans MS" pitchFamily="66" charset="0"/>
              </a:rPr>
              <a:t>4</a:t>
            </a:r>
            <a:r>
              <a:rPr lang="en-IN" sz="2400" dirty="0" smtClean="0">
                <a:latin typeface="Comic Sans MS" pitchFamily="66" charset="0"/>
              </a:rPr>
              <a:t> or 0.2-0.4% CuSO</a:t>
            </a:r>
            <a:r>
              <a:rPr lang="en-IN" sz="1600" dirty="0" smtClean="0">
                <a:latin typeface="Comic Sans MS" pitchFamily="66" charset="0"/>
              </a:rPr>
              <a:t>4</a:t>
            </a:r>
            <a:r>
              <a:rPr lang="en-IN" sz="2400" dirty="0" smtClean="0">
                <a:latin typeface="Comic Sans MS" pitchFamily="66" charset="0"/>
              </a:rPr>
              <a:t> solution, followed by activated charcoal and 30 min later saline cathartics. 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Fat (favours P absorption) in diet should be avoided.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/>
            </a:r>
            <a:br>
              <a:rPr lang="en-IN" sz="3600" b="1" dirty="0" smtClean="0">
                <a:solidFill>
                  <a:srgbClr val="FF0000"/>
                </a:solidFill>
              </a:rPr>
            </a:br>
            <a:r>
              <a:rPr lang="en-IN" sz="3200" dirty="0" smtClean="0">
                <a:solidFill>
                  <a:srgbClr val="FF0000"/>
                </a:solidFill>
                <a:latin typeface="Comic Sans MS" pitchFamily="66" charset="0"/>
              </a:rPr>
              <a:t>Thallium Sulfate (</a:t>
            </a:r>
            <a:r>
              <a:rPr lang="en-IN" sz="3200" dirty="0" err="1" smtClean="0">
                <a:solidFill>
                  <a:srgbClr val="FF0000"/>
                </a:solidFill>
                <a:latin typeface="Comic Sans MS" pitchFamily="66" charset="0"/>
              </a:rPr>
              <a:t>Thallitoxicosis</a:t>
            </a:r>
            <a:r>
              <a:rPr lang="en-IN" sz="32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IN" sz="3600" b="1" dirty="0" smtClean="0">
                <a:solidFill>
                  <a:srgbClr val="FF0000"/>
                </a:solidFill>
              </a:rPr>
              <a:t/>
            </a:r>
            <a:br>
              <a:rPr lang="en-IN" sz="3600" b="1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sz="3100" dirty="0" smtClean="0">
                <a:latin typeface="Comic Sans MS" pitchFamily="66" charset="0"/>
              </a:rPr>
              <a:t>Thallium Sulphate is chemically similar </a:t>
            </a:r>
            <a:r>
              <a:rPr lang="en-IN" sz="3100" dirty="0" smtClean="0">
                <a:solidFill>
                  <a:srgbClr val="0070C0"/>
                </a:solidFill>
                <a:latin typeface="Comic Sans MS" pitchFamily="66" charset="0"/>
              </a:rPr>
              <a:t>to lead </a:t>
            </a:r>
            <a:r>
              <a:rPr lang="en-IN" sz="3100" dirty="0" smtClean="0">
                <a:latin typeface="Comic Sans MS" pitchFamily="66" charset="0"/>
              </a:rPr>
              <a:t>and is occasionally used as rodenticide.</a:t>
            </a:r>
          </a:p>
          <a:p>
            <a:pPr algn="just"/>
            <a:r>
              <a:rPr lang="en-IN" sz="3100" dirty="0" smtClean="0">
                <a:latin typeface="Comic Sans MS" pitchFamily="66" charset="0"/>
              </a:rPr>
              <a:t>It causes generalized cellular toxicity. </a:t>
            </a:r>
          </a:p>
          <a:p>
            <a:pPr algn="just"/>
            <a:r>
              <a:rPr lang="en-IN" sz="3100" dirty="0" smtClean="0">
                <a:latin typeface="Comic Sans MS" pitchFamily="66" charset="0"/>
              </a:rPr>
              <a:t>Affects GI, respiratory, bones/joints and nervous systems. </a:t>
            </a:r>
          </a:p>
          <a:p>
            <a:pPr algn="just"/>
            <a:r>
              <a:rPr lang="en-IN" sz="3100" b="1" dirty="0" smtClean="0">
                <a:solidFill>
                  <a:srgbClr val="FF0000"/>
                </a:solidFill>
                <a:latin typeface="Comic Sans MS" pitchFamily="66" charset="0"/>
              </a:rPr>
              <a:t>Banned </a:t>
            </a:r>
            <a:r>
              <a:rPr lang="en-IN" sz="3100" dirty="0" smtClean="0">
                <a:latin typeface="Comic Sans MS" pitchFamily="66" charset="0"/>
              </a:rPr>
              <a:t>(general cellular poison that affects all species).</a:t>
            </a:r>
          </a:p>
          <a:p>
            <a:pPr algn="just">
              <a:buNone/>
            </a:pPr>
            <a:endParaRPr lang="en-US" sz="31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sz="3100" dirty="0" smtClean="0">
                <a:solidFill>
                  <a:srgbClr val="00B0F0"/>
                </a:solidFill>
                <a:latin typeface="Comic Sans MS" pitchFamily="66" charset="0"/>
              </a:rPr>
              <a:t>Clinical Signs: </a:t>
            </a:r>
            <a:r>
              <a:rPr lang="en-IN" sz="3100" dirty="0" smtClean="0">
                <a:latin typeface="Comic Sans MS" pitchFamily="66" charset="0"/>
              </a:rPr>
              <a:t>Haemorrhagic gastroenteritis, abdominal pain, dyspnoea, blindness, tremors and convulsions.</a:t>
            </a:r>
          </a:p>
          <a:p>
            <a:pPr algn="just">
              <a:buNone/>
            </a:pPr>
            <a:endParaRPr lang="en-US" sz="31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sz="3100" dirty="0" smtClean="0">
                <a:solidFill>
                  <a:srgbClr val="00B0F0"/>
                </a:solidFill>
                <a:latin typeface="Comic Sans MS" pitchFamily="66" charset="0"/>
              </a:rPr>
              <a:t>Treatment: </a:t>
            </a:r>
          </a:p>
          <a:p>
            <a:pPr algn="just"/>
            <a:r>
              <a:rPr lang="en-IN" sz="3100" dirty="0" smtClean="0">
                <a:latin typeface="Comic Sans MS" pitchFamily="66" charset="0"/>
              </a:rPr>
              <a:t>Gastric </a:t>
            </a:r>
            <a:r>
              <a:rPr lang="en-IN" sz="3100" dirty="0" err="1" smtClean="0">
                <a:latin typeface="Comic Sans MS" pitchFamily="66" charset="0"/>
              </a:rPr>
              <a:t>lavagae</a:t>
            </a:r>
            <a:r>
              <a:rPr lang="en-IN" sz="3100" dirty="0" smtClean="0">
                <a:latin typeface="Comic Sans MS" pitchFamily="66" charset="0"/>
              </a:rPr>
              <a:t> with 1% sod. Iodide and 10% sod. iodide iv.</a:t>
            </a:r>
          </a:p>
          <a:p>
            <a:pPr algn="just"/>
            <a:r>
              <a:rPr lang="en-IN" sz="3100" dirty="0" smtClean="0">
                <a:latin typeface="Comic Sans MS" pitchFamily="66" charset="0"/>
              </a:rPr>
              <a:t>Diethyl </a:t>
            </a:r>
            <a:r>
              <a:rPr lang="en-IN" sz="3100" dirty="0" err="1" smtClean="0">
                <a:latin typeface="Comic Sans MS" pitchFamily="66" charset="0"/>
              </a:rPr>
              <a:t>thiocarbazone</a:t>
            </a:r>
            <a:r>
              <a:rPr lang="en-IN" sz="3100" dirty="0" smtClean="0">
                <a:latin typeface="Comic Sans MS" pitchFamily="66" charset="0"/>
              </a:rPr>
              <a:t> (</a:t>
            </a:r>
            <a:r>
              <a:rPr lang="en-IN" sz="3100" dirty="0" err="1" smtClean="0">
                <a:latin typeface="Comic Sans MS" pitchFamily="66" charset="0"/>
              </a:rPr>
              <a:t>dithiazone</a:t>
            </a:r>
            <a:r>
              <a:rPr lang="en-IN" sz="3100" dirty="0" smtClean="0">
                <a:latin typeface="Comic Sans MS" pitchFamily="66" charset="0"/>
              </a:rPr>
              <a:t>, 70 mg/kg, PO </a:t>
            </a:r>
            <a:r>
              <a:rPr lang="en-IN" sz="3100" dirty="0" err="1" smtClean="0">
                <a:latin typeface="Comic Sans MS" pitchFamily="66" charset="0"/>
              </a:rPr>
              <a:t>tid</a:t>
            </a:r>
            <a:r>
              <a:rPr lang="en-IN" sz="3100" dirty="0" smtClean="0">
                <a:latin typeface="Comic Sans MS" pitchFamily="66" charset="0"/>
              </a:rPr>
              <a:t>) within 24 hr and </a:t>
            </a:r>
            <a:r>
              <a:rPr lang="en-IN" sz="3100" dirty="0" err="1" smtClean="0">
                <a:latin typeface="Comic Sans MS" pitchFamily="66" charset="0"/>
              </a:rPr>
              <a:t>prussian</a:t>
            </a:r>
            <a:r>
              <a:rPr lang="en-IN" sz="3100" dirty="0" smtClean="0">
                <a:latin typeface="Comic Sans MS" pitchFamily="66" charset="0"/>
              </a:rPr>
              <a:t> blue 100 mg/kg bid as oral aqueous suspension to enhance thallium excretion in faces.</a:t>
            </a:r>
            <a:endParaRPr lang="en-US" sz="3100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1350</Words>
  <Application>Microsoft Office PowerPoint</Application>
  <PresentationFormat>On-screen Show (4:3)</PresentationFormat>
  <Paragraphs>172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Content of the chapter </vt:lpstr>
      <vt:lpstr>Introduction</vt:lpstr>
      <vt:lpstr>Slide 4</vt:lpstr>
      <vt:lpstr>Classification</vt:lpstr>
      <vt:lpstr>Arsenic compounds </vt:lpstr>
      <vt:lpstr> Elementary phosphorus </vt:lpstr>
      <vt:lpstr>Slide 8</vt:lpstr>
      <vt:lpstr> Thallium Sulfate (Thallitoxicosis) </vt:lpstr>
      <vt:lpstr>Zinc phosphide </vt:lpstr>
      <vt:lpstr>Slide 11</vt:lpstr>
      <vt:lpstr>Warfarin and Congeners</vt:lpstr>
      <vt:lpstr>Slide 13</vt:lpstr>
      <vt:lpstr>Alpha Naphthyl Thiourea (ANTU) </vt:lpstr>
      <vt:lpstr>Slide 15</vt:lpstr>
      <vt:lpstr>Red Squill</vt:lpstr>
      <vt:lpstr>Slide 17</vt:lpstr>
      <vt:lpstr>Sodium Monofluoroacetate  </vt:lpstr>
      <vt:lpstr>Slide 19</vt:lpstr>
      <vt:lpstr>Bromethalin </vt:lpstr>
      <vt:lpstr>Metaldehyde</vt:lpstr>
      <vt:lpstr>Strychnine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Rodenticides </dc:title>
  <dc:creator>user</dc:creator>
  <cp:lastModifiedBy>user</cp:lastModifiedBy>
  <cp:revision>70</cp:revision>
  <dcterms:created xsi:type="dcterms:W3CDTF">2006-08-16T00:00:00Z</dcterms:created>
  <dcterms:modified xsi:type="dcterms:W3CDTF">2020-05-29T05:24:18Z</dcterms:modified>
</cp:coreProperties>
</file>