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5" r:id="rId3"/>
    <p:sldId id="257" r:id="rId4"/>
    <p:sldId id="276" r:id="rId5"/>
    <p:sldId id="269" r:id="rId6"/>
    <p:sldId id="258" r:id="rId7"/>
    <p:sldId id="259" r:id="rId8"/>
    <p:sldId id="260" r:id="rId9"/>
    <p:sldId id="261" r:id="rId10"/>
    <p:sldId id="278" r:id="rId11"/>
    <p:sldId id="262" r:id="rId12"/>
    <p:sldId id="277" r:id="rId13"/>
    <p:sldId id="263" r:id="rId14"/>
    <p:sldId id="270" r:id="rId15"/>
    <p:sldId id="271" r:id="rId16"/>
    <p:sldId id="272" r:id="rId17"/>
    <p:sldId id="273" r:id="rId18"/>
    <p:sldId id="274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Rodenticides</a:t>
            </a:r>
            <a:endParaRPr lang="en-US" sz="40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8006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5146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2514600"/>
            <a:ext cx="26289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Mechanism of action: </a:t>
            </a:r>
          </a:p>
          <a:p>
            <a:pPr algn="just"/>
            <a:r>
              <a:rPr lang="en-IN" dirty="0" smtClean="0"/>
              <a:t>Acute zinc </a:t>
            </a:r>
            <a:r>
              <a:rPr lang="en-IN" dirty="0" err="1" smtClean="0"/>
              <a:t>phosphide</a:t>
            </a:r>
            <a:r>
              <a:rPr lang="en-IN" dirty="0" smtClean="0"/>
              <a:t> </a:t>
            </a:r>
            <a:r>
              <a:rPr lang="en-IN" dirty="0" err="1" smtClean="0"/>
              <a:t>toxicosis</a:t>
            </a:r>
            <a:r>
              <a:rPr lang="en-IN" dirty="0" smtClean="0"/>
              <a:t> is due to the </a:t>
            </a:r>
            <a:r>
              <a:rPr lang="en-IN" dirty="0" err="1" smtClean="0"/>
              <a:t>phosphine</a:t>
            </a:r>
            <a:r>
              <a:rPr lang="en-IN" dirty="0" smtClean="0"/>
              <a:t> gas. </a:t>
            </a:r>
            <a:r>
              <a:rPr lang="en-IN" dirty="0" err="1" smtClean="0"/>
              <a:t>phosphine</a:t>
            </a:r>
            <a:r>
              <a:rPr lang="en-IN" dirty="0" smtClean="0"/>
              <a:t> gas is said to act as </a:t>
            </a:r>
            <a:r>
              <a:rPr lang="en-IN" dirty="0" err="1" smtClean="0"/>
              <a:t>ageneral</a:t>
            </a:r>
            <a:r>
              <a:rPr lang="en-IN" dirty="0" smtClean="0"/>
              <a:t> protoplasmic poison. It causes direct damage to membranes of blood vessels and erythrocytes leading to cardiovascular collapse. </a:t>
            </a:r>
            <a:r>
              <a:rPr lang="en-IN" dirty="0" err="1" smtClean="0"/>
              <a:t>Phosphine</a:t>
            </a:r>
            <a:r>
              <a:rPr lang="en-IN" dirty="0" smtClean="0"/>
              <a:t> also causes depression of CNS, irritation of lungs and damage to liver and kidneys.</a:t>
            </a:r>
            <a:endParaRPr lang="en-US" dirty="0" smtClean="0"/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Clinical Signs: </a:t>
            </a:r>
          </a:p>
          <a:p>
            <a:pPr algn="just"/>
            <a:r>
              <a:rPr lang="en-IN" dirty="0" smtClean="0"/>
              <a:t>Vomiting, acidosis, abdominal pain, aimless running, howling, ataxia, dyspnoea, gasping and convulsions.</a:t>
            </a:r>
            <a:endParaRPr lang="en-US" dirty="0" smtClean="0"/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Treatment: </a:t>
            </a:r>
          </a:p>
          <a:p>
            <a:pPr algn="just"/>
            <a:r>
              <a:rPr lang="en-IN" dirty="0" smtClean="0"/>
              <a:t>Calcium </a:t>
            </a:r>
            <a:r>
              <a:rPr lang="en-IN" dirty="0" err="1" smtClean="0"/>
              <a:t>boro-gluconate</a:t>
            </a:r>
            <a:r>
              <a:rPr lang="en-IN" dirty="0" smtClean="0"/>
              <a:t> and fluid therapy to reduce acidosis (2-4 litres of 5% soda </a:t>
            </a:r>
            <a:r>
              <a:rPr lang="en-IN" dirty="0" err="1" smtClean="0"/>
              <a:t>bicarb</a:t>
            </a:r>
            <a:r>
              <a:rPr lang="en-IN" dirty="0" smtClean="0"/>
              <a:t>. PO).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4000" b="1" dirty="0" err="1" smtClean="0">
                <a:solidFill>
                  <a:srgbClr val="FF0000"/>
                </a:solidFill>
              </a:rPr>
              <a:t>Warfain</a:t>
            </a:r>
            <a:r>
              <a:rPr lang="en-IN" sz="4000" b="1" dirty="0" smtClean="0">
                <a:solidFill>
                  <a:srgbClr val="FF0000"/>
                </a:solidFill>
              </a:rPr>
              <a:t> and Congeners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just"/>
            <a:r>
              <a:rPr lang="en-IN" sz="3600" dirty="0" err="1" smtClean="0"/>
              <a:t>Warfain</a:t>
            </a:r>
            <a:r>
              <a:rPr lang="en-IN" sz="3600" dirty="0" smtClean="0"/>
              <a:t> and Congeners(</a:t>
            </a:r>
            <a:r>
              <a:rPr lang="en-IN" sz="3600" dirty="0" err="1" smtClean="0"/>
              <a:t>pindone</a:t>
            </a:r>
            <a:r>
              <a:rPr lang="en-IN" sz="3600" dirty="0" smtClean="0"/>
              <a:t>, </a:t>
            </a:r>
            <a:r>
              <a:rPr lang="en-IN" sz="3600" dirty="0" err="1" smtClean="0"/>
              <a:t>coumafuryl</a:t>
            </a:r>
            <a:r>
              <a:rPr lang="en-IN" sz="3600" dirty="0" smtClean="0"/>
              <a:t>, </a:t>
            </a:r>
            <a:r>
              <a:rPr lang="en-IN" sz="3600" dirty="0" err="1" smtClean="0"/>
              <a:t>coumachloretc</a:t>
            </a:r>
            <a:r>
              <a:rPr lang="en-IN" sz="3600" dirty="0" smtClean="0"/>
              <a:t>): Most commonly used, but potentially dangerous compounds.</a:t>
            </a:r>
            <a:endParaRPr lang="en-US" sz="3600" dirty="0" smtClean="0"/>
          </a:p>
          <a:p>
            <a:pPr algn="just">
              <a:buNone/>
            </a:pPr>
            <a:r>
              <a:rPr lang="en-IN" sz="3600" b="1" dirty="0" smtClean="0">
                <a:solidFill>
                  <a:srgbClr val="0070C0"/>
                </a:solidFill>
              </a:rPr>
              <a:t>Mechanism of Toxicosis:</a:t>
            </a:r>
          </a:p>
          <a:p>
            <a:pPr algn="just"/>
            <a:r>
              <a:rPr lang="en-IN" sz="3600" dirty="0" smtClean="0"/>
              <a:t>It is also called as anticoagulant rodenticides: Basic </a:t>
            </a:r>
            <a:r>
              <a:rPr lang="en-IN" sz="3600" dirty="0" err="1" smtClean="0"/>
              <a:t>coumarin</a:t>
            </a:r>
            <a:r>
              <a:rPr lang="en-IN" sz="3600" dirty="0" smtClean="0"/>
              <a:t> or </a:t>
            </a:r>
            <a:r>
              <a:rPr lang="en-IN" sz="3600" dirty="0" err="1" smtClean="0"/>
              <a:t>indanedione</a:t>
            </a:r>
            <a:r>
              <a:rPr lang="en-IN" sz="3600" dirty="0" smtClean="0"/>
              <a:t> nucleus: Act as anti-vitamin K and interfere with synthesis of </a:t>
            </a:r>
            <a:r>
              <a:rPr lang="en-IN" sz="3600" dirty="0" err="1" smtClean="0"/>
              <a:t>coagulationFactoros</a:t>
            </a:r>
            <a:r>
              <a:rPr lang="en-IN" sz="3600" dirty="0" smtClean="0"/>
              <a:t> I, II, VII and X in liver and thus prevent conversion of </a:t>
            </a:r>
            <a:r>
              <a:rPr lang="en-IN" sz="3600" dirty="0" err="1" smtClean="0"/>
              <a:t>prothrombin</a:t>
            </a:r>
            <a:r>
              <a:rPr lang="en-IN" sz="3600" dirty="0" smtClean="0"/>
              <a:t> to thrombin resulting in failure of blood clotting – generalized haemorrhages.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733800"/>
            <a:ext cx="22669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133600"/>
            <a:ext cx="2333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1371600"/>
            <a:ext cx="5638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IN" sz="2400" b="1" dirty="0" smtClean="0">
                <a:solidFill>
                  <a:srgbClr val="0070C0"/>
                </a:solidFill>
              </a:rPr>
              <a:t>Clinical Signs:</a:t>
            </a:r>
          </a:p>
          <a:p>
            <a:pPr algn="just"/>
            <a:r>
              <a:rPr lang="en-IN" sz="2400" dirty="0" smtClean="0"/>
              <a:t>Anaemia, hematomas, </a:t>
            </a:r>
            <a:r>
              <a:rPr lang="en-IN" sz="2400" dirty="0" err="1" smtClean="0"/>
              <a:t>hemothorax</a:t>
            </a:r>
            <a:r>
              <a:rPr lang="en-IN" sz="2400" dirty="0" smtClean="0"/>
              <a:t>, </a:t>
            </a:r>
            <a:r>
              <a:rPr lang="en-IN" sz="2400" dirty="0" err="1" smtClean="0"/>
              <a:t>epistaxis</a:t>
            </a:r>
            <a:r>
              <a:rPr lang="en-IN" sz="2400" dirty="0" smtClean="0"/>
              <a:t> and </a:t>
            </a:r>
            <a:r>
              <a:rPr lang="en-IN" sz="2400" dirty="0" err="1" smtClean="0"/>
              <a:t>hematuria</a:t>
            </a:r>
            <a:r>
              <a:rPr lang="en-IN" sz="2400" dirty="0" smtClean="0"/>
              <a:t>, weakness ataxia, colic and </a:t>
            </a:r>
            <a:r>
              <a:rPr lang="en-IN" sz="2400" dirty="0" err="1" smtClean="0"/>
              <a:t>polypnoea</a:t>
            </a:r>
            <a:r>
              <a:rPr lang="en-IN" sz="2400" dirty="0" smtClean="0"/>
              <a:t>.</a:t>
            </a:r>
            <a:endParaRPr lang="en-US" sz="2400" dirty="0" smtClean="0"/>
          </a:p>
          <a:p>
            <a:pPr algn="just">
              <a:buNone/>
            </a:pPr>
            <a:r>
              <a:rPr lang="en-IN" sz="2400" b="1" dirty="0" smtClean="0">
                <a:solidFill>
                  <a:srgbClr val="0070C0"/>
                </a:solidFill>
              </a:rPr>
              <a:t>Treatment: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400" dirty="0" smtClean="0"/>
              <a:t>Vitamin K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@ 2.5-5 mg/kg iv or sc smallest possible needle at several locations to speed up absorption for 2 – 4 weeks.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IN" sz="2400" dirty="0" smtClean="0"/>
              <a:t>Fresh or frozen plasma @ 9 ml/kg or whole blood 20 ml/kg iv to replace clotting factors. 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IN" sz="2400" dirty="0" err="1" smtClean="0"/>
              <a:t>Thoracocentesis</a:t>
            </a:r>
            <a:r>
              <a:rPr lang="en-IN" sz="2400" dirty="0" smtClean="0"/>
              <a:t> to relieve dyspnoea due to </a:t>
            </a:r>
            <a:r>
              <a:rPr lang="en-IN" sz="2400" dirty="0" err="1" smtClean="0"/>
              <a:t>hemothorax</a:t>
            </a:r>
            <a:r>
              <a:rPr lang="en-IN" sz="2400" dirty="0" smtClean="0"/>
              <a:t> and artificial respiration with oxygen.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Alpha </a:t>
            </a:r>
            <a:r>
              <a:rPr lang="en-IN" sz="3600" b="1" dirty="0" err="1" smtClean="0">
                <a:solidFill>
                  <a:srgbClr val="FF0000"/>
                </a:solidFill>
              </a:rPr>
              <a:t>NaphthylThiourea</a:t>
            </a:r>
            <a:r>
              <a:rPr lang="en-IN" sz="3600" b="1" dirty="0" smtClean="0">
                <a:solidFill>
                  <a:srgbClr val="FF0000"/>
                </a:solidFill>
              </a:rPr>
              <a:t> (ANTU)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b="1" dirty="0" smtClean="0"/>
              <a:t>Mechanism of Toxicosis: </a:t>
            </a:r>
            <a:r>
              <a:rPr lang="en-IN" dirty="0" smtClean="0"/>
              <a:t>it interferes with effective uptake of  O</a:t>
            </a:r>
            <a:r>
              <a:rPr lang="en-IN" baseline="-25000" dirty="0" smtClean="0"/>
              <a:t>2</a:t>
            </a:r>
            <a:r>
              <a:rPr lang="en-IN" dirty="0" smtClean="0"/>
              <a:t>from pulmonary alveoli by producing massive  oedema  of lungs due to increase capillary permeability. ANTU undergoes metabolism </a:t>
            </a:r>
            <a:r>
              <a:rPr lang="en-IN" dirty="0" err="1" smtClean="0"/>
              <a:t>bymicrosomal</a:t>
            </a:r>
            <a:r>
              <a:rPr lang="en-IN" dirty="0" smtClean="0"/>
              <a:t> mixed function </a:t>
            </a:r>
            <a:r>
              <a:rPr lang="en-IN" dirty="0" err="1" smtClean="0"/>
              <a:t>oxidases</a:t>
            </a:r>
            <a:r>
              <a:rPr lang="en-IN" dirty="0" smtClean="0"/>
              <a:t> releasing atomic sulphur which damages the endothelium of alveolar capillaries – leakage of fluid into alveoli (airways)– pulmonary oedema (</a:t>
            </a:r>
            <a:r>
              <a:rPr lang="en-IN" dirty="0" err="1" smtClean="0"/>
              <a:t>pneumothorax</a:t>
            </a:r>
            <a:r>
              <a:rPr lang="en-IN" dirty="0" smtClean="0"/>
              <a:t>). This leads to formation of froth which further blocks the air passage and virtually the animals drawn in its own airways.</a:t>
            </a:r>
            <a:endParaRPr lang="en-US" dirty="0" smtClean="0"/>
          </a:p>
          <a:p>
            <a:r>
              <a:rPr lang="en-IN" dirty="0" smtClean="0"/>
              <a:t> It causes vomiting on empty stomach due to intense local gastric irritation, but poisoning occurs if ANTU is ingested after feeding.</a:t>
            </a:r>
            <a:endParaRPr lang="en-US" dirty="0" smtClean="0"/>
          </a:p>
          <a:p>
            <a:r>
              <a:rPr lang="en-IN" b="1" dirty="0" smtClean="0"/>
              <a:t>Clinical Signs: </a:t>
            </a:r>
            <a:r>
              <a:rPr lang="en-IN" dirty="0" smtClean="0"/>
              <a:t>Moist </a:t>
            </a:r>
            <a:r>
              <a:rPr lang="en-IN" dirty="0" err="1" smtClean="0"/>
              <a:t>rales</a:t>
            </a:r>
            <a:r>
              <a:rPr lang="en-IN" dirty="0" smtClean="0"/>
              <a:t>, cyanosis, weakness, ataxia, rapid and weak pulse and subnormal temp.</a:t>
            </a:r>
            <a:endParaRPr lang="en-US" dirty="0" smtClean="0"/>
          </a:p>
          <a:p>
            <a:r>
              <a:rPr lang="en-IN" b="1" dirty="0" smtClean="0"/>
              <a:t>Treatment: </a:t>
            </a:r>
            <a:r>
              <a:rPr lang="en-IN" dirty="0" smtClean="0"/>
              <a:t>Gastric </a:t>
            </a:r>
            <a:r>
              <a:rPr lang="en-IN" dirty="0" err="1" smtClean="0"/>
              <a:t>lavage</a:t>
            </a:r>
            <a:r>
              <a:rPr lang="en-IN" dirty="0" smtClean="0"/>
              <a:t>, osmotic diuretics (</a:t>
            </a:r>
            <a:r>
              <a:rPr lang="en-IN" dirty="0" err="1" smtClean="0"/>
              <a:t>mannitol</a:t>
            </a:r>
            <a:r>
              <a:rPr lang="en-IN" dirty="0" smtClean="0"/>
              <a:t>), atropine (0.02-0.25 mg/kg sc) and keeping head inclined to facilitate drainage of fluids from lungs.</a:t>
            </a:r>
            <a:endParaRPr lang="en-US" dirty="0" smtClean="0"/>
          </a:p>
          <a:p>
            <a:r>
              <a:rPr lang="en-IN" dirty="0" smtClean="0"/>
              <a:t>Α </a:t>
            </a:r>
            <a:r>
              <a:rPr lang="en-IN" dirty="0" err="1" smtClean="0"/>
              <a:t>adrenoreceptor</a:t>
            </a:r>
            <a:r>
              <a:rPr lang="en-IN" dirty="0" smtClean="0"/>
              <a:t> antagonists to dilate pulmonary vessels.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Red </a:t>
            </a:r>
            <a:r>
              <a:rPr lang="en-IN" b="1" dirty="0" err="1" smtClean="0">
                <a:solidFill>
                  <a:srgbClr val="FF0000"/>
                </a:solidFill>
              </a:rPr>
              <a:t>Squill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It is the ground bulbs of </a:t>
            </a:r>
            <a:r>
              <a:rPr lang="en-IN" i="1" dirty="0" err="1" smtClean="0"/>
              <a:t>Urgenia</a:t>
            </a:r>
            <a:r>
              <a:rPr lang="en-IN" i="1" dirty="0" smtClean="0"/>
              <a:t> maritime, </a:t>
            </a:r>
            <a:r>
              <a:rPr lang="en-IN" dirty="0" smtClean="0"/>
              <a:t>contain cardiac glycoside, </a:t>
            </a:r>
            <a:r>
              <a:rPr lang="en-IN" dirty="0" err="1" smtClean="0"/>
              <a:t>proscillaridin</a:t>
            </a:r>
            <a:r>
              <a:rPr lang="en-IN" dirty="0" smtClean="0"/>
              <a:t>. Considered as the safest </a:t>
            </a:r>
            <a:r>
              <a:rPr lang="en-IN" dirty="0" err="1" smtClean="0"/>
              <a:t>rodenticide</a:t>
            </a:r>
            <a:r>
              <a:rPr lang="en-IN" dirty="0" smtClean="0"/>
              <a:t> (nontoxic to poultry, unpalatable to livestock, vomiting if cats/dogs ingest, rats are incapable of vomiting).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Mechanism of Toxicosis: </a:t>
            </a:r>
            <a:r>
              <a:rPr lang="en-IN" dirty="0" smtClean="0"/>
              <a:t>Vomiting, ataxia, paralysis, dyspnoea, convulsions, depression, cardiac arrhythmia/failure.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Treatment: </a:t>
            </a:r>
            <a:r>
              <a:rPr lang="en-IN" dirty="0" smtClean="0"/>
              <a:t>Gastric </a:t>
            </a:r>
            <a:r>
              <a:rPr lang="en-IN" dirty="0" err="1" smtClean="0"/>
              <a:t>lavage</a:t>
            </a:r>
            <a:r>
              <a:rPr lang="en-IN" dirty="0" smtClean="0"/>
              <a:t> / saline purgatives, atropine sc at 6-8 hr (prevent cardiac arrest).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Sodium </a:t>
            </a:r>
            <a:r>
              <a:rPr lang="en-IN" sz="3600" b="1" dirty="0" err="1" smtClean="0">
                <a:solidFill>
                  <a:srgbClr val="FF0000"/>
                </a:solidFill>
              </a:rPr>
              <a:t>Monofluoroacetate</a:t>
            </a:r>
            <a:r>
              <a:rPr lang="en-IN" sz="36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>
                <a:solidFill>
                  <a:srgbClr val="0070C0"/>
                </a:solidFill>
              </a:rPr>
              <a:t>Mechanism of toxicosis: </a:t>
            </a:r>
            <a:r>
              <a:rPr lang="en-IN" dirty="0" smtClean="0"/>
              <a:t>Blocks cellular energy production by interfering with TCA. It is incorporated as </a:t>
            </a:r>
            <a:r>
              <a:rPr lang="en-IN" dirty="0" err="1" smtClean="0"/>
              <a:t>fluoroacetyl</a:t>
            </a:r>
            <a:r>
              <a:rPr lang="en-IN" dirty="0" smtClean="0"/>
              <a:t> coenzyme A in place of normal acetyl COA which condenses with oxaloacetate to form </a:t>
            </a:r>
            <a:r>
              <a:rPr lang="en-IN" dirty="0" err="1" smtClean="0"/>
              <a:t>fluorocitrate</a:t>
            </a:r>
            <a:r>
              <a:rPr lang="en-IN" dirty="0" smtClean="0"/>
              <a:t> – which causes inhibition of aconitase.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dirty="0" smtClean="0">
                <a:solidFill>
                  <a:srgbClr val="0070C0"/>
                </a:solidFill>
              </a:rPr>
              <a:t>Clinical Signs: </a:t>
            </a:r>
            <a:r>
              <a:rPr lang="en-IN" dirty="0" smtClean="0"/>
              <a:t>Nervousness, restlessness, depression, prostration, weak and rapid pulse, convulsions and death due to cardiac arrest.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rgbClr val="0070C0"/>
                </a:solidFill>
              </a:rPr>
              <a:t>Treatment: </a:t>
            </a:r>
            <a:r>
              <a:rPr lang="en-IN" dirty="0" smtClean="0"/>
              <a:t>Emetics, gastric </a:t>
            </a:r>
            <a:r>
              <a:rPr lang="en-IN" dirty="0" err="1" smtClean="0"/>
              <a:t>lavage</a:t>
            </a:r>
            <a:r>
              <a:rPr lang="en-IN" dirty="0" smtClean="0"/>
              <a:t>, activated charcoal (0.5 gm/kg)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FF0000"/>
                </a:solidFill>
              </a:rPr>
              <a:t>Bromethalin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Mechanism of Toxicosis: </a:t>
            </a:r>
            <a:r>
              <a:rPr lang="en-IN" dirty="0" smtClean="0"/>
              <a:t>Neurotoxin, uncouples oxidative </a:t>
            </a:r>
            <a:r>
              <a:rPr lang="en-IN" dirty="0" err="1" smtClean="0"/>
              <a:t>phosphorylation</a:t>
            </a:r>
            <a:r>
              <a:rPr lang="en-IN" dirty="0" smtClean="0"/>
              <a:t> in CNS. Increases CSF pressure –pressure on neurons/axons – impairment of impulse conduction – paralysis and death.</a:t>
            </a:r>
            <a:endParaRPr lang="en-US" dirty="0" smtClean="0"/>
          </a:p>
          <a:p>
            <a:r>
              <a:rPr lang="en-IN" b="1" dirty="0" smtClean="0"/>
              <a:t>Clinical Signs: </a:t>
            </a:r>
            <a:r>
              <a:rPr lang="en-IN" dirty="0" smtClean="0"/>
              <a:t>Vomiting, hyper excitability, muscle tremors, convulsions, hind limb </a:t>
            </a:r>
            <a:r>
              <a:rPr lang="en-IN" dirty="0" err="1" smtClean="0"/>
              <a:t>hyperflexia</a:t>
            </a:r>
            <a:r>
              <a:rPr lang="en-IN" dirty="0" smtClean="0"/>
              <a:t>, posterior paralysis, depression, paralysis and death.</a:t>
            </a:r>
            <a:endParaRPr lang="en-US" dirty="0" smtClean="0"/>
          </a:p>
          <a:p>
            <a:r>
              <a:rPr lang="en-IN" b="1" dirty="0" smtClean="0"/>
              <a:t>Treatment: </a:t>
            </a:r>
            <a:r>
              <a:rPr lang="en-IN" dirty="0" smtClean="0"/>
              <a:t>Emetics, gastric </a:t>
            </a:r>
            <a:r>
              <a:rPr lang="en-IN" dirty="0" err="1" smtClean="0"/>
              <a:t>lavage</a:t>
            </a:r>
            <a:r>
              <a:rPr lang="en-IN" dirty="0" smtClean="0"/>
              <a:t>, and osmotic diuretics.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Metaldehyde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Also used as a </a:t>
            </a:r>
            <a:r>
              <a:rPr lang="en-IN" b="1" dirty="0" smtClean="0"/>
              <a:t>snail bait (</a:t>
            </a:r>
            <a:r>
              <a:rPr lang="en-IN" b="1" dirty="0" err="1" smtClean="0"/>
              <a:t>molluscicide</a:t>
            </a:r>
            <a:r>
              <a:rPr lang="en-IN" b="1" dirty="0" smtClean="0"/>
              <a:t>).</a:t>
            </a:r>
            <a:endParaRPr lang="en-US" dirty="0" smtClean="0"/>
          </a:p>
          <a:p>
            <a:pPr algn="just"/>
            <a:r>
              <a:rPr lang="en-IN" b="1" dirty="0" smtClean="0"/>
              <a:t>Mechanism of Toxicosis: </a:t>
            </a:r>
            <a:r>
              <a:rPr lang="en-IN" dirty="0" smtClean="0"/>
              <a:t>In stomach hydrolysed to acetaldehyde, which enters brain and reduces brain serotonin, nor-epinephrine and inhibitory transmitter GABA, causing excitation and hyper muscular activity.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b="1" dirty="0" smtClean="0"/>
              <a:t>Clinical Symptoms: </a:t>
            </a:r>
            <a:r>
              <a:rPr lang="en-IN" dirty="0" smtClean="0"/>
              <a:t>Nervous sings: Tremors, ataxia, rapid respirations and convulsions.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b="1" dirty="0" smtClean="0"/>
              <a:t>Treatment: </a:t>
            </a:r>
            <a:r>
              <a:rPr lang="en-IN" dirty="0" smtClean="0"/>
              <a:t>Emetics, gastric </a:t>
            </a:r>
            <a:r>
              <a:rPr lang="en-IN" dirty="0" err="1" smtClean="0"/>
              <a:t>lavage</a:t>
            </a:r>
            <a:r>
              <a:rPr lang="en-IN" dirty="0" smtClean="0"/>
              <a:t>, activated charcoal, activated charcoal. Diazepam 2-5 mg iv. Lactate Ringer sol or 5% glucose iv) to promote toxin excretion, combat dehydration and reduce acidosis induced by excessive muscular activity.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Strychnine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81600"/>
          </a:xfrm>
        </p:spPr>
        <p:txBody>
          <a:bodyPr>
            <a:normAutofit fontScale="70000" lnSpcReduction="20000"/>
          </a:bodyPr>
          <a:lstStyle/>
          <a:p>
            <a:r>
              <a:rPr lang="en-IN" sz="3400" dirty="0" smtClean="0"/>
              <a:t>Strychnine is alkaloid of seeds of </a:t>
            </a:r>
            <a:r>
              <a:rPr lang="en-IN" sz="3400" i="1" dirty="0" err="1" smtClean="0"/>
              <a:t>Strychnos</a:t>
            </a:r>
            <a:r>
              <a:rPr lang="en-IN" sz="3400" i="1" dirty="0" smtClean="0"/>
              <a:t> </a:t>
            </a:r>
            <a:r>
              <a:rPr lang="en-IN" sz="3400" i="1" dirty="0" err="1" smtClean="0"/>
              <a:t>nuxvomica</a:t>
            </a:r>
            <a:r>
              <a:rPr lang="en-IN" sz="3400" dirty="0" smtClean="0"/>
              <a:t>.</a:t>
            </a:r>
          </a:p>
          <a:p>
            <a:r>
              <a:rPr lang="en-IN" sz="3400" dirty="0" smtClean="0"/>
              <a:t>It is convulsive poison. </a:t>
            </a:r>
          </a:p>
          <a:p>
            <a:r>
              <a:rPr lang="en-IN" sz="3400" dirty="0" smtClean="0"/>
              <a:t>Violent death if ingested by pets. </a:t>
            </a:r>
          </a:p>
          <a:p>
            <a:r>
              <a:rPr lang="en-IN" sz="3400" dirty="0" smtClean="0"/>
              <a:t>Once used as </a:t>
            </a:r>
            <a:r>
              <a:rPr lang="en-IN" sz="3400" dirty="0" err="1" smtClean="0"/>
              <a:t>mammalicide</a:t>
            </a:r>
            <a:r>
              <a:rPr lang="en-IN" sz="3400" dirty="0" smtClean="0"/>
              <a:t> (to kill stray dogs), but now banned as it causes violent death.</a:t>
            </a:r>
            <a:endParaRPr lang="en-US" sz="3400" dirty="0" smtClean="0"/>
          </a:p>
          <a:p>
            <a:pPr>
              <a:buNone/>
            </a:pPr>
            <a:r>
              <a:rPr lang="en-IN" sz="3400" b="1" dirty="0" smtClean="0">
                <a:solidFill>
                  <a:srgbClr val="0070C0"/>
                </a:solidFill>
              </a:rPr>
              <a:t>Mechanism of Toxicosis: </a:t>
            </a:r>
            <a:r>
              <a:rPr lang="en-IN" sz="3400" dirty="0" smtClean="0"/>
              <a:t>Potent (convulsive) nervous poison. Antagonism of central inhibitory transmitters </a:t>
            </a:r>
            <a:r>
              <a:rPr lang="en-IN" sz="3400" dirty="0" err="1" smtClean="0"/>
              <a:t>glycine</a:t>
            </a:r>
            <a:r>
              <a:rPr lang="en-IN" sz="3400" dirty="0" smtClean="0"/>
              <a:t> and GABA.</a:t>
            </a:r>
            <a:endParaRPr lang="en-US" sz="3400" dirty="0" smtClean="0"/>
          </a:p>
          <a:p>
            <a:pPr>
              <a:buNone/>
            </a:pPr>
            <a:r>
              <a:rPr lang="en-IN" sz="3400" b="1" dirty="0" smtClean="0">
                <a:solidFill>
                  <a:srgbClr val="0070C0"/>
                </a:solidFill>
              </a:rPr>
              <a:t>Clinical Signs: </a:t>
            </a:r>
            <a:r>
              <a:rPr lang="en-IN" sz="3400" dirty="0" smtClean="0"/>
              <a:t>Nervous signs (Excitement – tonic convulsion – depression - paralysis)</a:t>
            </a:r>
            <a:endParaRPr lang="en-US" sz="3400" dirty="0" smtClean="0"/>
          </a:p>
          <a:p>
            <a:pPr>
              <a:buNone/>
            </a:pPr>
            <a:r>
              <a:rPr lang="en-IN" sz="3400" b="1" dirty="0" smtClean="0">
                <a:solidFill>
                  <a:srgbClr val="0070C0"/>
                </a:solidFill>
              </a:rPr>
              <a:t>Treatment: </a:t>
            </a: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IN" sz="3400" dirty="0" smtClean="0"/>
              <a:t>Activated charcoal, anticonvulsants (barbiturates), </a:t>
            </a:r>
            <a:endParaRPr lang="en-US" sz="3400" dirty="0" smtClean="0"/>
          </a:p>
          <a:p>
            <a:r>
              <a:rPr lang="en-IN" sz="3400" dirty="0" smtClean="0"/>
              <a:t>gastric </a:t>
            </a:r>
            <a:r>
              <a:rPr lang="en-IN" sz="3400" dirty="0" err="1" smtClean="0"/>
              <a:t>lavage</a:t>
            </a:r>
            <a:r>
              <a:rPr lang="en-IN" sz="3400" dirty="0" smtClean="0"/>
              <a:t> with 2% aq. tannic acid or dilute HCI or a 1:250 dilution of tincture iodine. Emetics are contraindicated. </a:t>
            </a:r>
            <a:endParaRPr lang="en-US" sz="3400" dirty="0" smtClean="0"/>
          </a:p>
          <a:p>
            <a:r>
              <a:rPr lang="en-IN" sz="3400" dirty="0" smtClean="0"/>
              <a:t>Gastric with sodium bicarbonate solution may increase absorption.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en-IN" sz="3400" dirty="0" smtClean="0"/>
              <a:t>Rodenticides are chemical preparations used to destroy rodents, particularly mice and field rats. </a:t>
            </a:r>
          </a:p>
          <a:p>
            <a:pPr algn="just"/>
            <a:r>
              <a:rPr lang="en-IN" sz="3400" dirty="0" smtClean="0"/>
              <a:t>They are requiring to control the over population of rodents and to prevent losses caused by them.</a:t>
            </a:r>
          </a:p>
          <a:p>
            <a:pPr algn="just"/>
            <a:r>
              <a:rPr lang="en-IN" sz="3400" dirty="0" smtClean="0"/>
              <a:t>Rodenticides should be selectively toxic to rodents and non  man and farm animals. </a:t>
            </a:r>
          </a:p>
          <a:p>
            <a:pPr algn="just"/>
            <a:r>
              <a:rPr lang="en-IN" sz="3400" dirty="0" smtClean="0"/>
              <a:t>there is no such rodenticides which fully meets this requirement.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err="1" smtClean="0"/>
              <a:t>Rodenticides</a:t>
            </a:r>
            <a:r>
              <a:rPr lang="en-IN" dirty="0" smtClean="0"/>
              <a:t> are second only to insecticides in the prevalence of </a:t>
            </a:r>
            <a:r>
              <a:rPr lang="en-IN" dirty="0" err="1" smtClean="0"/>
              <a:t>pesticidal</a:t>
            </a:r>
            <a:r>
              <a:rPr lang="en-IN" dirty="0" smtClean="0"/>
              <a:t> exposure and poisoning of farm and domestic animals.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Farm animals, pests and wild life often gain access to these poisons via the baits or the carcass of intoxicated animals or by malicious intent.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Classification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505200" cy="4373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70C0"/>
                </a:solidFill>
              </a:rPr>
              <a:t>Inorganic rodenticides: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IN" dirty="0" smtClean="0"/>
              <a:t>Arsenic compounds    -       arsenic trioxide and sodium hydrogen </a:t>
            </a:r>
            <a:r>
              <a:rPr lang="en-IN" dirty="0" err="1" smtClean="0"/>
              <a:t>arsenite</a:t>
            </a:r>
            <a:r>
              <a:rPr lang="en-IN" dirty="0" smtClean="0"/>
              <a:t>.</a:t>
            </a:r>
            <a:endParaRPr lang="en-US" dirty="0" smtClean="0"/>
          </a:p>
          <a:p>
            <a:pPr lvl="0"/>
            <a:r>
              <a:rPr lang="en-IN" dirty="0" smtClean="0"/>
              <a:t>Elementary phosphorus</a:t>
            </a:r>
            <a:endParaRPr lang="en-US" dirty="0" smtClean="0"/>
          </a:p>
          <a:p>
            <a:pPr lvl="0"/>
            <a:r>
              <a:rPr lang="en-IN" dirty="0" smtClean="0"/>
              <a:t>Thallium sulphate</a:t>
            </a:r>
            <a:endParaRPr lang="en-US" dirty="0" smtClean="0"/>
          </a:p>
          <a:p>
            <a:pPr lvl="0"/>
            <a:r>
              <a:rPr lang="en-IN" dirty="0" smtClean="0"/>
              <a:t>Zinc </a:t>
            </a:r>
            <a:r>
              <a:rPr lang="en-IN" dirty="0" err="1" smtClean="0"/>
              <a:t>phosphide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5720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sz="3200" b="1" dirty="0" smtClean="0">
                <a:solidFill>
                  <a:srgbClr val="0070C0"/>
                </a:solidFill>
              </a:rPr>
              <a:t>Organic rodenticides</a:t>
            </a:r>
            <a:r>
              <a:rPr lang="en-IN" sz="3200" b="1" dirty="0" smtClean="0"/>
              <a:t>:</a:t>
            </a:r>
            <a:endParaRPr lang="en-US" sz="3200" dirty="0" smtClean="0"/>
          </a:p>
          <a:p>
            <a:pPr lvl="0"/>
            <a:r>
              <a:rPr lang="en-IN" sz="3200" dirty="0" smtClean="0"/>
              <a:t>Anticoagulants</a:t>
            </a:r>
            <a:r>
              <a:rPr lang="en-IN" sz="3200" b="1" dirty="0" smtClean="0"/>
              <a:t>- </a:t>
            </a:r>
            <a:r>
              <a:rPr lang="en-IN" sz="3200" dirty="0" err="1" smtClean="0"/>
              <a:t>warfarin</a:t>
            </a:r>
            <a:r>
              <a:rPr lang="en-IN" sz="3200" dirty="0" smtClean="0"/>
              <a:t>, </a:t>
            </a:r>
            <a:r>
              <a:rPr lang="en-IN" sz="3200" dirty="0" err="1" smtClean="0"/>
              <a:t>diphacinone</a:t>
            </a:r>
            <a:r>
              <a:rPr lang="en-IN" sz="3200" dirty="0" smtClean="0"/>
              <a:t>, </a:t>
            </a:r>
            <a:r>
              <a:rPr lang="en-IN" sz="3200" dirty="0" err="1" smtClean="0"/>
              <a:t>difenacoum</a:t>
            </a:r>
            <a:r>
              <a:rPr lang="en-IN" sz="3200" dirty="0" smtClean="0"/>
              <a:t> and </a:t>
            </a:r>
            <a:r>
              <a:rPr lang="en-IN" sz="3200" dirty="0" err="1" smtClean="0"/>
              <a:t>brodifacoum</a:t>
            </a:r>
            <a:r>
              <a:rPr lang="en-IN" sz="3200" dirty="0" smtClean="0"/>
              <a:t>.</a:t>
            </a:r>
            <a:endParaRPr lang="en-US" sz="3200" dirty="0" smtClean="0"/>
          </a:p>
          <a:p>
            <a:pPr lvl="0"/>
            <a:r>
              <a:rPr lang="en-IN" sz="3200" dirty="0" err="1" smtClean="0"/>
              <a:t>Fluoroacetic</a:t>
            </a:r>
            <a:r>
              <a:rPr lang="en-IN" sz="3200" dirty="0" smtClean="0"/>
              <a:t> acid and its derivatives – sodium </a:t>
            </a:r>
            <a:r>
              <a:rPr lang="en-IN" sz="3200" dirty="0" err="1" smtClean="0"/>
              <a:t>fluroacetate</a:t>
            </a:r>
            <a:r>
              <a:rPr lang="en-IN" sz="3200" dirty="0" smtClean="0"/>
              <a:t> and </a:t>
            </a:r>
            <a:r>
              <a:rPr lang="en-IN" sz="3200" dirty="0" err="1" smtClean="0"/>
              <a:t>fluroacetamide</a:t>
            </a:r>
            <a:r>
              <a:rPr lang="en-IN" sz="3200" dirty="0" smtClean="0"/>
              <a:t>.</a:t>
            </a:r>
            <a:endParaRPr lang="en-US" sz="3200" dirty="0" smtClean="0"/>
          </a:p>
          <a:p>
            <a:pPr lvl="0"/>
            <a:r>
              <a:rPr lang="en-IN" sz="3200" dirty="0" err="1" smtClean="0"/>
              <a:t>Vitamine</a:t>
            </a:r>
            <a:r>
              <a:rPr lang="en-IN" sz="3200" dirty="0" smtClean="0"/>
              <a:t> D Compounds- </a:t>
            </a:r>
            <a:r>
              <a:rPr lang="en-IN" sz="3200" dirty="0" err="1" smtClean="0"/>
              <a:t>ergocalcoferol</a:t>
            </a:r>
            <a:r>
              <a:rPr lang="en-IN" sz="3200" dirty="0" smtClean="0"/>
              <a:t> and </a:t>
            </a:r>
            <a:r>
              <a:rPr lang="en-IN" sz="3200" dirty="0" err="1" smtClean="0"/>
              <a:t>cholecalciferol</a:t>
            </a:r>
            <a:r>
              <a:rPr lang="en-IN" sz="3200" dirty="0" smtClean="0"/>
              <a:t>.</a:t>
            </a:r>
            <a:endParaRPr lang="en-US" sz="3200" dirty="0" smtClean="0"/>
          </a:p>
          <a:p>
            <a:pPr lvl="0"/>
            <a:r>
              <a:rPr lang="en-IN" sz="3200" dirty="0" err="1" smtClean="0"/>
              <a:t>Alphanaphthylthiourea</a:t>
            </a:r>
            <a:r>
              <a:rPr lang="en-IN" sz="3200" dirty="0" smtClean="0"/>
              <a:t> (ANTU) </a:t>
            </a:r>
            <a:endParaRPr lang="en-US" sz="3200" dirty="0" smtClean="0"/>
          </a:p>
          <a:p>
            <a:pPr lvl="0"/>
            <a:r>
              <a:rPr lang="en-IN" sz="3200" dirty="0" err="1" smtClean="0"/>
              <a:t>Bromothalin</a:t>
            </a:r>
            <a:endParaRPr lang="en-US" sz="3200" dirty="0" smtClean="0"/>
          </a:p>
          <a:p>
            <a:pPr lvl="0"/>
            <a:r>
              <a:rPr lang="en-IN" sz="3200" dirty="0" smtClean="0"/>
              <a:t>Strychnine</a:t>
            </a:r>
            <a:endParaRPr lang="en-US" sz="3200" dirty="0" smtClean="0"/>
          </a:p>
          <a:p>
            <a:pPr lvl="0"/>
            <a:r>
              <a:rPr lang="en-IN" sz="3200" dirty="0" smtClean="0"/>
              <a:t>Red </a:t>
            </a:r>
            <a:r>
              <a:rPr lang="en-IN" sz="3200" dirty="0" err="1" smtClean="0"/>
              <a:t>squill</a:t>
            </a:r>
            <a:endParaRPr lang="en-US" sz="3200" dirty="0" smtClean="0"/>
          </a:p>
          <a:p>
            <a:pPr lvl="0"/>
            <a:r>
              <a:rPr lang="en-IN" sz="3200" dirty="0" err="1" smtClean="0"/>
              <a:t>Pyriminil</a:t>
            </a:r>
            <a:endParaRPr lang="en-US" sz="3200" dirty="0" smtClean="0"/>
          </a:p>
          <a:p>
            <a:pPr lvl="0"/>
            <a:r>
              <a:rPr lang="en-IN" sz="3200" dirty="0" err="1" smtClean="0"/>
              <a:t>Norbormide</a:t>
            </a:r>
            <a:endParaRPr lang="en-US" sz="3200" dirty="0" smtClean="0"/>
          </a:p>
          <a:p>
            <a:pPr lvl="0"/>
            <a:r>
              <a:rPr lang="en-IN" sz="3200" dirty="0" err="1" smtClean="0"/>
              <a:t>Crimidine</a:t>
            </a:r>
            <a:endParaRPr lang="en-US" sz="3200" dirty="0" smtClean="0"/>
          </a:p>
          <a:p>
            <a:pPr lvl="0"/>
            <a:r>
              <a:rPr lang="en-IN" sz="3200" dirty="0" err="1" smtClean="0"/>
              <a:t>Chloralose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70C0"/>
                </a:solidFill>
              </a:rPr>
              <a:t>Arsenic compounds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They have largely been replaced by substances less toxic to humans and domestic animals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/>
            </a:r>
            <a:br>
              <a:rPr lang="en-IN" b="1" dirty="0" smtClean="0">
                <a:solidFill>
                  <a:srgbClr val="00B0F0"/>
                </a:solidFill>
              </a:rPr>
            </a:br>
            <a:r>
              <a:rPr lang="en-IN" b="1" dirty="0" smtClean="0">
                <a:solidFill>
                  <a:srgbClr val="00B0F0"/>
                </a:solidFill>
              </a:rPr>
              <a:t>Elementary phosphorus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is highly reactive and hazardous to all domestic animals, so it is less used as </a:t>
            </a:r>
            <a:r>
              <a:rPr lang="en-IN" dirty="0" err="1" smtClean="0"/>
              <a:t>rodenticide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Phosphorus is rarely used. </a:t>
            </a:r>
          </a:p>
          <a:p>
            <a:pPr algn="just"/>
            <a:r>
              <a:rPr lang="en-IN" dirty="0" smtClean="0"/>
              <a:t>Yellow and white P types (fire works/crackers) are toxic to all animals.</a:t>
            </a:r>
          </a:p>
          <a:p>
            <a:pPr algn="just"/>
            <a:r>
              <a:rPr lang="en-IN" dirty="0" smtClean="0"/>
              <a:t>Red P is nontoxic.</a:t>
            </a:r>
            <a:endParaRPr lang="en-US" dirty="0" smtClean="0"/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Mechanism of Toxicosis:</a:t>
            </a:r>
          </a:p>
          <a:p>
            <a:pPr algn="just"/>
            <a:r>
              <a:rPr lang="en-IN" dirty="0" smtClean="0"/>
              <a:t>Corrosive and protoplasmic poison: </a:t>
            </a:r>
            <a:r>
              <a:rPr lang="en-IN" dirty="0" err="1" smtClean="0"/>
              <a:t>hepatotoxic</a:t>
            </a:r>
            <a:r>
              <a:rPr lang="en-IN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Clinical Signs: </a:t>
            </a:r>
          </a:p>
          <a:p>
            <a:pPr algn="just"/>
            <a:r>
              <a:rPr lang="en-IN" dirty="0" smtClean="0"/>
              <a:t>Vomiting, diarrhoea (haemorrhagic), abdominal pain, jaundice, convulsions. Death due to hepatic and renal failure. Garlic odour of gastric contents. The </a:t>
            </a:r>
            <a:r>
              <a:rPr lang="en-IN" dirty="0" err="1" smtClean="0"/>
              <a:t>vomitus</a:t>
            </a:r>
            <a:r>
              <a:rPr lang="en-IN" dirty="0" smtClean="0"/>
              <a:t>  glows in dark.</a:t>
            </a:r>
            <a:endParaRPr lang="en-US" dirty="0" smtClean="0"/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Treatment: </a:t>
            </a:r>
          </a:p>
          <a:p>
            <a:pPr algn="just"/>
            <a:r>
              <a:rPr lang="en-IN" dirty="0" smtClean="0"/>
              <a:t>1% Cu SO4 as emetic, form non-absorbable copper </a:t>
            </a:r>
            <a:r>
              <a:rPr lang="en-IN" dirty="0" err="1" smtClean="0"/>
              <a:t>phosphide</a:t>
            </a:r>
            <a:r>
              <a:rPr lang="en-IN" dirty="0" smtClean="0"/>
              <a:t> complex.</a:t>
            </a:r>
          </a:p>
          <a:p>
            <a:pPr algn="just"/>
            <a:r>
              <a:rPr lang="en-IN" dirty="0" smtClean="0"/>
              <a:t>Gastric </a:t>
            </a:r>
            <a:r>
              <a:rPr lang="en-IN" dirty="0" err="1" smtClean="0"/>
              <a:t>lavage</a:t>
            </a:r>
            <a:r>
              <a:rPr lang="en-IN" dirty="0" smtClean="0"/>
              <a:t>: Gastric </a:t>
            </a:r>
            <a:r>
              <a:rPr lang="en-IN" dirty="0" err="1" smtClean="0"/>
              <a:t>lavage</a:t>
            </a:r>
            <a:r>
              <a:rPr lang="en-IN" dirty="0" smtClean="0"/>
              <a:t> with 0.01-0.1% KMnO4 or 0.2-0.4% CuSO4 solution, followed by activated charcoal and 30 min later saline chatharatic. </a:t>
            </a:r>
          </a:p>
          <a:p>
            <a:pPr algn="just"/>
            <a:r>
              <a:rPr lang="en-IN" dirty="0" smtClean="0"/>
              <a:t>Fat (favours P absorption) in diet should be avoided.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Thallium </a:t>
            </a:r>
            <a:r>
              <a:rPr lang="en-IN" sz="3600" b="1" dirty="0" err="1" smtClean="0">
                <a:solidFill>
                  <a:srgbClr val="FF0000"/>
                </a:solidFill>
              </a:rPr>
              <a:t>Sulfate</a:t>
            </a:r>
            <a:r>
              <a:rPr lang="en-IN" sz="3600" b="1" dirty="0" smtClean="0">
                <a:solidFill>
                  <a:srgbClr val="FF0000"/>
                </a:solidFill>
              </a:rPr>
              <a:t> (</a:t>
            </a:r>
            <a:r>
              <a:rPr lang="en-IN" sz="3600" b="1" dirty="0" err="1" smtClean="0">
                <a:solidFill>
                  <a:srgbClr val="FF0000"/>
                </a:solidFill>
              </a:rPr>
              <a:t>Thallitoxicosis</a:t>
            </a:r>
            <a:r>
              <a:rPr lang="en-IN" sz="3600" b="1" dirty="0" smtClean="0">
                <a:solidFill>
                  <a:srgbClr val="FF0000"/>
                </a:solidFill>
              </a:rPr>
              <a:t>)</a:t>
            </a:r>
            <a:br>
              <a:rPr lang="en-IN" sz="3600" b="1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Thallium Sulphate is chemically similar to lead and is occasionally used as </a:t>
            </a:r>
            <a:r>
              <a:rPr lang="en-IN" dirty="0" err="1" smtClean="0"/>
              <a:t>rodenticide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 causes generalized cellular toxicity. </a:t>
            </a:r>
          </a:p>
          <a:p>
            <a:pPr algn="just"/>
            <a:r>
              <a:rPr lang="en-IN" dirty="0" smtClean="0"/>
              <a:t>Dangerous. Affects GI, respiratory, bones/joints and nervous systems. </a:t>
            </a:r>
          </a:p>
          <a:p>
            <a:pPr algn="just"/>
            <a:r>
              <a:rPr lang="en-IN" dirty="0" smtClean="0"/>
              <a:t>Banned.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rgbClr val="00B0F0"/>
                </a:solidFill>
              </a:rPr>
              <a:t>Clinical Signs: </a:t>
            </a:r>
            <a:r>
              <a:rPr lang="en-IN" dirty="0" smtClean="0"/>
              <a:t>Haemorrhagic gastroenteritis, abdominal pain, dyspnoea, blindness, tremors and convulsions.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rgbClr val="00B0F0"/>
                </a:solidFill>
              </a:rPr>
              <a:t>Treatment: </a:t>
            </a:r>
            <a:r>
              <a:rPr lang="en-IN" dirty="0" smtClean="0"/>
              <a:t>Gastric </a:t>
            </a:r>
            <a:r>
              <a:rPr lang="en-IN" dirty="0" err="1" smtClean="0"/>
              <a:t>lavagae</a:t>
            </a:r>
            <a:r>
              <a:rPr lang="en-IN" dirty="0" smtClean="0"/>
              <a:t> with 1% sod. Iodide and 10% sod. iodide iv. Diethyl </a:t>
            </a:r>
            <a:r>
              <a:rPr lang="en-IN" dirty="0" err="1" smtClean="0"/>
              <a:t>thiocarbazone</a:t>
            </a:r>
            <a:r>
              <a:rPr lang="en-IN" dirty="0" smtClean="0"/>
              <a:t> (</a:t>
            </a:r>
            <a:r>
              <a:rPr lang="en-IN" dirty="0" err="1" smtClean="0"/>
              <a:t>dithiazone</a:t>
            </a:r>
            <a:r>
              <a:rPr lang="en-IN" dirty="0" smtClean="0"/>
              <a:t>, 70 mg/kg, PO </a:t>
            </a:r>
            <a:r>
              <a:rPr lang="en-IN" dirty="0" err="1" smtClean="0"/>
              <a:t>tid</a:t>
            </a:r>
            <a:r>
              <a:rPr lang="en-IN" dirty="0" smtClean="0"/>
              <a:t>) within 24 hr and </a:t>
            </a:r>
            <a:r>
              <a:rPr lang="en-IN" dirty="0" err="1" smtClean="0"/>
              <a:t>prussian</a:t>
            </a:r>
            <a:r>
              <a:rPr lang="en-IN" dirty="0" smtClean="0"/>
              <a:t> blue 100 mg/kg bid as oral aqueous suspension to enhance thallium excretion in faces.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Zinc </a:t>
            </a:r>
            <a:r>
              <a:rPr lang="en-IN" b="1" dirty="0" err="1" smtClean="0">
                <a:solidFill>
                  <a:srgbClr val="FF0000"/>
                </a:solidFill>
              </a:rPr>
              <a:t>phosphide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It is one of the most widely used rodenticides in developing country because it is cheap and very effective.</a:t>
            </a:r>
          </a:p>
          <a:p>
            <a:pPr algn="just"/>
            <a:r>
              <a:rPr lang="en-IN" dirty="0" smtClean="0"/>
              <a:t>It is often recommended as the rodenticides of choice because it is fairly specific for rodents and there is no true secondary poisoning, except possibly in dog and cat.</a:t>
            </a:r>
          </a:p>
          <a:p>
            <a:pPr algn="just"/>
            <a:r>
              <a:rPr lang="en-IN" dirty="0" smtClean="0"/>
              <a:t>Liberation of </a:t>
            </a:r>
            <a:r>
              <a:rPr lang="en-IN" dirty="0" err="1" smtClean="0"/>
              <a:t>phosphine</a:t>
            </a:r>
            <a:r>
              <a:rPr lang="en-IN" dirty="0" smtClean="0"/>
              <a:t> gas in acid pH in stomach – irritates GIT and causes CVS collapse.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1402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Aharoni</vt:lpstr>
      <vt:lpstr>Arial</vt:lpstr>
      <vt:lpstr>Calibri</vt:lpstr>
      <vt:lpstr>Calisto MT</vt:lpstr>
      <vt:lpstr>Comic Sans MS</vt:lpstr>
      <vt:lpstr>Office Theme</vt:lpstr>
      <vt:lpstr>PowerPoint Presentation</vt:lpstr>
      <vt:lpstr>Content of the chapter </vt:lpstr>
      <vt:lpstr>Introduction</vt:lpstr>
      <vt:lpstr>PowerPoint Presentation</vt:lpstr>
      <vt:lpstr>Classification</vt:lpstr>
      <vt:lpstr>Arsenic compounds </vt:lpstr>
      <vt:lpstr> Elementary phosphorus </vt:lpstr>
      <vt:lpstr>Thallium Sulfate (Thallitoxicosis) </vt:lpstr>
      <vt:lpstr>Zinc phosphide </vt:lpstr>
      <vt:lpstr>PowerPoint Presentation</vt:lpstr>
      <vt:lpstr>Warfain and Congeners</vt:lpstr>
      <vt:lpstr>PowerPoint Presentation</vt:lpstr>
      <vt:lpstr>Alpha NaphthylThiourea (ANTU) </vt:lpstr>
      <vt:lpstr>Red Squill</vt:lpstr>
      <vt:lpstr>Sodium Monofluoroacetate  </vt:lpstr>
      <vt:lpstr>Bromethalin </vt:lpstr>
      <vt:lpstr>Metaldehyde</vt:lpstr>
      <vt:lpstr>Strychnine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Rodenticides </dc:title>
  <dc:creator>user</dc:creator>
  <cp:lastModifiedBy>Dr. Nirbhay Kumar</cp:lastModifiedBy>
  <cp:revision>18</cp:revision>
  <dcterms:created xsi:type="dcterms:W3CDTF">2006-08-16T00:00:00Z</dcterms:created>
  <dcterms:modified xsi:type="dcterms:W3CDTF">2020-05-25T18:22:59Z</dcterms:modified>
</cp:coreProperties>
</file>