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8" r:id="rId4"/>
    <p:sldId id="266" r:id="rId5"/>
    <p:sldId id="259" r:id="rId6"/>
    <p:sldId id="260" r:id="rId7"/>
    <p:sldId id="267" r:id="rId8"/>
    <p:sldId id="261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086600" cy="15239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sz="8600" b="1" dirty="0" smtClean="0">
                <a:solidFill>
                  <a:srgbClr val="FF0000"/>
                </a:solidFill>
              </a:rPr>
              <a:t>	</a:t>
            </a:r>
            <a:r>
              <a:rPr lang="en-IN" sz="8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Fungicides &amp; </a:t>
            </a:r>
            <a:r>
              <a:rPr lang="en-IN" sz="8700" b="1" dirty="0" smtClean="0">
                <a:solidFill>
                  <a:srgbClr val="0070C0"/>
                </a:solidFill>
              </a:rPr>
              <a:t>Fumigants</a:t>
            </a:r>
            <a:r>
              <a:rPr lang="en-IN" dirty="0" smtClean="0">
                <a:solidFill>
                  <a:srgbClr val="0070C0"/>
                </a:solidFill>
              </a:rPr>
              <a:t/>
            </a:r>
            <a:br>
              <a:rPr lang="en-IN" dirty="0" smtClean="0">
                <a:solidFill>
                  <a:srgbClr val="0070C0"/>
                </a:solidFill>
              </a:rPr>
            </a:br>
            <a:r>
              <a:rPr lang="en-IN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IN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799" y="304800"/>
            <a:ext cx="1214437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09955"/>
            <a:ext cx="6858000" cy="1107831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64745" cy="54102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These are agrochemicals used to prevent or control fungal infestation of grains, seeds, fruits, vegetables, orchard plants or field crops.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Fungicides are classified as;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	 inorganic and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	organic fungicides.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47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Inorganic 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Sulphur:</a:t>
            </a:r>
          </a:p>
          <a:p>
            <a:pPr algn="just"/>
            <a:r>
              <a:rPr lang="en-IN" b="1" dirty="0" smtClean="0"/>
              <a:t> </a:t>
            </a:r>
            <a:r>
              <a:rPr lang="en-IN" dirty="0" smtClean="0"/>
              <a:t>Its toxicity is due to its oxidation compounds (sulphur dioxide, sulphur trioxide and </a:t>
            </a:r>
            <a:r>
              <a:rPr lang="en-IN" dirty="0" err="1" smtClean="0"/>
              <a:t>thiosulfuric</a:t>
            </a:r>
            <a:r>
              <a:rPr lang="en-IN" dirty="0" smtClean="0"/>
              <a:t> acid) or formation of hydrogen sulphide. </a:t>
            </a:r>
          </a:p>
          <a:p>
            <a:pPr algn="just"/>
            <a:r>
              <a:rPr lang="en-IN" dirty="0" smtClean="0"/>
              <a:t>Its toxicity is also due to its cross linking of proteins or through formation of free radicals.</a:t>
            </a:r>
          </a:p>
          <a:p>
            <a:pPr algn="just"/>
            <a:r>
              <a:rPr lang="en-IN" dirty="0" smtClean="0"/>
              <a:t> Sulphur is toxic to cattle, horse and poultry. </a:t>
            </a:r>
          </a:p>
          <a:p>
            <a:pPr algn="just"/>
            <a:r>
              <a:rPr lang="en-IN" dirty="0" smtClean="0"/>
              <a:t>The signs of toxicity include colic, gastroenteritis and diarrhoea. Treatment of toxicity is symptomatic.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Bordeaux mixture </a:t>
            </a:r>
            <a:r>
              <a:rPr lang="en-IN" dirty="0" smtClean="0"/>
              <a:t>(copper sulphate + calcium hydroxide).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Cadmium chloride:</a:t>
            </a:r>
            <a:endParaRPr lang="en-I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Organic 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50398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Organomercury</a:t>
            </a:r>
            <a:r>
              <a:rPr lang="en-IN" dirty="0" smtClean="0">
                <a:solidFill>
                  <a:srgbClr val="0070C0"/>
                </a:solidFill>
              </a:rPr>
              <a:t> compounds: </a:t>
            </a:r>
          </a:p>
          <a:p>
            <a:pPr algn="just">
              <a:buNone/>
            </a:pPr>
            <a:r>
              <a:rPr lang="en-IN" dirty="0" smtClean="0"/>
              <a:t>			</a:t>
            </a:r>
            <a:r>
              <a:rPr lang="en-IN" dirty="0" err="1" smtClean="0"/>
              <a:t>Phenylmercury</a:t>
            </a:r>
            <a:r>
              <a:rPr lang="en-IN" dirty="0" smtClean="0"/>
              <a:t> chloride and</a:t>
            </a:r>
          </a:p>
          <a:p>
            <a:pPr algn="just">
              <a:buNone/>
            </a:pPr>
            <a:r>
              <a:rPr lang="en-IN" dirty="0" smtClean="0"/>
              <a:t>			 </a:t>
            </a:r>
            <a:r>
              <a:rPr lang="en-IN" dirty="0" err="1" smtClean="0"/>
              <a:t>phenylmercury</a:t>
            </a:r>
            <a:r>
              <a:rPr lang="en-IN" dirty="0" smtClean="0"/>
              <a:t> acetate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Chlorophenols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  <a:r>
              <a:rPr lang="en-IN" dirty="0" smtClean="0"/>
              <a:t>Pentachlorophenol (PCP): </a:t>
            </a:r>
          </a:p>
          <a:p>
            <a:pPr algn="just">
              <a:buNone/>
            </a:pPr>
            <a:r>
              <a:rPr lang="en-IN" dirty="0" smtClean="0"/>
              <a:t>	it is fungicide, </a:t>
            </a:r>
            <a:r>
              <a:rPr lang="en-IN" dirty="0" err="1" smtClean="0"/>
              <a:t>molluscicide</a:t>
            </a:r>
            <a:r>
              <a:rPr lang="en-IN" dirty="0" smtClean="0"/>
              <a:t>, insecticide, herbicide and wood preservative.</a:t>
            </a:r>
          </a:p>
          <a:p>
            <a:pPr algn="just">
              <a:buNone/>
            </a:pPr>
            <a:r>
              <a:rPr lang="en-IN" dirty="0" smtClean="0"/>
              <a:t>	Their toxicity is due to uncoupling of oxidative phosphorylation.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Dithiocarbamates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</a:p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err="1" smtClean="0"/>
              <a:t>Ziram</a:t>
            </a:r>
            <a:r>
              <a:rPr lang="en-IN" dirty="0" smtClean="0"/>
              <a:t>, </a:t>
            </a:r>
            <a:r>
              <a:rPr lang="en-IN" dirty="0" err="1" smtClean="0"/>
              <a:t>febam</a:t>
            </a:r>
            <a:r>
              <a:rPr lang="en-IN" dirty="0" smtClean="0"/>
              <a:t>, zineb, </a:t>
            </a:r>
            <a:r>
              <a:rPr lang="en-IN" dirty="0" err="1" smtClean="0"/>
              <a:t>maneb</a:t>
            </a:r>
            <a:r>
              <a:rPr lang="en-IN" dirty="0" smtClean="0"/>
              <a:t>, </a:t>
            </a:r>
            <a:r>
              <a:rPr lang="en-IN" dirty="0" err="1" smtClean="0"/>
              <a:t>thiram</a:t>
            </a:r>
            <a:r>
              <a:rPr lang="en-IN" dirty="0" smtClean="0"/>
              <a:t> etc:</a:t>
            </a:r>
          </a:p>
          <a:p>
            <a:pPr algn="just">
              <a:buNone/>
            </a:pPr>
            <a:r>
              <a:rPr lang="en-IN" dirty="0" smtClean="0"/>
              <a:t>	 Cause GI disturbances and nervous toxicity.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Phthalimides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  <a:r>
              <a:rPr lang="en-IN" dirty="0" err="1" smtClean="0"/>
              <a:t>Captan</a:t>
            </a:r>
            <a:r>
              <a:rPr lang="en-IN" dirty="0" smtClean="0"/>
              <a:t>, </a:t>
            </a:r>
            <a:r>
              <a:rPr lang="en-IN" dirty="0" err="1" smtClean="0"/>
              <a:t>flopet</a:t>
            </a:r>
            <a:r>
              <a:rPr lang="en-IN" dirty="0" smtClean="0"/>
              <a:t> and </a:t>
            </a:r>
            <a:r>
              <a:rPr lang="en-IN" dirty="0" err="1" smtClean="0"/>
              <a:t>captofol</a:t>
            </a:r>
            <a:r>
              <a:rPr lang="en-IN" dirty="0" smtClean="0"/>
              <a:t>: </a:t>
            </a:r>
          </a:p>
          <a:p>
            <a:pPr algn="just">
              <a:buNone/>
            </a:pPr>
            <a:r>
              <a:rPr lang="en-IN" dirty="0" smtClean="0"/>
              <a:t>	More toxic to ruminants than other animals; </a:t>
            </a:r>
          </a:p>
          <a:p>
            <a:pPr algn="just">
              <a:buNone/>
            </a:pPr>
            <a:r>
              <a:rPr lang="en-IN" dirty="0" smtClean="0"/>
              <a:t>	cause dyspnoea, ascites, hydrothorax and gastroenteritis.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802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Fumigants</a:t>
            </a:r>
            <a:br>
              <a:rPr lang="en-IN" dirty="0" smtClean="0">
                <a:solidFill>
                  <a:srgbClr val="0070C0"/>
                </a:solidFill>
              </a:rPr>
            </a:b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These are used as grain protectants against insets in the form of fumigation (gaseous) and also to kill the rodents (as baits like </a:t>
            </a:r>
            <a:r>
              <a:rPr lang="en-IN" dirty="0" err="1" smtClean="0"/>
              <a:t>rodenticides</a:t>
            </a:r>
            <a:r>
              <a:rPr lang="en-IN" dirty="0" smtClean="0"/>
              <a:t>).</a:t>
            </a:r>
          </a:p>
          <a:p>
            <a:pPr algn="just"/>
            <a:r>
              <a:rPr lang="en-IN" dirty="0" smtClean="0"/>
              <a:t> The fumigants are either easily volatile liquids or solids capable of liberating gases.</a:t>
            </a:r>
          </a:p>
          <a:p>
            <a:pPr algn="just"/>
            <a:r>
              <a:rPr lang="en-IN" dirty="0" smtClean="0"/>
              <a:t> Fumigants are used in closed rooms or chambers or containers. </a:t>
            </a:r>
          </a:p>
          <a:p>
            <a:pPr algn="just"/>
            <a:r>
              <a:rPr lang="en-IN" dirty="0" smtClean="0"/>
              <a:t>These as insecticides, being in gaseous form, are also effective against insects in the burrows (like bed bugs) not usually accessible to conventional pesticides.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549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Inorganic Fumigants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Aluminium </a:t>
            </a:r>
            <a:r>
              <a:rPr lang="en-IN" dirty="0" err="1" smtClean="0">
                <a:solidFill>
                  <a:srgbClr val="00B0F0"/>
                </a:solidFill>
              </a:rPr>
              <a:t>phosphide</a:t>
            </a:r>
            <a:r>
              <a:rPr lang="en-IN" dirty="0" smtClean="0">
                <a:solidFill>
                  <a:srgbClr val="00B0F0"/>
                </a:solidFill>
              </a:rPr>
              <a:t>: </a:t>
            </a:r>
          </a:p>
          <a:p>
            <a:pPr algn="just"/>
            <a:r>
              <a:rPr lang="en-IN" dirty="0" smtClean="0"/>
              <a:t>Exerts action though liberation of </a:t>
            </a:r>
            <a:r>
              <a:rPr lang="en-IN" dirty="0" err="1" smtClean="0"/>
              <a:t>phosphine</a:t>
            </a:r>
            <a:r>
              <a:rPr lang="en-IN" dirty="0" smtClean="0"/>
              <a:t> gas like zinc </a:t>
            </a:r>
            <a:r>
              <a:rPr lang="en-IN" dirty="0" err="1" smtClean="0"/>
              <a:t>phosphide</a:t>
            </a:r>
            <a:r>
              <a:rPr lang="en-IN" dirty="0" smtClean="0"/>
              <a:t>; causes respiratory tract irritation in animals.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Hydrogen cyanide (HCN): Toxicity due to cyanide.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Carbon disulfide (CS2): </a:t>
            </a:r>
          </a:p>
          <a:p>
            <a:pPr algn="just"/>
            <a:r>
              <a:rPr lang="en-IN" dirty="0" smtClean="0"/>
              <a:t>Interferes with axon function by forming cross linking between </a:t>
            </a:r>
            <a:r>
              <a:rPr lang="en-IN" dirty="0" err="1" smtClean="0"/>
              <a:t>neurofilaments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Its inhalation causes pulmonary oedema, respiratory distress, convulsions, coma and death.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Sulphur dioxide (SO2): </a:t>
            </a:r>
          </a:p>
          <a:p>
            <a:pPr algn="just"/>
            <a:r>
              <a:rPr lang="en-IN" dirty="0" smtClean="0"/>
              <a:t>It causes respiratory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Organic Fumigants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Chloropicrin: 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It h</a:t>
            </a:r>
            <a:r>
              <a:rPr lang="en-IN" dirty="0" smtClean="0"/>
              <a:t>as very strong chlorine smell.</a:t>
            </a:r>
          </a:p>
          <a:p>
            <a:pPr algn="just"/>
            <a:r>
              <a:rPr lang="en-IN" dirty="0" smtClean="0"/>
              <a:t> Its inhalation causes coughing and respiratory distress.</a:t>
            </a:r>
          </a:p>
          <a:p>
            <a:pPr algn="just"/>
            <a:r>
              <a:rPr lang="en-IN" dirty="0" smtClean="0"/>
              <a:t> Irritant to eyes and also causing nausea and vomition.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Methyl bromide: </a:t>
            </a:r>
          </a:p>
          <a:p>
            <a:pPr algn="just"/>
            <a:r>
              <a:rPr lang="en-IN" dirty="0" smtClean="0"/>
              <a:t>Insecticidal fumigant also used in fire extinguishers. </a:t>
            </a:r>
          </a:p>
          <a:p>
            <a:pPr algn="just"/>
            <a:r>
              <a:rPr lang="en-IN" dirty="0" smtClean="0"/>
              <a:t>It causes neurotoxicity by inactivating –SH enzymes; </a:t>
            </a:r>
          </a:p>
          <a:p>
            <a:pPr algn="just"/>
            <a:r>
              <a:rPr lang="en-IN" dirty="0" smtClean="0"/>
              <a:t>Its inhalation causes respiratory distress.</a:t>
            </a:r>
          </a:p>
          <a:p>
            <a:pPr algn="just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756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Ethylene </a:t>
            </a:r>
            <a:r>
              <a:rPr lang="en-IN" dirty="0" err="1" smtClean="0">
                <a:solidFill>
                  <a:srgbClr val="00B0F0"/>
                </a:solidFill>
              </a:rPr>
              <a:t>dibromide</a:t>
            </a:r>
            <a:r>
              <a:rPr lang="en-IN" dirty="0" smtClean="0">
                <a:solidFill>
                  <a:srgbClr val="00B0F0"/>
                </a:solidFill>
              </a:rPr>
              <a:t>:</a:t>
            </a:r>
          </a:p>
          <a:p>
            <a:pPr algn="just"/>
            <a:r>
              <a:rPr lang="en-IN" dirty="0" smtClean="0"/>
              <a:t>A soil fumigant; </a:t>
            </a:r>
          </a:p>
          <a:p>
            <a:pPr algn="just"/>
            <a:r>
              <a:rPr lang="en-IN" dirty="0" smtClean="0"/>
              <a:t>used to control soil worms. </a:t>
            </a:r>
          </a:p>
          <a:p>
            <a:pPr algn="just"/>
            <a:r>
              <a:rPr lang="en-IN" dirty="0" smtClean="0"/>
              <a:t>Inhalation causes pulmonary distress.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err="1" smtClean="0">
                <a:solidFill>
                  <a:srgbClr val="00B0F0"/>
                </a:solidFill>
              </a:rPr>
              <a:t>Dibromochloropropane</a:t>
            </a:r>
            <a:r>
              <a:rPr lang="en-IN" dirty="0" smtClean="0">
                <a:solidFill>
                  <a:srgbClr val="00B0F0"/>
                </a:solidFill>
              </a:rPr>
              <a:t> (DBCP):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It is a </a:t>
            </a:r>
            <a:r>
              <a:rPr lang="en-IN" dirty="0" err="1" smtClean="0"/>
              <a:t>nematocidal</a:t>
            </a:r>
            <a:r>
              <a:rPr lang="en-IN" dirty="0" smtClean="0"/>
              <a:t> fungicide fumigant. </a:t>
            </a:r>
          </a:p>
          <a:p>
            <a:pPr algn="just"/>
            <a:r>
              <a:rPr lang="en-IN" dirty="0" smtClean="0"/>
              <a:t> Its inhalation caused CNS depression and pulmonary oedema, and sterility in man (occupational exposure) as evident from low sperm counts.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Calisto MT</vt:lpstr>
      <vt:lpstr>Comic Sans MS</vt:lpstr>
      <vt:lpstr>Office Theme</vt:lpstr>
      <vt:lpstr>PowerPoint Presentation</vt:lpstr>
      <vt:lpstr>Content of the chapter </vt:lpstr>
      <vt:lpstr>Fungicides </vt:lpstr>
      <vt:lpstr>Inorganic Fungicides </vt:lpstr>
      <vt:lpstr>Organic fungicides </vt:lpstr>
      <vt:lpstr>Fumigants </vt:lpstr>
      <vt:lpstr>Inorganic Fumigants </vt:lpstr>
      <vt:lpstr>Organic Fumigants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Nirbhay Kumar</cp:lastModifiedBy>
  <cp:revision>13</cp:revision>
  <dcterms:created xsi:type="dcterms:W3CDTF">2006-08-16T00:00:00Z</dcterms:created>
  <dcterms:modified xsi:type="dcterms:W3CDTF">2020-05-25T18:22:35Z</dcterms:modified>
</cp:coreProperties>
</file>