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89" r:id="rId3"/>
    <p:sldId id="287" r:id="rId4"/>
    <p:sldId id="257" r:id="rId5"/>
    <p:sldId id="258" r:id="rId6"/>
    <p:sldId id="259" r:id="rId7"/>
    <p:sldId id="288" r:id="rId8"/>
    <p:sldId id="260" r:id="rId9"/>
    <p:sldId id="261" r:id="rId10"/>
    <p:sldId id="262" r:id="rId11"/>
    <p:sldId id="263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2" r:id="rId21"/>
    <p:sldId id="274" r:id="rId22"/>
    <p:sldId id="281" r:id="rId23"/>
    <p:sldId id="290" r:id="rId24"/>
    <p:sldId id="283" r:id="rId25"/>
    <p:sldId id="284" r:id="rId26"/>
    <p:sldId id="293" r:id="rId27"/>
    <p:sldId id="292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981200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    SYSTEMIC PATHOLOGY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AFFECTIONS OF EYE AND EAR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638800"/>
            <a:ext cx="6400800" cy="990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DR. SANJIV KUMAR</a:t>
            </a:r>
          </a:p>
          <a:p>
            <a:pPr algn="l"/>
            <a:r>
              <a:rPr lang="en-US" dirty="0">
                <a:solidFill>
                  <a:srgbClr val="C00000"/>
                </a:solidFill>
              </a:rPr>
              <a:t>ASSISTANT PROFESSOR,</a:t>
            </a:r>
          </a:p>
          <a:p>
            <a:pPr algn="l"/>
            <a:r>
              <a:rPr lang="en-US" dirty="0">
                <a:solidFill>
                  <a:srgbClr val="C00000"/>
                </a:solidFill>
              </a:rPr>
              <a:t>DEPTT. OF PATHOLOGY, BVC, PATNA</a:t>
            </a:r>
          </a:p>
        </p:txBody>
      </p:sp>
    </p:spTree>
    <p:extLst>
      <p:ext uri="{BB962C8B-B14F-4D97-AF65-F5344CB8AC3E}">
        <p14:creationId xmlns:p14="http://schemas.microsoft.com/office/powerpoint/2010/main" val="360812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PATHOLOGY OF LACHRYMAL GLAND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4976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Dacryoadenitis</a:t>
            </a:r>
            <a:r>
              <a:rPr lang="en-US" sz="2400" dirty="0" smtClean="0"/>
              <a:t>:</a:t>
            </a:r>
            <a:r>
              <a:rPr lang="en-US" sz="2400" dirty="0"/>
              <a:t>	</a:t>
            </a:r>
            <a:r>
              <a:rPr lang="en-US" sz="2400" dirty="0" err="1"/>
              <a:t>Dacryoadenitis</a:t>
            </a:r>
            <a:r>
              <a:rPr lang="en-US" sz="2400" dirty="0"/>
              <a:t> is the inflammation of the lachrymal glands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Occlusion </a:t>
            </a:r>
            <a:r>
              <a:rPr lang="en-US" sz="2400" dirty="0"/>
              <a:t>of lachrymal canal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/>
              <a:t>	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16593"/>
            <a:ext cx="3609975" cy="295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5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PATHOLOGY OF THE CONJUNCTIVA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144963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Conjunctivitis: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 Inflammation </a:t>
            </a:r>
            <a:r>
              <a:rPr lang="en-US" sz="2400" dirty="0"/>
              <a:t>of the </a:t>
            </a:r>
            <a:endParaRPr lang="en-US" sz="2400" dirty="0" smtClean="0"/>
          </a:p>
          <a:p>
            <a:pPr marL="82296" indent="0"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  conjunctiva is </a:t>
            </a:r>
            <a:r>
              <a:rPr lang="en-US" sz="2400" dirty="0"/>
              <a:t>called conjunctivitis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Clinical signs   </a:t>
            </a:r>
          </a:p>
          <a:p>
            <a:pPr marL="0" indent="0" algn="just">
              <a:buNone/>
            </a:pPr>
            <a:r>
              <a:rPr lang="en-US" sz="2400" dirty="0" smtClean="0"/>
              <a:t>There </a:t>
            </a:r>
            <a:r>
              <a:rPr lang="en-US" sz="2400" dirty="0"/>
              <a:t>is congestion of the conjunctiva and increased production of tears which flow over the face as the lachrymal canal may be closed due to the swelling of the </a:t>
            </a:r>
            <a:r>
              <a:rPr lang="en-US" sz="2400" dirty="0" smtClean="0"/>
              <a:t>membrane.</a:t>
            </a: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		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            </a:t>
            </a:r>
            <a:r>
              <a:rPr lang="en-US" sz="2400" dirty="0" err="1" smtClean="0"/>
              <a:t>Croupous</a:t>
            </a:r>
            <a:r>
              <a:rPr lang="en-US" sz="2400" dirty="0" smtClean="0"/>
              <a:t> </a:t>
            </a:r>
            <a:r>
              <a:rPr lang="en-US" sz="2400" dirty="0"/>
              <a:t>or diphtheritic conjunctivitis is mostly encountered in fowls. In cattle infection by </a:t>
            </a:r>
            <a:r>
              <a:rPr lang="en-US" sz="2400" i="1" dirty="0"/>
              <a:t>S. </a:t>
            </a:r>
            <a:r>
              <a:rPr lang="en-US" sz="2400" i="1" dirty="0" err="1"/>
              <a:t>necrophorous</a:t>
            </a:r>
            <a:r>
              <a:rPr lang="en-US" sz="2400" i="1" dirty="0"/>
              <a:t> </a:t>
            </a:r>
            <a:r>
              <a:rPr lang="en-US" sz="2400" dirty="0"/>
              <a:t>causes </a:t>
            </a:r>
            <a:r>
              <a:rPr lang="en-US" sz="2400" dirty="0" err="1"/>
              <a:t>croupous</a:t>
            </a:r>
            <a:r>
              <a:rPr lang="en-US" sz="2400" dirty="0"/>
              <a:t> conjunctivitis.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26193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49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PATHOLOGY OF THE CORNEA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</a:rPr>
              <a:t>Pannus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dirty="0"/>
              <a:t>	</a:t>
            </a:r>
            <a:r>
              <a:rPr lang="en-US" sz="2400" dirty="0" err="1"/>
              <a:t>Pannus</a:t>
            </a:r>
            <a:r>
              <a:rPr lang="en-US" sz="2400" dirty="0"/>
              <a:t> is a condition in </a:t>
            </a:r>
            <a:r>
              <a:rPr lang="en-US" sz="2400" dirty="0" smtClean="0"/>
              <a:t>which</a:t>
            </a:r>
          </a:p>
          <a:p>
            <a:pPr marL="82296" indent="0" algn="just">
              <a:buNone/>
            </a:pPr>
            <a:r>
              <a:rPr lang="en-US" sz="2400" dirty="0" smtClean="0"/>
              <a:t>   </a:t>
            </a:r>
            <a:r>
              <a:rPr lang="en-US" sz="2400" dirty="0"/>
              <a:t>vascular granulation tissue is found </a:t>
            </a:r>
            <a:endParaRPr lang="en-US" sz="2400" dirty="0" smtClean="0"/>
          </a:p>
          <a:p>
            <a:pPr marL="82296" indent="0" algn="just">
              <a:buNone/>
            </a:pPr>
            <a:r>
              <a:rPr lang="en-US" sz="2400" dirty="0" smtClean="0"/>
              <a:t>   between </a:t>
            </a:r>
            <a:r>
              <a:rPr lang="en-US" sz="2400" dirty="0"/>
              <a:t>the corneal epithelium and </a:t>
            </a:r>
            <a:r>
              <a:rPr lang="en-US" sz="2400" dirty="0" smtClean="0"/>
              <a:t>the</a:t>
            </a:r>
          </a:p>
          <a:p>
            <a:pPr marL="82296" indent="0"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/>
              <a:t>Bowman’s membrane.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Keratitis: </a:t>
            </a:r>
            <a:r>
              <a:rPr lang="en-US" sz="2400" dirty="0"/>
              <a:t>	Inflammation of the </a:t>
            </a:r>
            <a:r>
              <a:rPr lang="en-US" sz="2400" dirty="0" smtClean="0"/>
              <a:t>cornea</a:t>
            </a:r>
          </a:p>
          <a:p>
            <a:pPr marL="82296" indent="0" algn="just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/>
              <a:t>is called keratitis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  <a:p>
            <a:pPr marL="82296" indent="0" algn="just">
              <a:buNone/>
            </a:pPr>
            <a:endParaRPr lang="en-US" sz="2400" dirty="0"/>
          </a:p>
          <a:p>
            <a:pPr algn="just"/>
            <a:r>
              <a:rPr lang="en-US" sz="2400" dirty="0">
                <a:solidFill>
                  <a:srgbClr val="FF0000"/>
                </a:solidFill>
              </a:rPr>
              <a:t>Corneal ulceration </a:t>
            </a:r>
            <a:r>
              <a:rPr lang="en-US" sz="2400" dirty="0"/>
              <a:t>occurs during acute or chronic conjunctivitis</a:t>
            </a:r>
            <a:r>
              <a:rPr lang="en-US" sz="2400" dirty="0" smtClean="0"/>
              <a:t>. </a:t>
            </a:r>
            <a:r>
              <a:rPr lang="en-US" sz="2400" dirty="0"/>
              <a:t>There may be prolapse of the iris through the rupture </a:t>
            </a:r>
            <a:r>
              <a:rPr lang="en-US" sz="2400" dirty="0" smtClean="0"/>
              <a:t>(</a:t>
            </a:r>
            <a:r>
              <a:rPr lang="en-US" sz="2400" dirty="0" err="1" smtClean="0"/>
              <a:t>Staphyloma</a:t>
            </a:r>
            <a:r>
              <a:rPr lang="en-US" sz="2400" dirty="0" smtClean="0"/>
              <a:t>), </a:t>
            </a:r>
            <a:r>
              <a:rPr lang="en-US" sz="2400" dirty="0"/>
              <a:t>followed by dislocation of the </a:t>
            </a:r>
            <a:r>
              <a:rPr lang="en-US" sz="2400" dirty="0" smtClean="0"/>
              <a:t>lens.</a:t>
            </a:r>
          </a:p>
          <a:p>
            <a:pPr algn="just"/>
            <a:endParaRPr lang="en-US" sz="2400" dirty="0"/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Infectious </a:t>
            </a:r>
            <a:r>
              <a:rPr lang="en-US" sz="2400" dirty="0" err="1">
                <a:solidFill>
                  <a:srgbClr val="FF0000"/>
                </a:solidFill>
              </a:rPr>
              <a:t>keratoconjunctivitis</a:t>
            </a:r>
            <a:r>
              <a:rPr lang="en-US" sz="2400" dirty="0">
                <a:solidFill>
                  <a:srgbClr val="FF0000"/>
                </a:solidFill>
              </a:rPr>
              <a:t> in cattle (Pink eye)</a:t>
            </a:r>
          </a:p>
          <a:p>
            <a:pPr marL="0" indent="0" algn="just">
              <a:buNone/>
            </a:pPr>
            <a:r>
              <a:rPr lang="en-US" sz="2400" dirty="0" smtClean="0"/>
              <a:t>The </a:t>
            </a:r>
            <a:r>
              <a:rPr lang="en-US" sz="2400" dirty="0"/>
              <a:t>causative organism is </a:t>
            </a:r>
            <a:r>
              <a:rPr lang="en-US" sz="2400" i="1" dirty="0"/>
              <a:t>Moraxella </a:t>
            </a:r>
            <a:r>
              <a:rPr lang="en-US" sz="2400" i="1" dirty="0" err="1"/>
              <a:t>bovis</a:t>
            </a:r>
            <a:r>
              <a:rPr lang="en-US" sz="2400" i="1" dirty="0"/>
              <a:t> </a:t>
            </a:r>
            <a:r>
              <a:rPr lang="en-US" sz="2400" dirty="0"/>
              <a:t>which is gram negative and is found in the tears</a:t>
            </a:r>
            <a:r>
              <a:rPr lang="en-US" sz="2400" dirty="0" smtClean="0"/>
              <a:t>.  </a:t>
            </a:r>
            <a:r>
              <a:rPr lang="en-US" sz="2400" dirty="0"/>
              <a:t>An endotoxin that causes necrosis of the skin is produced by this organism.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/>
            <a:endParaRPr lang="en-US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01515"/>
            <a:ext cx="233362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2" y="2762250"/>
            <a:ext cx="28575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618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PATHOLOGY OF THE LENS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19137"/>
            <a:ext cx="8229600" cy="5181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Luxation </a:t>
            </a:r>
            <a:r>
              <a:rPr lang="en-US" sz="2400" dirty="0">
                <a:solidFill>
                  <a:srgbClr val="FF0000"/>
                </a:solidFill>
              </a:rPr>
              <a:t>of the lens</a:t>
            </a:r>
          </a:p>
          <a:p>
            <a:pPr marL="0" indent="0" algn="just">
              <a:buNone/>
            </a:pPr>
            <a:r>
              <a:rPr lang="en-US" sz="2400" dirty="0" smtClean="0"/>
              <a:t>The </a:t>
            </a:r>
            <a:r>
              <a:rPr lang="en-US" sz="2400" dirty="0"/>
              <a:t>lens is anchored by the suspensory ligaments to the </a:t>
            </a:r>
            <a:r>
              <a:rPr lang="en-US" sz="2400" dirty="0" err="1"/>
              <a:t>ciliary</a:t>
            </a:r>
            <a:r>
              <a:rPr lang="en-US" sz="2400" dirty="0"/>
              <a:t> </a:t>
            </a:r>
            <a:r>
              <a:rPr lang="en-US" sz="2400" dirty="0" smtClean="0"/>
              <a:t>body. If </a:t>
            </a:r>
            <a:r>
              <a:rPr lang="en-US" sz="2400" dirty="0"/>
              <a:t>these ligaments are ruptured, the lens may be displaced into the anterior chamber or into the </a:t>
            </a:r>
            <a:r>
              <a:rPr lang="en-US" sz="2400" dirty="0" err="1"/>
              <a:t>hyaloid</a:t>
            </a:r>
            <a:r>
              <a:rPr lang="en-US" sz="2400" dirty="0"/>
              <a:t> fossa or into the vitreous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FF0000"/>
                </a:solidFill>
              </a:rPr>
              <a:t>Cataract</a:t>
            </a:r>
            <a:r>
              <a:rPr lang="en-US" sz="2400" dirty="0"/>
              <a:t> </a:t>
            </a:r>
            <a:r>
              <a:rPr lang="en-US" sz="2400" dirty="0" smtClean="0"/>
              <a:t>: </a:t>
            </a:r>
            <a:r>
              <a:rPr lang="en-US" sz="2400" dirty="0"/>
              <a:t>Opacity of the lens is known as cataract.</a:t>
            </a:r>
          </a:p>
          <a:p>
            <a:pPr marL="0" indent="0" algn="just">
              <a:buNone/>
            </a:pPr>
            <a:r>
              <a:rPr lang="en-US" sz="2400" dirty="0" smtClean="0"/>
              <a:t>Congenital</a:t>
            </a:r>
            <a:r>
              <a:rPr lang="en-US" sz="2400" dirty="0"/>
              <a:t>: Failure of the </a:t>
            </a:r>
            <a:r>
              <a:rPr lang="en-US" sz="2400" dirty="0" err="1"/>
              <a:t>hyaloid</a:t>
            </a:r>
            <a:r>
              <a:rPr lang="en-US" sz="2400" dirty="0"/>
              <a:t> artery to regress and disappear </a:t>
            </a:r>
            <a:r>
              <a:rPr lang="en-US" sz="2400" dirty="0" smtClean="0"/>
              <a:t>completely or </a:t>
            </a:r>
            <a:r>
              <a:rPr lang="en-US" sz="2400" dirty="0"/>
              <a:t>Impairment of translucence of the lens due to abnormal arrangements of the lens </a:t>
            </a:r>
            <a:r>
              <a:rPr lang="en-US" sz="2400" dirty="0" err="1"/>
              <a:t>fibres</a:t>
            </a:r>
            <a:r>
              <a:rPr lang="en-US" sz="2400" dirty="0"/>
              <a:t> 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r>
              <a:rPr lang="en-US" sz="2400" dirty="0" smtClean="0"/>
              <a:t>Acquired: Degeneration </a:t>
            </a:r>
            <a:r>
              <a:rPr lang="en-US" sz="2400" dirty="0"/>
              <a:t>of the lens due to Trauma,  Luxation, Senility, Diabetes mellitus,  deficiency of vitamin D; deficiency of vitamin C in the lens; deficiency of </a:t>
            </a:r>
            <a:r>
              <a:rPr lang="en-US" sz="2400" dirty="0" err="1"/>
              <a:t>cystein</a:t>
            </a: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095875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4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229600" cy="6400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Types of Cataract</a:t>
            </a:r>
            <a:endParaRPr lang="en-US" sz="2400" dirty="0">
              <a:solidFill>
                <a:srgbClr val="FF0000"/>
              </a:solidFill>
            </a:endParaRPr>
          </a:p>
          <a:p>
            <a:pPr algn="just"/>
            <a:r>
              <a:rPr lang="en-US" sz="2400" dirty="0" smtClean="0"/>
              <a:t>Cataract </a:t>
            </a:r>
            <a:r>
              <a:rPr lang="en-US" sz="2400" dirty="0"/>
              <a:t>may be </a:t>
            </a:r>
            <a:r>
              <a:rPr lang="en-US" sz="2400" dirty="0">
                <a:solidFill>
                  <a:srgbClr val="FF0000"/>
                </a:solidFill>
              </a:rPr>
              <a:t>partial or complete </a:t>
            </a:r>
            <a:r>
              <a:rPr lang="en-US" sz="2400" dirty="0"/>
              <a:t>depending on its situation.</a:t>
            </a:r>
          </a:p>
          <a:p>
            <a:pPr algn="just"/>
            <a:r>
              <a:rPr lang="en-US" sz="2400" dirty="0" smtClean="0"/>
              <a:t>Depending </a:t>
            </a:r>
            <a:r>
              <a:rPr lang="en-US" sz="2400" dirty="0"/>
              <a:t>on the nature of the lesion, cataract is classified as follows:</a:t>
            </a:r>
          </a:p>
          <a:p>
            <a:pPr marL="0" indent="0" algn="just">
              <a:buNone/>
            </a:pPr>
            <a:r>
              <a:rPr lang="en-US" sz="2400" dirty="0" err="1" smtClean="0">
                <a:solidFill>
                  <a:srgbClr val="FF0000"/>
                </a:solidFill>
              </a:rPr>
              <a:t>Subcapsular</a:t>
            </a:r>
            <a:r>
              <a:rPr lang="en-US" sz="2400" dirty="0" smtClean="0">
                <a:solidFill>
                  <a:srgbClr val="FF0000"/>
                </a:solidFill>
              </a:rPr>
              <a:t> cataract</a:t>
            </a:r>
            <a:r>
              <a:rPr lang="en-US" sz="2400" dirty="0" smtClean="0"/>
              <a:t>: In </a:t>
            </a:r>
            <a:r>
              <a:rPr lang="en-US" sz="2400" dirty="0"/>
              <a:t>this condition there is abnormal proliferation of the lens epithelium. 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Cortical cataract</a:t>
            </a:r>
            <a:r>
              <a:rPr lang="en-US" sz="2400" dirty="0" smtClean="0"/>
              <a:t>:  This </a:t>
            </a:r>
            <a:r>
              <a:rPr lang="en-US" sz="2400" dirty="0"/>
              <a:t>is the most common form and involves the lens </a:t>
            </a:r>
            <a:r>
              <a:rPr lang="en-US" sz="2400" dirty="0" err="1" smtClean="0"/>
              <a:t>fibres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Lamellar cataract </a:t>
            </a:r>
            <a:r>
              <a:rPr lang="en-US" sz="2400" dirty="0" smtClean="0"/>
              <a:t>: It </a:t>
            </a:r>
            <a:r>
              <a:rPr lang="en-US" sz="2400" dirty="0"/>
              <a:t>may be congenital or acquired and results due to some injury during </a:t>
            </a:r>
            <a:r>
              <a:rPr lang="en-US" sz="2400" dirty="0" smtClean="0"/>
              <a:t>development.</a:t>
            </a:r>
            <a:endParaRPr lang="en-US" sz="2400" dirty="0"/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Nuclear cataract</a:t>
            </a:r>
            <a:r>
              <a:rPr lang="en-US" sz="2400" dirty="0" smtClean="0"/>
              <a:t>: Are </a:t>
            </a:r>
            <a:r>
              <a:rPr lang="en-US" sz="2400" dirty="0"/>
              <a:t>probably the results of senile changes in which the </a:t>
            </a:r>
            <a:r>
              <a:rPr lang="en-US" sz="2400" dirty="0" err="1"/>
              <a:t>fibres</a:t>
            </a:r>
            <a:r>
              <a:rPr lang="en-US" sz="2400" dirty="0"/>
              <a:t> at the </a:t>
            </a:r>
            <a:r>
              <a:rPr lang="en-US" sz="2400" dirty="0" err="1"/>
              <a:t>centre</a:t>
            </a:r>
            <a:r>
              <a:rPr lang="en-US" sz="2400" dirty="0"/>
              <a:t> become denser thereby making the nucleus dull or hazy.</a:t>
            </a:r>
          </a:p>
          <a:p>
            <a:pPr marL="0" indent="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075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PATHOLOGY OF THE UVEAL TRACT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400" dirty="0" smtClean="0"/>
              <a:t>Anterior </a:t>
            </a:r>
            <a:r>
              <a:rPr lang="en-US" sz="2400" dirty="0" err="1" smtClean="0"/>
              <a:t>synechia</a:t>
            </a:r>
            <a:r>
              <a:rPr lang="en-US" sz="2400" dirty="0" smtClean="0"/>
              <a:t>: </a:t>
            </a:r>
            <a:r>
              <a:rPr lang="en-US" sz="2400" dirty="0"/>
              <a:t>	Anterior </a:t>
            </a:r>
            <a:r>
              <a:rPr lang="en-US" sz="2400" dirty="0" err="1"/>
              <a:t>synechia</a:t>
            </a:r>
            <a:r>
              <a:rPr lang="en-US" sz="2400" dirty="0"/>
              <a:t> is the condition in which there is adhesion of the iris to the posterior surface of the cornea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Posterior </a:t>
            </a:r>
            <a:r>
              <a:rPr lang="en-US" sz="2400" dirty="0" err="1" smtClean="0"/>
              <a:t>synechia</a:t>
            </a:r>
            <a:r>
              <a:rPr lang="en-US" sz="2400" dirty="0" smtClean="0"/>
              <a:t>:</a:t>
            </a:r>
            <a:r>
              <a:rPr lang="en-US" sz="2400" dirty="0"/>
              <a:t>	Posterior </a:t>
            </a:r>
            <a:r>
              <a:rPr lang="en-US" sz="2400" dirty="0" err="1"/>
              <a:t>synechia</a:t>
            </a:r>
            <a:r>
              <a:rPr lang="en-US" sz="2400" dirty="0"/>
              <a:t> is the adhesion of the posterior surface of the iris to the anterior surface of the lens capsule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err="1" smtClean="0"/>
              <a:t>Iridocyclitis</a:t>
            </a:r>
            <a:r>
              <a:rPr lang="en-US" sz="2400" dirty="0" smtClean="0"/>
              <a:t>: This </a:t>
            </a:r>
            <a:r>
              <a:rPr lang="en-US" sz="2400" dirty="0"/>
              <a:t>is the inflammation of iris and </a:t>
            </a:r>
            <a:r>
              <a:rPr lang="en-US" sz="2400" dirty="0" err="1"/>
              <a:t>ciliary</a:t>
            </a:r>
            <a:r>
              <a:rPr lang="en-US" sz="2400" dirty="0"/>
              <a:t> body and is also known as anterior </a:t>
            </a:r>
            <a:r>
              <a:rPr lang="en-US" sz="2400" dirty="0" smtClean="0"/>
              <a:t>uveitis. This </a:t>
            </a:r>
            <a:r>
              <a:rPr lang="en-US" sz="2400" dirty="0"/>
              <a:t>condition in horses is known as periodic </a:t>
            </a:r>
            <a:r>
              <a:rPr lang="en-US" sz="2400" dirty="0" err="1"/>
              <a:t>opthalmia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852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PATHOLOGY OF THE IRIS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Autofit/>
          </a:bodyPr>
          <a:lstStyle/>
          <a:p>
            <a:pPr algn="just"/>
            <a:r>
              <a:rPr lang="en-US" sz="2400" dirty="0" err="1" smtClean="0"/>
              <a:t>Mydriasis</a:t>
            </a:r>
            <a:r>
              <a:rPr lang="en-US" sz="2400" dirty="0" smtClean="0"/>
              <a:t>: </a:t>
            </a:r>
            <a:r>
              <a:rPr lang="en-US" sz="2400" dirty="0"/>
              <a:t>	Dilatation of the pupil is known as </a:t>
            </a:r>
            <a:r>
              <a:rPr lang="en-US" sz="2400" dirty="0" err="1" smtClean="0"/>
              <a:t>mydriasis</a:t>
            </a:r>
            <a:r>
              <a:rPr lang="en-US" sz="2400" dirty="0" smtClean="0"/>
              <a:t>. This can be brought about by various drugs like atropine, </a:t>
            </a:r>
            <a:r>
              <a:rPr lang="en-US" sz="2400" dirty="0" err="1" smtClean="0"/>
              <a:t>hyocyamine</a:t>
            </a:r>
            <a:r>
              <a:rPr lang="en-US" sz="2400" dirty="0" smtClean="0"/>
              <a:t> and </a:t>
            </a:r>
            <a:r>
              <a:rPr lang="en-US" sz="2400" dirty="0" err="1" smtClean="0"/>
              <a:t>stramonium</a:t>
            </a:r>
            <a:r>
              <a:rPr lang="en-US" sz="2400" dirty="0" smtClean="0"/>
              <a:t>, cocaine, adrenaline and amphetamine.</a:t>
            </a:r>
          </a:p>
          <a:p>
            <a:pPr marL="0" indent="0" algn="just">
              <a:buNone/>
            </a:pPr>
            <a:endParaRPr lang="en-US" sz="2400" dirty="0"/>
          </a:p>
          <a:p>
            <a:pPr algn="just"/>
            <a:r>
              <a:rPr lang="en-US" sz="2400" dirty="0" err="1" smtClean="0"/>
              <a:t>Myasis</a:t>
            </a:r>
            <a:r>
              <a:rPr lang="en-US" sz="2400" dirty="0" smtClean="0"/>
              <a:t>:  Constriction </a:t>
            </a:r>
            <a:r>
              <a:rPr lang="en-US" sz="2400" dirty="0"/>
              <a:t>of the pupil is known as </a:t>
            </a:r>
            <a:r>
              <a:rPr lang="en-US" sz="2400" dirty="0" err="1" smtClean="0"/>
              <a:t>myasis</a:t>
            </a:r>
            <a:r>
              <a:rPr lang="en-US" sz="2400" dirty="0" smtClean="0"/>
              <a:t>. This </a:t>
            </a:r>
            <a:r>
              <a:rPr lang="en-US" sz="2400" dirty="0"/>
              <a:t>can be brought about by </a:t>
            </a:r>
            <a:r>
              <a:rPr lang="en-US" sz="2400" dirty="0" err="1"/>
              <a:t>pilocarpine</a:t>
            </a:r>
            <a:r>
              <a:rPr lang="en-US" sz="2400" dirty="0"/>
              <a:t>, </a:t>
            </a:r>
            <a:r>
              <a:rPr lang="en-US" sz="2400" dirty="0" err="1"/>
              <a:t>physocarpine</a:t>
            </a:r>
            <a:r>
              <a:rPr lang="en-US" sz="2400" dirty="0"/>
              <a:t> and ergotamine.</a:t>
            </a:r>
          </a:p>
          <a:p>
            <a:pPr marL="0" indent="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81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PATHOLOGY OF THE RETINA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Progressive </a:t>
            </a:r>
            <a:r>
              <a:rPr lang="en-US" sz="2400" dirty="0"/>
              <a:t>retinal atrophy in dogs</a:t>
            </a:r>
          </a:p>
          <a:p>
            <a:r>
              <a:rPr lang="en-US" sz="2400" dirty="0" smtClean="0"/>
              <a:t>Detachment </a:t>
            </a:r>
            <a:r>
              <a:rPr lang="en-US" sz="2400" dirty="0"/>
              <a:t>of </a:t>
            </a:r>
            <a:r>
              <a:rPr lang="en-US" sz="2400" dirty="0" smtClean="0"/>
              <a:t>retina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275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PATHOLOGY OF THE OPTIC NERVE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smtClean="0"/>
              <a:t>Atrophy</a:t>
            </a:r>
            <a:endParaRPr lang="en-US" sz="2400" dirty="0"/>
          </a:p>
          <a:p>
            <a:pPr algn="just"/>
            <a:r>
              <a:rPr lang="en-US" sz="2400" dirty="0" smtClean="0"/>
              <a:t>Etiology</a:t>
            </a: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o	Congenital</a:t>
            </a:r>
          </a:p>
          <a:p>
            <a:pPr marL="0" indent="0" algn="just">
              <a:buNone/>
            </a:pPr>
            <a:r>
              <a:rPr lang="en-US" sz="2400" dirty="0"/>
              <a:t>o	</a:t>
            </a:r>
            <a:r>
              <a:rPr lang="en-US" sz="2400" dirty="0" smtClean="0"/>
              <a:t>Acquired: Retinitis</a:t>
            </a:r>
            <a:r>
              <a:rPr lang="en-US" sz="2400" dirty="0"/>
              <a:t>, </a:t>
            </a:r>
            <a:r>
              <a:rPr lang="en-US" sz="2400" dirty="0" smtClean="0"/>
              <a:t>glaucoma</a:t>
            </a:r>
            <a:r>
              <a:rPr lang="en-US" sz="2400" dirty="0"/>
              <a:t>; </a:t>
            </a:r>
            <a:r>
              <a:rPr lang="en-US" sz="2400" dirty="0" err="1"/>
              <a:t>choroidoretinitis</a:t>
            </a:r>
            <a:r>
              <a:rPr lang="en-US" sz="2400" dirty="0"/>
              <a:t>, trauma on occiput, hemorrhages; poisons; morphine, </a:t>
            </a:r>
            <a:r>
              <a:rPr lang="en-US" sz="2400" dirty="0" smtClean="0"/>
              <a:t>deficiency </a:t>
            </a:r>
            <a:r>
              <a:rPr lang="en-US" sz="2400" dirty="0"/>
              <a:t>of vitamin A.</a:t>
            </a:r>
          </a:p>
          <a:p>
            <a:pPr algn="just"/>
            <a:r>
              <a:rPr lang="en-US" sz="2400" dirty="0" err="1" smtClean="0"/>
              <a:t>Sequelae</a:t>
            </a:r>
            <a:endParaRPr lang="en-US" sz="2400" dirty="0"/>
          </a:p>
          <a:p>
            <a:pPr marL="0" indent="0" algn="just">
              <a:buNone/>
            </a:pPr>
            <a:r>
              <a:rPr lang="en-US" sz="2400" dirty="0" smtClean="0"/>
              <a:t>o	The </a:t>
            </a:r>
            <a:r>
              <a:rPr lang="en-US" sz="2400" dirty="0"/>
              <a:t>optic papillae become thinned with disappearance of the interstitial capillaries.</a:t>
            </a:r>
          </a:p>
          <a:p>
            <a:pPr marL="0" indent="0" algn="just">
              <a:buNone/>
            </a:pPr>
            <a:r>
              <a:rPr lang="en-US" sz="2400" dirty="0"/>
              <a:t>o	Retinal degeneration follows atrophy of the optic nerve </a:t>
            </a:r>
            <a:r>
              <a:rPr lang="en-US" sz="2400" dirty="0" err="1"/>
              <a:t>fibre</a:t>
            </a:r>
            <a:r>
              <a:rPr lang="en-US" sz="2400" dirty="0"/>
              <a:t>.</a:t>
            </a:r>
          </a:p>
          <a:p>
            <a:pPr marL="0" indent="0" algn="just">
              <a:buNone/>
            </a:pPr>
            <a:r>
              <a:rPr lang="en-US" sz="2400" dirty="0"/>
              <a:t>o	Total blindness results ultimately.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881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GLAUCOMA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943600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/>
              <a:t>Glaucoma </a:t>
            </a:r>
            <a:r>
              <a:rPr lang="en-US" sz="2400" dirty="0"/>
              <a:t>is a condition in which there is increased intraocular pressure leading to secondary changes in the </a:t>
            </a:r>
            <a:r>
              <a:rPr lang="en-US" sz="2400" dirty="0" smtClean="0"/>
              <a:t>eyeball</a:t>
            </a:r>
            <a:r>
              <a:rPr lang="en-US" sz="2400" dirty="0"/>
              <a:t> </a:t>
            </a:r>
            <a:r>
              <a:rPr lang="en-US" sz="2400" dirty="0" smtClean="0"/>
              <a:t>like </a:t>
            </a:r>
            <a:r>
              <a:rPr lang="en-IN" sz="2400" dirty="0"/>
              <a:t>enlargement of eye ball, opaque cornea and increase aqueous </a:t>
            </a:r>
            <a:r>
              <a:rPr lang="en-IN" sz="2400" dirty="0" err="1" smtClean="0"/>
              <a:t>humor</a:t>
            </a:r>
            <a:r>
              <a:rPr lang="en-IN" sz="2400" dirty="0" smtClean="0"/>
              <a:t>.</a:t>
            </a:r>
            <a:endParaRPr lang="en-US" sz="2400" dirty="0"/>
          </a:p>
          <a:p>
            <a:pPr lvl="0" algn="just"/>
            <a:r>
              <a:rPr lang="en-IN" sz="2400" dirty="0" smtClean="0"/>
              <a:t> </a:t>
            </a:r>
            <a:r>
              <a:rPr lang="en-IN" sz="2400" dirty="0"/>
              <a:t>It may be unilateral or bilateral</a:t>
            </a:r>
            <a:endParaRPr lang="en-US" sz="2400" dirty="0"/>
          </a:p>
          <a:p>
            <a:pPr lvl="0" algn="just"/>
            <a:r>
              <a:rPr lang="en-US" sz="2400" dirty="0" smtClean="0"/>
              <a:t>Increased </a:t>
            </a:r>
            <a:r>
              <a:rPr lang="en-US" sz="2400" dirty="0"/>
              <a:t>intraocular pressure may result from a) too excessive a secretion of the aqueous humor or b) hindrance in its drainage.</a:t>
            </a:r>
          </a:p>
          <a:p>
            <a:pPr algn="just"/>
            <a:r>
              <a:rPr lang="en-US" sz="2400" dirty="0" smtClean="0"/>
              <a:t>Primary glaucoma: If </a:t>
            </a:r>
            <a:r>
              <a:rPr lang="en-US" sz="2400" dirty="0"/>
              <a:t>the causes that give rise to obstruction of the flow, leading to glaucoma cannot be determined with certainty, the condition is known as primary glaucoma.</a:t>
            </a:r>
          </a:p>
          <a:p>
            <a:pPr algn="just"/>
            <a:r>
              <a:rPr lang="en-US" sz="2400" dirty="0" smtClean="0"/>
              <a:t>Secondary glaucoma: If </a:t>
            </a:r>
            <a:r>
              <a:rPr lang="en-US" sz="2400" dirty="0"/>
              <a:t>the causes for such obstruction can be determined, the condition is known as secondary glaucoma 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33998"/>
            <a:ext cx="2657475" cy="1413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36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6324600" cy="91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03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PATHOLOGY OF EYE BALL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/>
              <a:t>Ophthalmitis</a:t>
            </a:r>
            <a:r>
              <a:rPr lang="en-US" sz="2400" dirty="0"/>
              <a:t> is Inflammation of the eye ball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algn="just"/>
            <a:r>
              <a:rPr lang="en-US" sz="2400" dirty="0" err="1" smtClean="0"/>
              <a:t>Xerophthalmia</a:t>
            </a:r>
            <a:r>
              <a:rPr lang="en-US" sz="2400" dirty="0" smtClean="0"/>
              <a:t> is abnormal </a:t>
            </a:r>
            <a:r>
              <a:rPr lang="en-US" sz="2400" dirty="0"/>
              <a:t>dryness of the </a:t>
            </a:r>
            <a:r>
              <a:rPr lang="en-US" sz="2400" dirty="0" smtClean="0"/>
              <a:t>eye ball, </a:t>
            </a:r>
            <a:r>
              <a:rPr lang="en-US" sz="2400" dirty="0"/>
              <a:t>with inflammation and ridge formation, typically associated with vitamin A deficiency.</a:t>
            </a:r>
          </a:p>
          <a:p>
            <a:pPr algn="just"/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510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NEOPLASMS OF THE EYE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Primary </a:t>
            </a:r>
            <a:r>
              <a:rPr lang="en-US" dirty="0"/>
              <a:t>neoplasms</a:t>
            </a:r>
          </a:p>
          <a:p>
            <a:pPr marL="0" indent="0">
              <a:buNone/>
            </a:pPr>
            <a:r>
              <a:rPr lang="en-US" dirty="0"/>
              <a:t>	Squamous cell carcinoma, especially in the bovines, is the most common neoplasm.</a:t>
            </a:r>
          </a:p>
          <a:p>
            <a:pPr marL="0" indent="0">
              <a:buNone/>
            </a:pPr>
            <a:r>
              <a:rPr lang="en-US" dirty="0"/>
              <a:t>	Adenomas and adenocarcinomas of the lachrymal gland and </a:t>
            </a:r>
            <a:r>
              <a:rPr lang="en-US" dirty="0" err="1"/>
              <a:t>Harderian</a:t>
            </a:r>
            <a:r>
              <a:rPr lang="en-US" dirty="0"/>
              <a:t> glands may be met with.</a:t>
            </a:r>
          </a:p>
          <a:p>
            <a:pPr marL="0" indent="0">
              <a:buNone/>
            </a:pPr>
            <a:r>
              <a:rPr lang="en-US" dirty="0"/>
              <a:t>	Adenoma and Adenocarcinoma of the </a:t>
            </a:r>
            <a:r>
              <a:rPr lang="en-US" dirty="0" err="1"/>
              <a:t>ciliary</a:t>
            </a:r>
            <a:r>
              <a:rPr lang="en-US" dirty="0"/>
              <a:t> epithelium and iris may occur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Secondary </a:t>
            </a:r>
            <a:r>
              <a:rPr lang="en-US" dirty="0" err="1"/>
              <a:t>matastases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Secondary </a:t>
            </a:r>
            <a:r>
              <a:rPr lang="en-US" dirty="0" err="1"/>
              <a:t>matastases</a:t>
            </a:r>
            <a:r>
              <a:rPr lang="en-US" dirty="0"/>
              <a:t> of carcinoma, sarcomas, melanoma, </a:t>
            </a:r>
            <a:r>
              <a:rPr lang="en-US" dirty="0" err="1"/>
              <a:t>lymphosarcoma</a:t>
            </a:r>
            <a:r>
              <a:rPr lang="en-US" dirty="0"/>
              <a:t>, meningioma and the venereal tumor may be met with.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50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POSTMORTEM </a:t>
            </a:r>
            <a:r>
              <a:rPr lang="en-US" sz="2800" dirty="0" smtClean="0">
                <a:solidFill>
                  <a:srgbClr val="FF0000"/>
                </a:solidFill>
              </a:rPr>
              <a:t>CHANGES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smtClean="0"/>
              <a:t>Postmortem </a:t>
            </a:r>
            <a:r>
              <a:rPr lang="en-US" sz="2400" dirty="0"/>
              <a:t>changes in the eye includes dryness of the eyeball, pupillary dilatation and detachment of the retina.</a:t>
            </a:r>
          </a:p>
        </p:txBody>
      </p:sp>
    </p:spTree>
    <p:extLst>
      <p:ext uri="{BB962C8B-B14F-4D97-AF65-F5344CB8AC3E}">
        <p14:creationId xmlns:p14="http://schemas.microsoft.com/office/powerpoint/2010/main" val="425587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0800"/>
            <a:ext cx="7010400" cy="124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52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914400"/>
            <a:ext cx="739139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-76200"/>
            <a:ext cx="749808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Structure of ear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100" b="1" dirty="0">
                <a:solidFill>
                  <a:srgbClr val="FF0000"/>
                </a:solidFill>
              </a:rPr>
              <a:t>External ear</a:t>
            </a:r>
            <a:r>
              <a:rPr lang="en-US" sz="3100" dirty="0">
                <a:solidFill>
                  <a:srgbClr val="FF0000"/>
                </a:solidFill>
              </a:rPr>
              <a:t/>
            </a:r>
            <a:br>
              <a:rPr lang="en-US" sz="3100" dirty="0">
                <a:solidFill>
                  <a:srgbClr val="FF0000"/>
                </a:solidFill>
              </a:rPr>
            </a:br>
            <a:r>
              <a:rPr lang="en-US" sz="2200" dirty="0" smtClean="0"/>
              <a:t>C</a:t>
            </a:r>
            <a:r>
              <a:rPr lang="en-IN" sz="2200" dirty="0" err="1" smtClean="0"/>
              <a:t>onsists</a:t>
            </a:r>
            <a:r>
              <a:rPr lang="en-IN" sz="2200" dirty="0" smtClean="0"/>
              <a:t> </a:t>
            </a:r>
            <a:r>
              <a:rPr lang="en-IN" sz="2200" dirty="0"/>
              <a:t>of the concha, the external </a:t>
            </a:r>
            <a:r>
              <a:rPr lang="en-IN" sz="2200" dirty="0" smtClean="0"/>
              <a:t>auditory</a:t>
            </a:r>
            <a:br>
              <a:rPr lang="en-IN" sz="2200" dirty="0" smtClean="0"/>
            </a:br>
            <a:r>
              <a:rPr lang="en-IN" sz="2200" dirty="0" smtClean="0"/>
              <a:t>meatus </a:t>
            </a:r>
            <a:r>
              <a:rPr lang="en-IN" sz="2200" dirty="0"/>
              <a:t>and the </a:t>
            </a:r>
            <a:r>
              <a:rPr lang="en-IN" sz="2200" dirty="0" err="1"/>
              <a:t>ceruminous</a:t>
            </a:r>
            <a:r>
              <a:rPr lang="en-IN" sz="2200" dirty="0"/>
              <a:t> </a:t>
            </a:r>
            <a:r>
              <a:rPr lang="en-IN" sz="2200" dirty="0" smtClean="0"/>
              <a:t>glands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18310"/>
            <a:ext cx="7498080" cy="48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N" b="1" dirty="0" smtClean="0">
                <a:solidFill>
                  <a:srgbClr val="FF0000"/>
                </a:solidFill>
              </a:rPr>
              <a:t>Otitis </a:t>
            </a:r>
            <a:r>
              <a:rPr lang="en-IN" b="1" dirty="0" err="1" smtClean="0">
                <a:solidFill>
                  <a:srgbClr val="FF0000"/>
                </a:solidFill>
              </a:rPr>
              <a:t>externa</a:t>
            </a:r>
            <a:r>
              <a:rPr lang="en-IN" b="1" dirty="0" smtClean="0">
                <a:solidFill>
                  <a:srgbClr val="FF0000"/>
                </a:solidFill>
              </a:rPr>
              <a:t>:  </a:t>
            </a:r>
            <a:r>
              <a:rPr lang="en-IN" dirty="0" smtClean="0"/>
              <a:t>Inflammation </a:t>
            </a:r>
            <a:r>
              <a:rPr lang="en-IN" dirty="0"/>
              <a:t>of the external </a:t>
            </a:r>
            <a:r>
              <a:rPr lang="en-IN" dirty="0" smtClean="0"/>
              <a:t>ear.</a:t>
            </a:r>
          </a:p>
          <a:p>
            <a:endParaRPr lang="en-IN" dirty="0" smtClean="0"/>
          </a:p>
          <a:p>
            <a:pPr marL="0" indent="0">
              <a:buNone/>
            </a:pPr>
            <a:r>
              <a:rPr lang="en-IN" b="1" dirty="0" smtClean="0"/>
              <a:t>Macroscopic </a:t>
            </a:r>
            <a:r>
              <a:rPr lang="en-IN" b="1" dirty="0"/>
              <a:t>features</a:t>
            </a:r>
            <a:endParaRPr lang="en-US" sz="2400" dirty="0"/>
          </a:p>
          <a:p>
            <a:pPr lvl="0"/>
            <a:r>
              <a:rPr lang="en-IN" dirty="0"/>
              <a:t>Swelling and congestion leading to obstruction of ear canal.</a:t>
            </a:r>
            <a:endParaRPr lang="en-US" sz="2400" dirty="0"/>
          </a:p>
          <a:p>
            <a:pPr lvl="0"/>
            <a:r>
              <a:rPr lang="en-IN" dirty="0"/>
              <a:t>Excessive production of thick, tenacious and brownish  wax.</a:t>
            </a:r>
            <a:endParaRPr lang="en-US" sz="2400" dirty="0"/>
          </a:p>
          <a:p>
            <a:pPr lvl="0"/>
            <a:r>
              <a:rPr lang="en-IN" dirty="0"/>
              <a:t>Granulomatous lesions filling the external auditory meatus </a:t>
            </a:r>
            <a:endParaRPr lang="en-US" sz="2400" dirty="0"/>
          </a:p>
          <a:p>
            <a:pPr marL="0" indent="0">
              <a:buNone/>
            </a:pPr>
            <a:endParaRPr lang="en-IN" b="1" dirty="0" smtClean="0"/>
          </a:p>
          <a:p>
            <a:pPr marL="0" indent="0">
              <a:buNone/>
            </a:pPr>
            <a:r>
              <a:rPr lang="en-IN" b="1" dirty="0" smtClean="0"/>
              <a:t>Microscopic </a:t>
            </a:r>
            <a:r>
              <a:rPr lang="en-IN" b="1" dirty="0"/>
              <a:t>features</a:t>
            </a:r>
            <a:endParaRPr lang="en-US" sz="2400" dirty="0"/>
          </a:p>
          <a:p>
            <a:pPr lvl="0"/>
            <a:r>
              <a:rPr lang="en-IN" dirty="0"/>
              <a:t>Granulomatous lesions of </a:t>
            </a:r>
            <a:r>
              <a:rPr lang="en-IN" dirty="0" err="1"/>
              <a:t>actinomycosis</a:t>
            </a:r>
            <a:r>
              <a:rPr lang="en-IN" dirty="0"/>
              <a:t> in subcutaneous region around the cartilage</a:t>
            </a:r>
            <a:endParaRPr lang="en-US" sz="2400" dirty="0"/>
          </a:p>
          <a:p>
            <a:pPr lvl="1"/>
            <a:endParaRPr lang="en-US" sz="2400" dirty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6289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3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AURICULAR HAEMATOMA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513287"/>
            <a:ext cx="7499350" cy="466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53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8"/>
          <a:stretch/>
        </p:blipFill>
        <p:spPr bwMode="auto">
          <a:xfrm>
            <a:off x="1371600" y="685800"/>
            <a:ext cx="7162800" cy="514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96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  <a:effectLst/>
              </a:rPr>
              <a:t>MIDDLE EAR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/>
            </a:r>
            <a:br>
              <a:rPr lang="en-US" sz="2800" dirty="0" smtClean="0">
                <a:solidFill>
                  <a:srgbClr val="FF0000"/>
                </a:solidFill>
                <a:effectLst/>
              </a:rPr>
            </a:br>
            <a:r>
              <a:rPr lang="en-IN" sz="2000" dirty="0">
                <a:effectLst/>
              </a:rPr>
              <a:t>C</a:t>
            </a:r>
            <a:r>
              <a:rPr lang="en-IN" sz="2000" dirty="0" smtClean="0">
                <a:effectLst/>
              </a:rPr>
              <a:t>onsists </a:t>
            </a:r>
            <a:r>
              <a:rPr lang="en-IN" sz="2000" dirty="0">
                <a:effectLst/>
              </a:rPr>
              <a:t>of the tympanic cavity, the </a:t>
            </a:r>
            <a:r>
              <a:rPr lang="en-IN" sz="2000" dirty="0" err="1">
                <a:effectLst/>
              </a:rPr>
              <a:t>ossicles</a:t>
            </a:r>
            <a:r>
              <a:rPr lang="en-IN" sz="2000" dirty="0">
                <a:effectLst/>
              </a:rPr>
              <a:t> and the </a:t>
            </a:r>
            <a:r>
              <a:rPr lang="en-IN" sz="2000" dirty="0" err="1">
                <a:effectLst/>
              </a:rPr>
              <a:t>eustachian</a:t>
            </a:r>
            <a:r>
              <a:rPr lang="en-IN" sz="2000" dirty="0">
                <a:effectLst/>
              </a:rPr>
              <a:t> tubes. In horse, guttural pouches are diverticula of the </a:t>
            </a:r>
            <a:r>
              <a:rPr lang="en-IN" sz="2000" dirty="0" err="1">
                <a:effectLst/>
              </a:rPr>
              <a:t>eustachian</a:t>
            </a:r>
            <a:r>
              <a:rPr lang="en-IN" sz="2000" dirty="0">
                <a:effectLst/>
              </a:rPr>
              <a:t> </a:t>
            </a:r>
            <a:r>
              <a:rPr lang="en-IN" sz="2000" dirty="0" smtClean="0">
                <a:effectLst/>
              </a:rPr>
              <a:t>tubes</a:t>
            </a:r>
            <a:r>
              <a:rPr lang="en-US" sz="2000" dirty="0">
                <a:effectLst/>
              </a:rPr>
              <a:t/>
            </a:r>
            <a:br>
              <a:rPr lang="en-US" sz="2000" dirty="0">
                <a:effectLst/>
              </a:rPr>
            </a:br>
            <a:endParaRPr lang="en-US" sz="2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IN" sz="2400" dirty="0" smtClean="0"/>
              <a:t>The </a:t>
            </a:r>
            <a:r>
              <a:rPr lang="en-IN" sz="2400" dirty="0"/>
              <a:t>epithelium lining the tympanic cavity is continuous with the nasal mucosa through the </a:t>
            </a:r>
            <a:r>
              <a:rPr lang="en-IN" sz="2400" dirty="0" err="1"/>
              <a:t>eustachian</a:t>
            </a:r>
            <a:r>
              <a:rPr lang="en-IN" sz="2400" dirty="0"/>
              <a:t> tubes and so infection from the nose and pharynx can extend into the middle ear</a:t>
            </a:r>
            <a:r>
              <a:rPr lang="en-IN" sz="2400" dirty="0" smtClean="0"/>
              <a:t>.</a:t>
            </a:r>
          </a:p>
          <a:p>
            <a:pPr marL="82296" indent="0" algn="just">
              <a:buNone/>
            </a:pPr>
            <a:endParaRPr lang="en-US" sz="2400" dirty="0"/>
          </a:p>
          <a:p>
            <a:pPr marL="82296" indent="0" algn="just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Otitis media</a:t>
            </a:r>
            <a:r>
              <a:rPr lang="en-IN" sz="2400" dirty="0" smtClean="0"/>
              <a:t>: Inflammation </a:t>
            </a:r>
            <a:r>
              <a:rPr lang="en-IN" sz="2400" dirty="0"/>
              <a:t>of the middle </a:t>
            </a:r>
            <a:r>
              <a:rPr lang="en-IN" sz="2400" dirty="0" smtClean="0"/>
              <a:t>ear.</a:t>
            </a:r>
          </a:p>
          <a:p>
            <a:pPr marL="0" indent="0" algn="just">
              <a:buNone/>
            </a:pPr>
            <a:r>
              <a:rPr lang="en-IN" sz="2400" b="1" dirty="0" smtClean="0"/>
              <a:t>  Features</a:t>
            </a:r>
            <a:endParaRPr lang="en-US" sz="2400" dirty="0"/>
          </a:p>
          <a:p>
            <a:pPr lvl="0" algn="just"/>
            <a:r>
              <a:rPr lang="en-IN" sz="2400" dirty="0"/>
              <a:t>Occlusion of Eustachian tube</a:t>
            </a:r>
            <a:endParaRPr lang="en-US" sz="2400" dirty="0"/>
          </a:p>
          <a:p>
            <a:pPr lvl="0" algn="just"/>
            <a:r>
              <a:rPr lang="en-IN" sz="2400" dirty="0"/>
              <a:t>Purulent inflammation</a:t>
            </a:r>
            <a:endParaRPr lang="en-US" sz="2400" dirty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58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220980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effectLst/>
              </a:rPr>
              <a:t>INTERNAL EAR (LABYRINTH OF THE EAR)</a:t>
            </a:r>
            <a:br>
              <a:rPr lang="en-US" sz="2800" b="1" dirty="0" smtClean="0">
                <a:solidFill>
                  <a:srgbClr val="FF0000"/>
                </a:solidFill>
                <a:effectLst/>
              </a:rPr>
            </a:br>
            <a:r>
              <a:rPr lang="en-US" sz="2000" dirty="0" smtClean="0">
                <a:effectLst/>
              </a:rPr>
              <a:t>The</a:t>
            </a:r>
            <a:r>
              <a:rPr lang="en-US" sz="2000" dirty="0">
                <a:effectLst/>
              </a:rPr>
              <a:t> bony labyrinth, a cavity in the temporal bone, is divided into three sections: the vestibule, the semicircular canals, and the cochlea. </a:t>
            </a:r>
            <a:r>
              <a:rPr lang="en-US" sz="2000" dirty="0" smtClean="0">
                <a:effectLst/>
              </a:rPr>
              <a:t/>
            </a:r>
            <a:br>
              <a:rPr lang="en-US" sz="2000" dirty="0" smtClean="0">
                <a:effectLst/>
              </a:rPr>
            </a:br>
            <a:r>
              <a:rPr lang="en-US" sz="2000" dirty="0" smtClean="0">
                <a:effectLst/>
              </a:rPr>
              <a:t>Within </a:t>
            </a:r>
            <a:r>
              <a:rPr lang="en-US" sz="2000" dirty="0">
                <a:effectLst/>
              </a:rPr>
              <a:t>the bony labyrinth is a membranous labyrinth, which is also divided into three parts: the semicircular ducts; two saclike structures, the </a:t>
            </a:r>
            <a:r>
              <a:rPr lang="en-US" sz="2000" dirty="0" err="1">
                <a:effectLst/>
              </a:rPr>
              <a:t>saccule</a:t>
            </a:r>
            <a:r>
              <a:rPr lang="en-US" sz="2000" dirty="0">
                <a:effectLst/>
              </a:rPr>
              <a:t> and utricle, located in the vestibule; and the cochlear duct, which is the only part of the inner ear involved in hearing.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sz="2400" b="1" dirty="0" smtClean="0">
                <a:solidFill>
                  <a:srgbClr val="FF0000"/>
                </a:solidFill>
              </a:rPr>
              <a:t>Otitis </a:t>
            </a:r>
            <a:r>
              <a:rPr lang="en-IN" sz="2400" b="1" dirty="0" err="1" smtClean="0">
                <a:solidFill>
                  <a:srgbClr val="FF0000"/>
                </a:solidFill>
              </a:rPr>
              <a:t>interna</a:t>
            </a:r>
            <a:r>
              <a:rPr lang="en-IN" sz="2400" b="1" dirty="0" smtClean="0">
                <a:solidFill>
                  <a:srgbClr val="FF0000"/>
                </a:solidFill>
              </a:rPr>
              <a:t>:</a:t>
            </a:r>
            <a:r>
              <a:rPr lang="en-IN" sz="2400" b="1" dirty="0" smtClean="0"/>
              <a:t>  Inflammation of internal ear.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IN" sz="2400" b="1" dirty="0"/>
              <a:t>Macroscopic features</a:t>
            </a:r>
            <a:endParaRPr lang="en-US" sz="2400" dirty="0"/>
          </a:p>
          <a:p>
            <a:pPr lvl="0"/>
            <a:r>
              <a:rPr lang="en-IN" sz="2400" dirty="0"/>
              <a:t>Disturbance in equilibrium</a:t>
            </a:r>
            <a:endParaRPr lang="en-US" sz="2400" dirty="0"/>
          </a:p>
          <a:p>
            <a:pPr lvl="0"/>
            <a:r>
              <a:rPr lang="en-IN" sz="2400" dirty="0"/>
              <a:t>Deafness</a:t>
            </a:r>
            <a:endParaRPr lang="en-US" sz="2400" dirty="0"/>
          </a:p>
          <a:p>
            <a:pPr marL="0" indent="0">
              <a:buNone/>
            </a:pPr>
            <a:endParaRPr lang="en-IN" sz="2400" b="1" dirty="0" smtClean="0"/>
          </a:p>
          <a:p>
            <a:pPr marL="0" indent="0">
              <a:buNone/>
            </a:pPr>
            <a:r>
              <a:rPr lang="en-IN" sz="2400" b="1" dirty="0" smtClean="0"/>
              <a:t>Microscopic </a:t>
            </a:r>
            <a:r>
              <a:rPr lang="en-IN" sz="2400" b="1" dirty="0"/>
              <a:t>features </a:t>
            </a:r>
            <a:endParaRPr lang="en-US" sz="2400" dirty="0"/>
          </a:p>
          <a:p>
            <a:pPr lvl="0"/>
            <a:r>
              <a:rPr lang="en-IN" sz="2400" dirty="0" err="1"/>
              <a:t>Suppurative</a:t>
            </a:r>
            <a:r>
              <a:rPr lang="en-IN" sz="2400" dirty="0"/>
              <a:t> inflammation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783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6477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-15240"/>
            <a:ext cx="749808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Structure of eye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498080" cy="685800"/>
          </a:xfrm>
        </p:spPr>
        <p:txBody>
          <a:bodyPr>
            <a:normAutofit fontScale="90000"/>
          </a:bodyPr>
          <a:lstStyle/>
          <a:p>
            <a:r>
              <a:rPr lang="en-IN" sz="2800" dirty="0">
                <a:solidFill>
                  <a:srgbClr val="FF0000"/>
                </a:solidFill>
              </a:rPr>
              <a:t>Anatomical features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58837"/>
            <a:ext cx="8229600" cy="6172200"/>
          </a:xfrm>
        </p:spPr>
        <p:txBody>
          <a:bodyPr>
            <a:normAutofit fontScale="70000" lnSpcReduction="20000"/>
          </a:bodyPr>
          <a:lstStyle/>
          <a:p>
            <a:pPr lvl="0" algn="just">
              <a:spcAft>
                <a:spcPts val="600"/>
              </a:spcAft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eye ball is located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orbit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 It is protected by eyelids, which have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stratified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squamous epithelium </a:t>
            </a:r>
            <a:r>
              <a:rPr lang="en-I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(the conjunctiva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) lining the surface that comes into contact with the eyeball.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Aft>
                <a:spcPts val="600"/>
              </a:spcAft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Just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behind the eyelashes are a row of tiny sebaceous glands, the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meibomian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glands, the secretion of which serves to lubricate the eyelashes, preventing their adhesion.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Aft>
                <a:spcPts val="600"/>
              </a:spcAft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The lens is a peculiar structure composed entirely of epithelium. It has neither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stroma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nor vascular tissue. In front it is bathed by the aqueous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humor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and is nourished by it.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Aft>
                <a:spcPts val="600"/>
              </a:spcAft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Actually the anterior surface of the lens forms the posterior boundary of the anterior chamber. Its anterior surface is in contact partly with the iris.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Aft>
                <a:spcPts val="600"/>
              </a:spcAft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Its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posterior surface fits into the depression of the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vitrous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- the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hyaloid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fossa.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Aft>
                <a:spcPts val="600"/>
              </a:spcAft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Aft>
                <a:spcPts val="600"/>
              </a:spcAft>
              <a:buNone/>
            </a:pPr>
            <a:r>
              <a:rPr lang="en-I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Usually, the </a:t>
            </a:r>
            <a:r>
              <a:rPr lang="en-I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conjunctival</a:t>
            </a:r>
            <a:r>
              <a:rPr lang="en-I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mucosa is free of bacteria either due to the flushing action of the tears or to the bacteriostatic property of the lysozyme.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600"/>
              </a:spcAft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0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CONGENITAL ANAMOLIES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334347"/>
              </p:ext>
            </p:extLst>
          </p:nvPr>
        </p:nvGraphicFramePr>
        <p:xfrm>
          <a:off x="152400" y="838200"/>
          <a:ext cx="8839200" cy="56387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9000"/>
                <a:gridCol w="5410200"/>
              </a:tblGrid>
              <a:tr h="6741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2000" dirty="0">
                          <a:solidFill>
                            <a:srgbClr val="7030A0"/>
                          </a:solidFill>
                          <a:effectLst/>
                        </a:rPr>
                        <a:t>  </a:t>
                      </a:r>
                      <a:r>
                        <a:rPr lang="en-IN" sz="2000" dirty="0" err="1">
                          <a:solidFill>
                            <a:srgbClr val="7030A0"/>
                          </a:solidFill>
                          <a:effectLst/>
                        </a:rPr>
                        <a:t>Anophthalmia</a:t>
                      </a:r>
                      <a:r>
                        <a:rPr lang="en-IN" sz="2000" dirty="0">
                          <a:solidFill>
                            <a:srgbClr val="7030A0"/>
                          </a:solidFill>
                          <a:effectLst/>
                        </a:rPr>
                        <a:t>  </a:t>
                      </a:r>
                      <a:r>
                        <a:rPr lang="en-IN" sz="2000" dirty="0" err="1" smtClean="0">
                          <a:solidFill>
                            <a:srgbClr val="7030A0"/>
                          </a:solidFill>
                          <a:effectLst/>
                        </a:rPr>
                        <a:t>congenitus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5" marR="14685" marT="14685" marB="1468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2000" b="1" dirty="0" smtClean="0">
                          <a:solidFill>
                            <a:schemeClr val="tx1"/>
                          </a:solidFill>
                          <a:effectLst/>
                        </a:rPr>
                        <a:t>Complete absence of one or both eyes.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5" marR="14685" marT="14685" marB="14685">
                    <a:solidFill>
                      <a:srgbClr val="FFC000"/>
                    </a:solidFill>
                  </a:tcPr>
                </a:tc>
              </a:tr>
              <a:tr h="4201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2000" dirty="0">
                          <a:solidFill>
                            <a:srgbClr val="7030A0"/>
                          </a:solidFill>
                          <a:effectLst/>
                        </a:rPr>
                        <a:t>  </a:t>
                      </a:r>
                      <a:r>
                        <a:rPr lang="en-IN" sz="2000" dirty="0" err="1">
                          <a:solidFill>
                            <a:srgbClr val="7030A0"/>
                          </a:solidFill>
                          <a:effectLst/>
                        </a:rPr>
                        <a:t>Microphthalmia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5" marR="14685" marT="14685" marB="1468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One or both eyes are small. 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5" marR="14685" marT="14685" marB="14685">
                    <a:solidFill>
                      <a:srgbClr val="FFC000"/>
                    </a:solidFill>
                  </a:tcPr>
                </a:tc>
              </a:tr>
              <a:tr h="8077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2000" dirty="0">
                          <a:solidFill>
                            <a:srgbClr val="7030A0"/>
                          </a:solidFill>
                          <a:effectLst/>
                        </a:rPr>
                        <a:t>  Cyclops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5" marR="14685" marT="14685" marB="1468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There is only one eye due to fusion of the   orbits.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5" marR="14685" marT="14685" marB="14685">
                    <a:solidFill>
                      <a:srgbClr val="FFC000"/>
                    </a:solidFill>
                  </a:tcPr>
                </a:tc>
              </a:tr>
              <a:tr h="4201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2000" dirty="0">
                          <a:solidFill>
                            <a:srgbClr val="7030A0"/>
                          </a:solidFill>
                          <a:effectLst/>
                        </a:rPr>
                        <a:t>  </a:t>
                      </a:r>
                      <a:r>
                        <a:rPr lang="en-IN" sz="2000" dirty="0" err="1">
                          <a:solidFill>
                            <a:srgbClr val="7030A0"/>
                          </a:solidFill>
                          <a:effectLst/>
                        </a:rPr>
                        <a:t>Ankyloblepharon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5" marR="14685" marT="14685" marB="1468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Both the eyelids are fused together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5" marR="14685" marT="14685" marB="14685">
                    <a:solidFill>
                      <a:srgbClr val="FFC000"/>
                    </a:solidFill>
                  </a:tcPr>
                </a:tc>
              </a:tr>
              <a:tr h="9643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2000" dirty="0">
                          <a:solidFill>
                            <a:srgbClr val="7030A0"/>
                          </a:solidFill>
                          <a:effectLst/>
                        </a:rPr>
                        <a:t>  </a:t>
                      </a:r>
                      <a:r>
                        <a:rPr lang="en-IN" sz="2000" dirty="0" err="1" smtClean="0">
                          <a:solidFill>
                            <a:srgbClr val="7030A0"/>
                          </a:solidFill>
                          <a:effectLst/>
                        </a:rPr>
                        <a:t>Starbismus</a:t>
                      </a:r>
                      <a:r>
                        <a:rPr lang="en-IN" sz="2000" dirty="0" smtClean="0">
                          <a:solidFill>
                            <a:srgbClr val="7030A0"/>
                          </a:solidFill>
                          <a:effectLst/>
                        </a:rPr>
                        <a:t> (Squint)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5" marR="14685" marT="14685" marB="1468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In animals this condition is bilateral </a:t>
                      </a:r>
                      <a:br>
                        <a:rPr lang="en-IN" sz="2000" b="1" dirty="0" smtClean="0">
                          <a:effectLst/>
                        </a:rPr>
                      </a:br>
                      <a:r>
                        <a:rPr lang="en-IN" sz="2000" b="1" dirty="0" smtClean="0">
                          <a:effectLst/>
                        </a:rPr>
                        <a:t>  with the two eye globules tuning inwards.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5" marR="14685" marT="14685" marB="14685">
                    <a:solidFill>
                      <a:srgbClr val="FFC000"/>
                    </a:solidFill>
                  </a:tcPr>
                </a:tc>
              </a:tr>
              <a:tr h="4201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2000" dirty="0">
                          <a:solidFill>
                            <a:srgbClr val="7030A0"/>
                          </a:solidFill>
                          <a:effectLst/>
                        </a:rPr>
                        <a:t>  </a:t>
                      </a:r>
                      <a:r>
                        <a:rPr lang="en-IN" sz="2000" dirty="0" err="1">
                          <a:solidFill>
                            <a:srgbClr val="7030A0"/>
                          </a:solidFill>
                          <a:effectLst/>
                        </a:rPr>
                        <a:t>Entropion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5" marR="14685" marT="14685" marB="1468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Turning in of the eyelids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5" marR="14685" marT="14685" marB="14685">
                    <a:solidFill>
                      <a:srgbClr val="FFC000"/>
                    </a:solidFill>
                  </a:tcPr>
                </a:tc>
              </a:tr>
              <a:tr h="8077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2000" dirty="0">
                          <a:solidFill>
                            <a:srgbClr val="7030A0"/>
                          </a:solidFill>
                          <a:effectLst/>
                        </a:rPr>
                        <a:t>  </a:t>
                      </a:r>
                      <a:r>
                        <a:rPr lang="en-IN" sz="2000" dirty="0" err="1">
                          <a:solidFill>
                            <a:srgbClr val="7030A0"/>
                          </a:solidFill>
                          <a:effectLst/>
                        </a:rPr>
                        <a:t>Ectropion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5" marR="14685" marT="14685" marB="1468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Turning out of eyelids. Usually the lower eyelid is affected. 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5" marR="14685" marT="14685" marB="14685">
                    <a:solidFill>
                      <a:srgbClr val="FFC000"/>
                    </a:solidFill>
                  </a:tcPr>
                </a:tc>
              </a:tr>
              <a:tr h="11242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2000" dirty="0">
                          <a:solidFill>
                            <a:srgbClr val="7030A0"/>
                          </a:solidFill>
                          <a:effectLst/>
                        </a:rPr>
                        <a:t>  </a:t>
                      </a:r>
                      <a:r>
                        <a:rPr lang="en-IN" sz="2000" dirty="0" err="1">
                          <a:solidFill>
                            <a:srgbClr val="7030A0"/>
                          </a:solidFill>
                          <a:effectLst/>
                        </a:rPr>
                        <a:t>Coloboma</a:t>
                      </a:r>
                      <a:endParaRPr lang="en-US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5" marR="14685" marT="14685" marB="1468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2000" b="1" dirty="0" smtClean="0">
                          <a:effectLst/>
                        </a:rPr>
                        <a:t>  Failure </a:t>
                      </a:r>
                      <a:r>
                        <a:rPr lang="en-IN" sz="2000" b="1" dirty="0" smtClean="0">
                          <a:effectLst/>
                        </a:rPr>
                        <a:t>of the closure of embryonic </a:t>
                      </a:r>
                      <a:br>
                        <a:rPr lang="en-IN" sz="2000" b="1" dirty="0" smtClean="0">
                          <a:effectLst/>
                        </a:rPr>
                      </a:br>
                      <a:r>
                        <a:rPr lang="en-IN" sz="2000" b="1" dirty="0" smtClean="0">
                          <a:effectLst/>
                        </a:rPr>
                        <a:t>  ocular cleft. 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5" marR="14685" marT="14685" marB="14685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486400"/>
            <a:ext cx="1861478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73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9298493"/>
              </p:ext>
            </p:extLst>
          </p:nvPr>
        </p:nvGraphicFramePr>
        <p:xfrm>
          <a:off x="152400" y="304800"/>
          <a:ext cx="8839200" cy="6248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5547"/>
                <a:gridCol w="5503653"/>
              </a:tblGrid>
              <a:tr h="13885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2000" b="1" dirty="0" err="1" smtClean="0">
                          <a:solidFill>
                            <a:srgbClr val="7030A0"/>
                          </a:solidFill>
                          <a:effectLst/>
                        </a:rPr>
                        <a:t>Dermoids</a:t>
                      </a:r>
                      <a:r>
                        <a:rPr lang="en-IN" sz="2000" b="1" dirty="0" smtClean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IN" sz="2000" b="1" dirty="0">
                          <a:solidFill>
                            <a:srgbClr val="7030A0"/>
                          </a:solidFill>
                          <a:effectLst/>
                        </a:rPr>
                        <a:t>of cornea</a:t>
                      </a:r>
                      <a:endParaRPr lang="en-US" sz="20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5" marR="14685" marT="14685" marB="1468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2000" b="1" dirty="0" smtClean="0">
                          <a:solidFill>
                            <a:schemeClr val="tx1"/>
                          </a:solidFill>
                          <a:effectLst/>
                        </a:rPr>
                        <a:t>Due to the </a:t>
                      </a:r>
                      <a:r>
                        <a:rPr lang="en-IN" sz="2000" b="1" dirty="0" err="1" smtClean="0">
                          <a:solidFill>
                            <a:schemeClr val="tx1"/>
                          </a:solidFill>
                          <a:effectLst/>
                        </a:rPr>
                        <a:t>sublethal</a:t>
                      </a:r>
                      <a:r>
                        <a:rPr lang="en-IN" sz="2000" b="1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br>
                        <a:rPr lang="en-IN" sz="2000" b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IN" sz="2000" b="1" dirty="0" smtClean="0">
                          <a:solidFill>
                            <a:schemeClr val="tx1"/>
                          </a:solidFill>
                          <a:effectLst/>
                        </a:rPr>
                        <a:t>factor. The cornea of one or both eyes is partly covered by skin.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5" marR="14685" marT="14685" marB="14685">
                    <a:solidFill>
                      <a:srgbClr val="FFC000"/>
                    </a:solidFill>
                  </a:tcPr>
                </a:tc>
              </a:tr>
              <a:tr h="11067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2000" b="1" dirty="0">
                          <a:solidFill>
                            <a:srgbClr val="7030A0"/>
                          </a:solidFill>
                          <a:effectLst/>
                        </a:rPr>
                        <a:t>Congenital anterior </a:t>
                      </a:r>
                      <a:r>
                        <a:rPr lang="en-IN" sz="2000" b="1" dirty="0" err="1">
                          <a:solidFill>
                            <a:srgbClr val="7030A0"/>
                          </a:solidFill>
                          <a:effectLst/>
                        </a:rPr>
                        <a:t>synechia</a:t>
                      </a:r>
                      <a:endParaRPr lang="en-US" sz="20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5" marR="14685" marT="14685" marB="1468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2000" b="1" dirty="0" smtClean="0">
                          <a:solidFill>
                            <a:schemeClr val="tx1"/>
                          </a:solidFill>
                          <a:effectLst/>
                        </a:rPr>
                        <a:t>There is adhesion </a:t>
                      </a:r>
                      <a:br>
                        <a:rPr lang="en-IN" sz="2000" b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IN" sz="2000" b="1" dirty="0" smtClean="0">
                          <a:solidFill>
                            <a:schemeClr val="tx1"/>
                          </a:solidFill>
                          <a:effectLst/>
                        </a:rPr>
                        <a:t> between iris and the posterior surface of the cornea.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5" marR="14685" marT="14685" marB="14685">
                    <a:solidFill>
                      <a:srgbClr val="FFC000"/>
                    </a:solidFill>
                  </a:tcPr>
                </a:tc>
              </a:tr>
              <a:tr h="4880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2000" b="1" dirty="0" err="1">
                          <a:solidFill>
                            <a:srgbClr val="7030A0"/>
                          </a:solidFill>
                          <a:effectLst/>
                        </a:rPr>
                        <a:t>Microphakia</a:t>
                      </a:r>
                      <a:endParaRPr lang="en-US" sz="20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5" marR="14685" marT="14685" marB="1468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2000" b="1" dirty="0" smtClean="0">
                          <a:solidFill>
                            <a:schemeClr val="tx1"/>
                          </a:solidFill>
                          <a:effectLst/>
                        </a:rPr>
                        <a:t> The lens is small and is spherical.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5" marR="14685" marT="14685" marB="14685">
                    <a:solidFill>
                      <a:srgbClr val="FFC000"/>
                    </a:solidFill>
                  </a:tcPr>
                </a:tc>
              </a:tr>
              <a:tr h="4880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2000" b="1" dirty="0">
                          <a:solidFill>
                            <a:srgbClr val="7030A0"/>
                          </a:solidFill>
                          <a:effectLst/>
                        </a:rPr>
                        <a:t>Luxation of the lens</a:t>
                      </a:r>
                      <a:endParaRPr lang="en-US" sz="20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5" marR="14685" marT="14685" marB="1468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2000" b="1" dirty="0" smtClean="0">
                          <a:solidFill>
                            <a:schemeClr val="tx1"/>
                          </a:solidFill>
                          <a:effectLst/>
                        </a:rPr>
                        <a:t> The dislocated lens is opaque.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5" marR="14685" marT="14685" marB="14685">
                    <a:solidFill>
                      <a:srgbClr val="FFC000"/>
                    </a:solidFill>
                  </a:tcPr>
                </a:tc>
              </a:tr>
              <a:tr h="9382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2000" b="1" dirty="0">
                          <a:solidFill>
                            <a:srgbClr val="7030A0"/>
                          </a:solidFill>
                          <a:effectLst/>
                        </a:rPr>
                        <a:t>Cataract</a:t>
                      </a:r>
                      <a:endParaRPr lang="en-US" sz="20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5" marR="14685" marT="14685" marB="1468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 condition in which the lens becomes opaque. 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5" marR="14685" marT="14685" marB="14685">
                    <a:solidFill>
                      <a:srgbClr val="FFC000"/>
                    </a:solidFill>
                  </a:tcPr>
                </a:tc>
              </a:tr>
              <a:tr h="183883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2000" b="1" dirty="0">
                          <a:solidFill>
                            <a:srgbClr val="7030A0"/>
                          </a:solidFill>
                          <a:effectLst/>
                        </a:rPr>
                        <a:t>Congenital aplasia of retina and </a:t>
                      </a:r>
                      <a:br>
                        <a:rPr lang="en-IN" sz="2000" b="1" dirty="0">
                          <a:solidFill>
                            <a:srgbClr val="7030A0"/>
                          </a:solidFill>
                          <a:effectLst/>
                        </a:rPr>
                      </a:br>
                      <a:r>
                        <a:rPr lang="en-IN" sz="2000" b="1" dirty="0">
                          <a:solidFill>
                            <a:srgbClr val="7030A0"/>
                          </a:solidFill>
                          <a:effectLst/>
                        </a:rPr>
                        <a:t>hypoplasia of the optic nerve</a:t>
                      </a:r>
                      <a:endParaRPr lang="en-US" sz="20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5" marR="14685" marT="14685" marB="1468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2000" b="1" dirty="0" smtClean="0">
                          <a:solidFill>
                            <a:schemeClr val="tx1"/>
                          </a:solidFill>
                          <a:effectLst/>
                        </a:rPr>
                        <a:t>May be met </a:t>
                      </a:r>
                      <a:br>
                        <a:rPr lang="en-IN" sz="2000" b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IN" sz="2000" b="1" dirty="0" smtClean="0">
                          <a:solidFill>
                            <a:schemeClr val="tx1"/>
                          </a:solidFill>
                          <a:effectLst/>
                        </a:rPr>
                        <a:t>with in calves and they are born blind.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4685" marR="14685" marT="14685" marB="14685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5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51" y="1"/>
            <a:ext cx="3556049" cy="290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33800"/>
            <a:ext cx="37528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3352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9" y="304800"/>
            <a:ext cx="3352801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295400" y="3200400"/>
            <a:ext cx="21336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2400" b="1" dirty="0">
                <a:solidFill>
                  <a:srgbClr val="7030A0"/>
                </a:solidFill>
              </a:rPr>
              <a:t>Cyclops</a:t>
            </a:r>
            <a:endParaRPr lang="en-US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01262" y="6180406"/>
            <a:ext cx="21336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2400" b="1" dirty="0" err="1">
                <a:solidFill>
                  <a:srgbClr val="7030A0"/>
                </a:solidFill>
              </a:rPr>
              <a:t>Entropion</a:t>
            </a:r>
            <a:endParaRPr lang="en-US" sz="2400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91186" y="6172200"/>
            <a:ext cx="2133600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err="1">
                <a:solidFill>
                  <a:srgbClr val="7030A0"/>
                </a:solidFill>
              </a:rPr>
              <a:t>Ectropion</a:t>
            </a:r>
            <a:endParaRPr lang="en-US" sz="24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5691186" y="3048000"/>
            <a:ext cx="2462214" cy="457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IN" b="1" dirty="0" err="1">
                <a:solidFill>
                  <a:srgbClr val="7030A0"/>
                </a:solidFill>
              </a:rPr>
              <a:t>Dermoids</a:t>
            </a:r>
            <a:r>
              <a:rPr lang="en-IN" b="1" dirty="0">
                <a:solidFill>
                  <a:srgbClr val="7030A0"/>
                </a:solidFill>
              </a:rPr>
              <a:t> of cornea</a:t>
            </a:r>
            <a:endParaRPr lang="en-US" b="1" dirty="0">
              <a:solidFill>
                <a:srgbClr val="7030A0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5467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PATHOLOGY OF THE EYELIDS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7244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</a:rPr>
              <a:t>Trichiasis</a:t>
            </a:r>
            <a:r>
              <a:rPr lang="en-US" sz="2400" dirty="0" smtClean="0">
                <a:solidFill>
                  <a:srgbClr val="FF0000"/>
                </a:solidFill>
              </a:rPr>
              <a:t>:  </a:t>
            </a:r>
            <a:r>
              <a:rPr lang="en-US" sz="2400" dirty="0" smtClean="0"/>
              <a:t>Turning </a:t>
            </a:r>
            <a:r>
              <a:rPr lang="en-US" sz="2400" dirty="0"/>
              <a:t>in of the </a:t>
            </a:r>
            <a:r>
              <a:rPr lang="en-US" sz="2400" dirty="0" smtClean="0"/>
              <a:t>eyelashes.</a:t>
            </a: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algn="just"/>
            <a:endParaRPr lang="en-US" sz="2400" dirty="0" smtClean="0">
              <a:solidFill>
                <a:srgbClr val="FF0000"/>
              </a:solidFill>
            </a:endParaRPr>
          </a:p>
          <a:p>
            <a:pPr algn="just"/>
            <a:r>
              <a:rPr lang="en-US" sz="2400" dirty="0" err="1" smtClean="0">
                <a:solidFill>
                  <a:srgbClr val="FF0000"/>
                </a:solidFill>
              </a:rPr>
              <a:t>Blepharitis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  Inflammation </a:t>
            </a:r>
            <a:r>
              <a:rPr lang="en-US" sz="2400" dirty="0"/>
              <a:t>of eyelids.</a:t>
            </a:r>
          </a:p>
          <a:p>
            <a:pPr marL="0" indent="0" algn="just">
              <a:buNone/>
            </a:pPr>
            <a:r>
              <a:rPr lang="en-US" sz="2400" dirty="0"/>
              <a:t>	</a:t>
            </a:r>
          </a:p>
          <a:p>
            <a:pPr algn="just"/>
            <a:r>
              <a:rPr lang="en-US" sz="2400" dirty="0" err="1">
                <a:solidFill>
                  <a:srgbClr val="FF0000"/>
                </a:solidFill>
              </a:rPr>
              <a:t>Hordeolum</a:t>
            </a:r>
            <a:r>
              <a:rPr lang="en-US" sz="2400" dirty="0">
                <a:solidFill>
                  <a:srgbClr val="FF0000"/>
                </a:solidFill>
              </a:rPr>
              <a:t> or </a:t>
            </a:r>
            <a:r>
              <a:rPr lang="en-US" sz="2400" dirty="0" err="1" smtClean="0">
                <a:solidFill>
                  <a:srgbClr val="FF0000"/>
                </a:solidFill>
              </a:rPr>
              <a:t>stye</a:t>
            </a:r>
            <a:r>
              <a:rPr lang="en-US" sz="2400" dirty="0" smtClean="0">
                <a:solidFill>
                  <a:srgbClr val="FF0000"/>
                </a:solidFill>
              </a:rPr>
              <a:t>:     </a:t>
            </a:r>
            <a:r>
              <a:rPr lang="en-US" sz="2400" dirty="0" smtClean="0"/>
              <a:t>Inflammation or even abscess formation of the follicles of an eyelid.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err="1" smtClean="0">
                <a:solidFill>
                  <a:srgbClr val="FF0000"/>
                </a:solidFill>
              </a:rPr>
              <a:t>Chalazion</a:t>
            </a:r>
            <a:r>
              <a:rPr lang="en-US" sz="2400" dirty="0" smtClean="0">
                <a:solidFill>
                  <a:srgbClr val="FF0000"/>
                </a:solidFill>
              </a:rPr>
              <a:t>:       </a:t>
            </a:r>
            <a:r>
              <a:rPr lang="en-US" sz="2400" dirty="0" smtClean="0"/>
              <a:t>Abscess </a:t>
            </a:r>
            <a:r>
              <a:rPr lang="en-US" sz="2400" dirty="0"/>
              <a:t>formation of </a:t>
            </a:r>
            <a:r>
              <a:rPr lang="en-US" sz="2400" dirty="0" smtClean="0"/>
              <a:t>the</a:t>
            </a:r>
          </a:p>
          <a:p>
            <a:pPr marL="82296" indent="0" algn="just">
              <a:buNone/>
            </a:pPr>
            <a:r>
              <a:rPr lang="en-US" sz="2400" dirty="0" smtClean="0"/>
              <a:t>     </a:t>
            </a:r>
            <a:r>
              <a:rPr lang="en-US" sz="2400" dirty="0" err="1"/>
              <a:t>meibomian</a:t>
            </a:r>
            <a:r>
              <a:rPr lang="en-US" sz="2400" dirty="0"/>
              <a:t> glands. </a:t>
            </a:r>
            <a:endParaRPr lang="en-US" sz="2400" dirty="0" smtClean="0"/>
          </a:p>
          <a:p>
            <a:pPr marL="0" indent="0" algn="just">
              <a:buNone/>
            </a:pPr>
            <a:endParaRPr lang="en-US" sz="2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921494"/>
            <a:ext cx="23145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0"/>
            <a:ext cx="22288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60" y="1752600"/>
            <a:ext cx="2417740" cy="1459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05200"/>
            <a:ext cx="2454298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1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PATHOLOGY OF ORBIT</a:t>
            </a:r>
            <a:br>
              <a:rPr lang="en-US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Exophthalmos:</a:t>
            </a:r>
            <a:r>
              <a:rPr lang="en-US" sz="2400" dirty="0" err="1" smtClean="0"/>
              <a:t>Exophthalmos</a:t>
            </a:r>
            <a:r>
              <a:rPr lang="en-US" sz="2400" dirty="0" smtClean="0"/>
              <a:t> means</a:t>
            </a:r>
          </a:p>
          <a:p>
            <a:pPr marL="82296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/>
              <a:t>protrusion of the eyeball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err="1" smtClean="0">
                <a:solidFill>
                  <a:srgbClr val="FF0000"/>
                </a:solidFill>
              </a:rPr>
              <a:t>Enophthalmos</a:t>
            </a:r>
            <a:r>
              <a:rPr lang="en-US" sz="2400" dirty="0" smtClean="0">
                <a:solidFill>
                  <a:srgbClr val="FF0000"/>
                </a:solidFill>
              </a:rPr>
              <a:t>:    </a:t>
            </a:r>
            <a:r>
              <a:rPr lang="en-US" sz="2400" dirty="0" err="1" smtClean="0"/>
              <a:t>Enophthalmos</a:t>
            </a:r>
            <a:r>
              <a:rPr lang="en-US" sz="2400" dirty="0" smtClean="0"/>
              <a:t> means</a:t>
            </a:r>
          </a:p>
          <a:p>
            <a:pPr marL="82296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/>
              <a:t>sinking of the eyeball into the orbit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Orbital </a:t>
            </a:r>
            <a:r>
              <a:rPr lang="en-US" sz="2400" dirty="0" smtClean="0">
                <a:solidFill>
                  <a:srgbClr val="FF0000"/>
                </a:solidFill>
              </a:rPr>
              <a:t>cellulitis</a:t>
            </a:r>
            <a:r>
              <a:rPr lang="en-US" sz="2400" dirty="0" smtClean="0"/>
              <a:t>: Inflammation </a:t>
            </a:r>
            <a:r>
              <a:rPr lang="en-US" sz="2400" dirty="0"/>
              <a:t>of the </a:t>
            </a:r>
            <a:endParaRPr lang="en-US" sz="2400" dirty="0" smtClean="0"/>
          </a:p>
          <a:p>
            <a:pPr marL="82296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orbit </a:t>
            </a:r>
            <a:r>
              <a:rPr lang="en-US" sz="2400" dirty="0"/>
              <a:t>is called orbital cellulitis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76200"/>
            <a:ext cx="310493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28950"/>
            <a:ext cx="310493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94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234</TotalTime>
  <Words>988</Words>
  <Application>Microsoft Office PowerPoint</Application>
  <PresentationFormat>On-screen Show (4:3)</PresentationFormat>
  <Paragraphs>182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Solstice</vt:lpstr>
      <vt:lpstr>     SYSTEMIC PATHOLOGY   AFFECTIONS OF EYE AND EAR</vt:lpstr>
      <vt:lpstr>PowerPoint Presentation</vt:lpstr>
      <vt:lpstr>Structure of eye</vt:lpstr>
      <vt:lpstr>Anatomical features </vt:lpstr>
      <vt:lpstr>CONGENITAL ANAMOLIES</vt:lpstr>
      <vt:lpstr>PowerPoint Presentation</vt:lpstr>
      <vt:lpstr>PowerPoint Presentation</vt:lpstr>
      <vt:lpstr>PATHOLOGY OF THE EYELIDS </vt:lpstr>
      <vt:lpstr>PATHOLOGY OF ORBIT </vt:lpstr>
      <vt:lpstr>PATHOLOGY OF LACHRYMAL GLAND</vt:lpstr>
      <vt:lpstr>PATHOLOGY OF THE CONJUNCTIVA </vt:lpstr>
      <vt:lpstr>PATHOLOGY OF THE CORNEA </vt:lpstr>
      <vt:lpstr>PATHOLOGY OF THE LENS </vt:lpstr>
      <vt:lpstr>PowerPoint Presentation</vt:lpstr>
      <vt:lpstr>PATHOLOGY OF THE UVEAL TRACT </vt:lpstr>
      <vt:lpstr>PATHOLOGY OF THE IRIS </vt:lpstr>
      <vt:lpstr>PATHOLOGY OF THE RETINA</vt:lpstr>
      <vt:lpstr>PATHOLOGY OF THE OPTIC NERVE </vt:lpstr>
      <vt:lpstr>GLAUCOMA </vt:lpstr>
      <vt:lpstr>PATHOLOGY OF EYE BALL</vt:lpstr>
      <vt:lpstr>NEOPLASMS OF THE EYE </vt:lpstr>
      <vt:lpstr>POSTMORTEM CHANGES </vt:lpstr>
      <vt:lpstr>PowerPoint Presentation</vt:lpstr>
      <vt:lpstr>Structure of ear</vt:lpstr>
      <vt:lpstr>External ear Consists of the concha, the external auditory meatus and the ceruminous glands </vt:lpstr>
      <vt:lpstr>AURICULAR HAEMATOMA</vt:lpstr>
      <vt:lpstr>PowerPoint Presentation</vt:lpstr>
      <vt:lpstr>MIDDLE EAR Consists of the tympanic cavity, the ossicles and the eustachian tubes. In horse, guttural pouches are diverticula of the eustachian tubes </vt:lpstr>
      <vt:lpstr>INTERNAL EAR (LABYRINTH OF THE EAR) The bony labyrinth, a cavity in the temporal bone, is divided into three sections: the vestibule, the semicircular canals, and the cochlea.  Within the bony labyrinth is a membranous labyrinth, which is also divided into three parts: the semicircular ducts; two saclike structures, the saccule and utricle, located in the vestibule; and the cochlear duct, which is the only part of the inner ear involved in hearing.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26</cp:revision>
  <dcterms:created xsi:type="dcterms:W3CDTF">2006-08-16T00:00:00Z</dcterms:created>
  <dcterms:modified xsi:type="dcterms:W3CDTF">2020-05-15T06:13:57Z</dcterms:modified>
</cp:coreProperties>
</file>