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313" r:id="rId4"/>
    <p:sldId id="314" r:id="rId5"/>
    <p:sldId id="315" r:id="rId6"/>
    <p:sldId id="318" r:id="rId7"/>
    <p:sldId id="317" r:id="rId8"/>
    <p:sldId id="297" r:id="rId9"/>
    <p:sldId id="319" r:id="rId10"/>
    <p:sldId id="299" r:id="rId11"/>
    <p:sldId id="300" r:id="rId12"/>
    <p:sldId id="301" r:id="rId13"/>
    <p:sldId id="302" r:id="rId14"/>
    <p:sldId id="303" r:id="rId15"/>
    <p:sldId id="304" r:id="rId16"/>
    <p:sldId id="305" r:id="rId17"/>
    <p:sldId id="306" r:id="rId18"/>
    <p:sldId id="308" r:id="rId19"/>
    <p:sldId id="307" r:id="rId20"/>
    <p:sldId id="309" r:id="rId21"/>
    <p:sldId id="310" r:id="rId22"/>
    <p:sldId id="316" r:id="rId23"/>
    <p:sldId id="311"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6" d="100"/>
          <a:sy n="106" d="100"/>
        </p:scale>
        <p:origin x="-32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coursesonline.iasri.res.in/mod/page/view.php?id=5415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2590800"/>
          </a:xfrm>
        </p:spPr>
        <p:txBody>
          <a:bodyPr>
            <a:normAutofit fontScale="90000"/>
          </a:bodyPr>
          <a:lstStyle/>
          <a:p>
            <a:pPr algn="just"/>
            <a:r>
              <a:rPr lang="en-US" b="1" dirty="0" smtClean="0">
                <a:latin typeface="Algerian" pitchFamily="82" charset="0"/>
              </a:rPr>
              <a:t>VETERINAY ANATOMY, </a:t>
            </a:r>
            <a:br>
              <a:rPr lang="en-US" b="1" dirty="0" smtClean="0">
                <a:latin typeface="Algerian" pitchFamily="82" charset="0"/>
              </a:rPr>
            </a:br>
            <a:r>
              <a:rPr lang="en-US" b="1" dirty="0" smtClean="0">
                <a:latin typeface="Algerian" pitchFamily="82" charset="0"/>
              </a:rPr>
              <a:t>                                         </a:t>
            </a:r>
            <a:r>
              <a:rPr lang="en-US" b="1" dirty="0" smtClean="0">
                <a:solidFill>
                  <a:srgbClr val="FF0000"/>
                </a:solidFill>
                <a:latin typeface="Algerian" pitchFamily="82" charset="0"/>
              </a:rPr>
              <a:t>UNIT- 6</a:t>
            </a:r>
            <a:r>
              <a:rPr lang="en-US" b="1" dirty="0" smtClean="0">
                <a:latin typeface="Algerian" pitchFamily="82" charset="0"/>
              </a:rPr>
              <a:t>,</a:t>
            </a:r>
            <a:br>
              <a:rPr lang="en-US" b="1" dirty="0" smtClean="0">
                <a:latin typeface="Algerian" pitchFamily="82" charset="0"/>
              </a:rPr>
            </a:br>
            <a:r>
              <a:rPr lang="en-US" sz="3100" b="1" dirty="0" smtClean="0">
                <a:solidFill>
                  <a:srgbClr val="FF0000"/>
                </a:solidFill>
                <a:latin typeface="Algerian" pitchFamily="82" charset="0"/>
              </a:rPr>
              <a:t>TOPIC</a:t>
            </a:r>
            <a:r>
              <a:rPr lang="en-US" sz="3100" b="1" dirty="0" smtClean="0">
                <a:latin typeface="Algerian" pitchFamily="82" charset="0"/>
              </a:rPr>
              <a:t>- </a:t>
            </a:r>
            <a:r>
              <a:rPr lang="en-US" sz="3100" dirty="0" smtClean="0">
                <a:solidFill>
                  <a:srgbClr val="002060"/>
                </a:solidFill>
                <a:latin typeface="Algerian" pitchFamily="82" charset="0"/>
              </a:rPr>
              <a:t>Details Description of TARSAL  Bones along WITH muscles OF DIFFERENT ANIMALS  </a:t>
            </a:r>
            <a:r>
              <a:rPr lang="en-US" sz="3600" dirty="0" smtClean="0">
                <a:solidFill>
                  <a:srgbClr val="002060"/>
                </a:solidFill>
                <a:latin typeface="Algerian" pitchFamily="82" charset="0"/>
              </a:rPr>
              <a:t/>
            </a:r>
            <a:br>
              <a:rPr lang="en-US" sz="3600" dirty="0" smtClean="0">
                <a:solidFill>
                  <a:srgbClr val="002060"/>
                </a:solidFill>
                <a:latin typeface="Algerian" pitchFamily="82" charset="0"/>
              </a:rPr>
            </a:br>
            <a:endParaRPr lang="en-US" sz="3600" dirty="0">
              <a:solidFill>
                <a:srgbClr val="002060"/>
              </a:solidFill>
              <a:latin typeface="Algerian" pitchFamily="82" charset="0"/>
            </a:endParaRPr>
          </a:p>
        </p:txBody>
      </p:sp>
      <p:sp>
        <p:nvSpPr>
          <p:cNvPr id="3" name="Subtitle 2"/>
          <p:cNvSpPr>
            <a:spLocks noGrp="1"/>
          </p:cNvSpPr>
          <p:nvPr>
            <p:ph type="subTitle" idx="1"/>
          </p:nvPr>
        </p:nvSpPr>
        <p:spPr/>
        <p:txBody>
          <a:bodyPr>
            <a:normAutofit/>
          </a:bodyPr>
          <a:lstStyle/>
          <a:p>
            <a:pPr algn="just"/>
            <a:r>
              <a:rPr lang="en-US" dirty="0" smtClean="0">
                <a:latin typeface="Algerian" pitchFamily="82" charset="0"/>
              </a:rPr>
              <a:t>Instructor- </a:t>
            </a:r>
            <a:r>
              <a:rPr lang="en-US" dirty="0" smtClean="0">
                <a:solidFill>
                  <a:srgbClr val="FF0000"/>
                </a:solidFill>
                <a:latin typeface="Algerian" pitchFamily="82" charset="0"/>
              </a:rPr>
              <a:t>DR. SANJAY KUMAR BHARTI</a:t>
            </a:r>
          </a:p>
          <a:p>
            <a:pPr algn="just"/>
            <a:r>
              <a:rPr lang="en-US" dirty="0" smtClean="0">
                <a:latin typeface="Algerian" pitchFamily="82" charset="0"/>
              </a:rPr>
              <a:t>                         HOD, VETERINARY ANATOMY</a:t>
            </a:r>
          </a:p>
          <a:p>
            <a:pPr algn="just"/>
            <a:endParaRPr lang="en-US" dirty="0" smtClean="0">
              <a:latin typeface="Algerian" pitchFamily="82" charset="0"/>
            </a:endParaRPr>
          </a:p>
          <a:p>
            <a:pPr algn="just"/>
            <a:endParaRPr lang="en-US" dirty="0" smtClean="0">
              <a:latin typeface="Algerian" pitchFamily="82" charset="0"/>
            </a:endParaRPr>
          </a:p>
          <a:p>
            <a:pPr algn="just"/>
            <a:endParaRPr lang="en-US" dirty="0" smtClean="0">
              <a:latin typeface="Algerian" pitchFamily="82" charset="0"/>
            </a:endParaRPr>
          </a:p>
          <a:p>
            <a:pPr algn="just"/>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Plate like bone </a:t>
            </a:r>
            <a:r>
              <a:rPr lang="en-IN" sz="2000" dirty="0" smtClean="0">
                <a:latin typeface="Times New Roman" pitchFamily="18" charset="0"/>
                <a:cs typeface="Times New Roman" pitchFamily="18" charset="0"/>
              </a:rPr>
              <a:t>extends throughout the entire thickness of the joint Having 6 surfaces- Proximal, Distal, Anterior, Posterior, Lateral &amp; Medial</a:t>
            </a: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proximal/Dorsal face</a:t>
            </a:r>
            <a:r>
              <a:rPr lang="en-IN" sz="2000" dirty="0" smtClean="0">
                <a:latin typeface="Times New Roman" pitchFamily="18" charset="0"/>
                <a:cs typeface="Times New Roman" pitchFamily="18" charset="0"/>
              </a:rPr>
              <a:t> presents two concave areas for the </a:t>
            </a:r>
            <a:r>
              <a:rPr lang="en-IN" sz="2000" dirty="0" err="1" smtClean="0">
                <a:latin typeface="Times New Roman" pitchFamily="18" charset="0"/>
                <a:cs typeface="Times New Roman" pitchFamily="18" charset="0"/>
              </a:rPr>
              <a:t>condyle</a:t>
            </a:r>
            <a:r>
              <a:rPr lang="en-IN" sz="2000" dirty="0" smtClean="0">
                <a:latin typeface="Times New Roman" pitchFamily="18" charset="0"/>
                <a:cs typeface="Times New Roman" pitchFamily="18" charset="0"/>
              </a:rPr>
              <a:t> of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a:t>
            </a:r>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distal/ face</a:t>
            </a:r>
            <a:r>
              <a:rPr lang="en-IN" sz="2000" dirty="0" smtClean="0">
                <a:latin typeface="Times New Roman" pitchFamily="18" charset="0"/>
                <a:cs typeface="Times New Roman" pitchFamily="18" charset="0"/>
              </a:rPr>
              <a:t> is uneven. </a:t>
            </a:r>
          </a:p>
          <a:p>
            <a:pPr lvl="0" algn="just"/>
            <a:r>
              <a:rPr lang="en-IN" sz="2000" dirty="0" smtClean="0">
                <a:latin typeface="Times New Roman" pitchFamily="18" charset="0"/>
                <a:cs typeface="Times New Roman" pitchFamily="18" charset="0"/>
              </a:rPr>
              <a:t>The medial half is higher in level and presents a large facet in front for second and third tarsal and a small facet behind for the first tarsal. </a:t>
            </a:r>
          </a:p>
          <a:p>
            <a:pPr lvl="0" algn="just"/>
            <a:r>
              <a:rPr lang="en-IN" sz="2000" dirty="0" smtClean="0">
                <a:latin typeface="Times New Roman" pitchFamily="18" charset="0"/>
                <a:cs typeface="Times New Roman" pitchFamily="18" charset="0"/>
              </a:rPr>
              <a:t>The lateral half presents two facets separated by a transverse groove and articulates with the </a:t>
            </a:r>
            <a:r>
              <a:rPr lang="en-IN" sz="2000" b="1" dirty="0" smtClean="0">
                <a:latin typeface="Times New Roman" pitchFamily="18" charset="0"/>
                <a:cs typeface="Times New Roman" pitchFamily="18" charset="0"/>
              </a:rPr>
              <a:t>large metatarsal </a:t>
            </a:r>
            <a:r>
              <a:rPr lang="en-IN" sz="2000" b="1" dirty="0" smtClean="0">
                <a:latin typeface="Times New Roman" pitchFamily="18" charset="0"/>
                <a:cs typeface="Times New Roman" pitchFamily="18" charset="0"/>
                <a:hlinkClick r:id="rId2" tooltip="Bone"/>
              </a:rPr>
              <a:t>bone</a:t>
            </a:r>
            <a:r>
              <a:rPr lang="en-IN" sz="2000" dirty="0" smtClean="0">
                <a:latin typeface="Times New Roman" pitchFamily="18" charset="0"/>
                <a:cs typeface="Times New Roman" pitchFamily="18" charset="0"/>
              </a:rPr>
              <a:t>.</a:t>
            </a:r>
          </a:p>
          <a:p>
            <a:pPr lvl="0" algn="just"/>
            <a:r>
              <a:rPr lang="en-IN" sz="2000" b="1" dirty="0" smtClean="0">
                <a:latin typeface="Times New Roman" pitchFamily="18" charset="0"/>
                <a:cs typeface="Times New Roman" pitchFamily="18" charset="0"/>
              </a:rPr>
              <a:t>Anterior, Lateral &amp; Medial- </a:t>
            </a:r>
            <a:r>
              <a:rPr lang="en-IN" sz="2000" dirty="0" smtClean="0">
                <a:latin typeface="Times New Roman" pitchFamily="18" charset="0"/>
                <a:cs typeface="Times New Roman" pitchFamily="18" charset="0"/>
              </a:rPr>
              <a:t>Rough and continuous (semicircle in outline)</a:t>
            </a:r>
          </a:p>
          <a:p>
            <a:pPr lvl="0" algn="just"/>
            <a:r>
              <a:rPr lang="en-IN" sz="2000" b="1" dirty="0" smtClean="0">
                <a:latin typeface="Times New Roman" pitchFamily="18" charset="0"/>
                <a:cs typeface="Times New Roman" pitchFamily="18" charset="0"/>
              </a:rPr>
              <a:t>Posterior</a:t>
            </a:r>
            <a:r>
              <a:rPr lang="en-IN" sz="2000" dirty="0" smtClean="0">
                <a:latin typeface="Times New Roman" pitchFamily="18" charset="0"/>
                <a:cs typeface="Times New Roman" pitchFamily="18" charset="0"/>
              </a:rPr>
              <a:t>- Irregular</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3100" i="1" dirty="0" smtClean="0">
                <a:solidFill>
                  <a:srgbClr val="FF0000"/>
                </a:solidFill>
                <a:latin typeface="Times New Roman" pitchFamily="18" charset="0"/>
                <a:cs typeface="Times New Roman" pitchFamily="18" charset="0"/>
              </a:rPr>
              <a:t>Fused central and fourth tarsal (</a:t>
            </a:r>
            <a:r>
              <a:rPr lang="en-IN" sz="3100" i="1" dirty="0" err="1" smtClean="0">
                <a:solidFill>
                  <a:srgbClr val="FF0000"/>
                </a:solidFill>
                <a:latin typeface="Times New Roman" pitchFamily="18" charset="0"/>
                <a:cs typeface="Times New Roman" pitchFamily="18" charset="0"/>
              </a:rPr>
              <a:t>scapho-cuboid</a:t>
            </a:r>
            <a:r>
              <a:rPr lang="en-IN" sz="31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endParaRPr lang="en-IN"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It is a </a:t>
            </a:r>
            <a:r>
              <a:rPr lang="en-IN" sz="2000" b="1" dirty="0" smtClean="0">
                <a:latin typeface="Times New Roman" pitchFamily="18" charset="0"/>
                <a:cs typeface="Times New Roman" pitchFamily="18" charset="0"/>
              </a:rPr>
              <a:t>small</a:t>
            </a:r>
            <a:r>
              <a:rPr lang="en-IN" sz="2000" dirty="0" smtClean="0">
                <a:latin typeface="Times New Roman" pitchFamily="18" charset="0"/>
                <a:cs typeface="Times New Roman" pitchFamily="18" charset="0"/>
              </a:rPr>
              <a:t> round piece of </a:t>
            </a:r>
            <a:r>
              <a:rPr lang="en-IN" sz="2000" dirty="0" smtClean="0">
                <a:latin typeface="Times New Roman" pitchFamily="18" charset="0"/>
                <a:cs typeface="Times New Roman" pitchFamily="18" charset="0"/>
                <a:hlinkClick r:id="rId2" tooltip="Bone"/>
              </a:rPr>
              <a:t>bone</a:t>
            </a:r>
            <a:r>
              <a:rPr lang="en-IN" sz="2000" dirty="0" smtClean="0">
                <a:latin typeface="Times New Roman" pitchFamily="18" charset="0"/>
                <a:cs typeface="Times New Roman" pitchFamily="18" charset="0"/>
              </a:rPr>
              <a:t> or small </a:t>
            </a:r>
            <a:r>
              <a:rPr lang="en-IN" sz="2000" b="1" dirty="0" smtClean="0">
                <a:latin typeface="Times New Roman" pitchFamily="18" charset="0"/>
                <a:cs typeface="Times New Roman" pitchFamily="18" charset="0"/>
              </a:rPr>
              <a:t>nodules </a:t>
            </a:r>
            <a:r>
              <a:rPr lang="en-IN" sz="2000" dirty="0" smtClean="0">
                <a:latin typeface="Times New Roman" pitchFamily="18" charset="0"/>
                <a:cs typeface="Times New Roman" pitchFamily="18" charset="0"/>
              </a:rPr>
              <a:t>like bone situated at the </a:t>
            </a:r>
            <a:r>
              <a:rPr lang="en-IN" sz="2000" dirty="0" err="1" smtClean="0">
                <a:latin typeface="Times New Roman" pitchFamily="18" charset="0"/>
                <a:cs typeface="Times New Roman" pitchFamily="18" charset="0"/>
              </a:rPr>
              <a:t>postero</a:t>
            </a:r>
            <a:r>
              <a:rPr lang="en-IN" sz="2000" dirty="0" smtClean="0">
                <a:latin typeface="Times New Roman" pitchFamily="18" charset="0"/>
                <a:cs typeface="Times New Roman" pitchFamily="18" charset="0"/>
              </a:rPr>
              <a:t>-medial aspect of the tarsus.</a:t>
            </a:r>
          </a:p>
          <a:p>
            <a:pPr lvl="0" algn="just"/>
            <a:r>
              <a:rPr lang="en-IN" sz="2000" dirty="0" smtClean="0">
                <a:latin typeface="Times New Roman" pitchFamily="18" charset="0"/>
                <a:cs typeface="Times New Roman" pitchFamily="18" charset="0"/>
              </a:rPr>
              <a:t>Having 3 </a:t>
            </a:r>
            <a:r>
              <a:rPr lang="en-IN" sz="2000" dirty="0" err="1" smtClean="0">
                <a:latin typeface="Times New Roman" pitchFamily="18" charset="0"/>
                <a:cs typeface="Times New Roman" pitchFamily="18" charset="0"/>
              </a:rPr>
              <a:t>articular</a:t>
            </a:r>
            <a:r>
              <a:rPr lang="en-IN" sz="2000" dirty="0" smtClean="0">
                <a:latin typeface="Times New Roman" pitchFamily="18" charset="0"/>
                <a:cs typeface="Times New Roman" pitchFamily="18" charset="0"/>
              </a:rPr>
              <a:t> surface- </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 face </a:t>
            </a:r>
            <a:r>
              <a:rPr lang="en-IN" sz="2000" dirty="0" smtClean="0">
                <a:latin typeface="Times New Roman" pitchFamily="18" charset="0"/>
                <a:cs typeface="Times New Roman" pitchFamily="18" charset="0"/>
              </a:rPr>
              <a:t>articulates with the fused </a:t>
            </a:r>
            <a:r>
              <a:rPr lang="en-IN" sz="2000" b="1" dirty="0" smtClean="0">
                <a:latin typeface="Times New Roman" pitchFamily="18" charset="0"/>
                <a:cs typeface="Times New Roman" pitchFamily="18" charset="0"/>
              </a:rPr>
              <a:t>central and 4th tarsal</a:t>
            </a:r>
            <a:r>
              <a:rPr lang="en-IN"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Distal face </a:t>
            </a:r>
            <a:r>
              <a:rPr lang="en-IN" sz="2000" dirty="0" smtClean="0">
                <a:latin typeface="Times New Roman" pitchFamily="18" charset="0"/>
                <a:cs typeface="Times New Roman" pitchFamily="18" charset="0"/>
              </a:rPr>
              <a:t>with the </a:t>
            </a:r>
            <a:r>
              <a:rPr lang="en-IN" sz="2000" b="1" dirty="0" smtClean="0">
                <a:latin typeface="Times New Roman" pitchFamily="18" charset="0"/>
                <a:cs typeface="Times New Roman" pitchFamily="18" charset="0"/>
              </a:rPr>
              <a:t>large metatarsal </a:t>
            </a:r>
          </a:p>
          <a:p>
            <a:pPr lvl="0" algn="just"/>
            <a:endParaRPr lang="en-IN" sz="2000" b="1"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Anterior face </a:t>
            </a:r>
            <a:r>
              <a:rPr lang="en-IN" sz="2000" dirty="0" smtClean="0">
                <a:latin typeface="Times New Roman" pitchFamily="18" charset="0"/>
                <a:cs typeface="Times New Roman" pitchFamily="18" charset="0"/>
              </a:rPr>
              <a:t>with the fused </a:t>
            </a:r>
            <a:r>
              <a:rPr lang="en-IN" sz="2000" b="1" dirty="0" smtClean="0">
                <a:latin typeface="Times New Roman" pitchFamily="18" charset="0"/>
                <a:cs typeface="Times New Roman" pitchFamily="18" charset="0"/>
              </a:rPr>
              <a:t>second and third tarsal.</a:t>
            </a:r>
            <a:endParaRPr lang="en-US" sz="20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4400" i="1" dirty="0" smtClean="0">
                <a:solidFill>
                  <a:srgbClr val="FF0000"/>
                </a:solidFill>
                <a:latin typeface="Times New Roman" pitchFamily="18" charset="0"/>
                <a:cs typeface="Times New Roman" pitchFamily="18" charset="0"/>
              </a:rPr>
              <a:t>First tarsal (cuneiform </a:t>
            </a:r>
            <a:r>
              <a:rPr lang="en-IN" sz="4400" i="1" dirty="0" err="1" smtClean="0">
                <a:solidFill>
                  <a:srgbClr val="FF0000"/>
                </a:solidFill>
                <a:latin typeface="Times New Roman" pitchFamily="18" charset="0"/>
                <a:cs typeface="Times New Roman" pitchFamily="18" charset="0"/>
              </a:rPr>
              <a:t>parvum</a:t>
            </a:r>
            <a:r>
              <a:rPr lang="en-IN" sz="4400" i="1" dirty="0" smtClean="0">
                <a:solidFill>
                  <a:srgbClr val="FF0000"/>
                </a:solidFill>
                <a:latin typeface="Times New Roman" pitchFamily="18" charset="0"/>
                <a:cs typeface="Times New Roman" pitchFamily="18" charset="0"/>
              </a:rPr>
              <a:t>)</a:t>
            </a:r>
            <a:r>
              <a:rPr lang="en-US" sz="4400" dirty="0" smtClean="0">
                <a:solidFill>
                  <a:srgbClr val="FF0000"/>
                </a:solidFill>
                <a:latin typeface="Times New Roman" pitchFamily="18" charset="0"/>
                <a:cs typeface="Times New Roman" pitchFamily="18" charset="0"/>
              </a:rPr>
              <a:t/>
            </a:r>
            <a:br>
              <a:rPr lang="en-US" sz="4400" dirty="0" smtClean="0">
                <a:solidFill>
                  <a:srgbClr val="FF0000"/>
                </a:solidFill>
                <a:latin typeface="Times New Roman" pitchFamily="18" charset="0"/>
                <a:cs typeface="Times New Roman" pitchFamily="18" charset="0"/>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Look like one-fourth piece of a thick coin</a:t>
            </a:r>
          </a:p>
          <a:p>
            <a:pPr lvl="0" algn="just"/>
            <a:r>
              <a:rPr lang="en-IN" sz="2000" dirty="0" smtClean="0">
                <a:latin typeface="Times New Roman" pitchFamily="18" charset="0"/>
                <a:cs typeface="Times New Roman" pitchFamily="18" charset="0"/>
              </a:rPr>
              <a:t>It is placed beneath the fused </a:t>
            </a:r>
            <a:r>
              <a:rPr lang="en-IN" sz="2000" b="1" dirty="0" smtClean="0">
                <a:latin typeface="Times New Roman" pitchFamily="18" charset="0"/>
                <a:cs typeface="Times New Roman" pitchFamily="18" charset="0"/>
              </a:rPr>
              <a:t>central and 4th tarsal</a:t>
            </a:r>
            <a:r>
              <a:rPr lang="en-IN" sz="2000" dirty="0" smtClean="0">
                <a:latin typeface="Times New Roman" pitchFamily="18" charset="0"/>
                <a:cs typeface="Times New Roman" pitchFamily="18" charset="0"/>
              </a:rPr>
              <a:t> on its medial aspect.</a:t>
            </a:r>
          </a:p>
          <a:p>
            <a:pPr lvl="0" algn="just"/>
            <a:r>
              <a:rPr lang="en-US" sz="2000" dirty="0" smtClean="0">
                <a:latin typeface="Times New Roman" pitchFamily="18" charset="0"/>
                <a:cs typeface="Times New Roman" pitchFamily="18" charset="0"/>
              </a:rPr>
              <a:t>Having 6 surfaces </a:t>
            </a: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 face </a:t>
            </a:r>
            <a:r>
              <a:rPr lang="en-IN" sz="2000" dirty="0" smtClean="0">
                <a:latin typeface="Times New Roman" pitchFamily="18" charset="0"/>
                <a:cs typeface="Times New Roman" pitchFamily="18" charset="0"/>
              </a:rPr>
              <a:t>is concavo-convex from before backward and articulates with the fused central and 4th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Distal face </a:t>
            </a:r>
            <a:r>
              <a:rPr lang="en-IN" sz="2000" dirty="0" smtClean="0">
                <a:latin typeface="Times New Roman" pitchFamily="18" charset="0"/>
                <a:cs typeface="Times New Roman" pitchFamily="18" charset="0"/>
              </a:rPr>
              <a:t>articulates with the </a:t>
            </a:r>
            <a:r>
              <a:rPr lang="en-IN" sz="2000" b="1" dirty="0" smtClean="0">
                <a:latin typeface="Times New Roman" pitchFamily="18" charset="0"/>
                <a:cs typeface="Times New Roman" pitchFamily="18" charset="0"/>
              </a:rPr>
              <a:t>large metatarsal</a:t>
            </a:r>
            <a:r>
              <a:rPr lang="en-IN"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Plantar face </a:t>
            </a:r>
            <a:r>
              <a:rPr lang="en-IN" sz="2000" dirty="0" smtClean="0">
                <a:latin typeface="Times New Roman" pitchFamily="18" charset="0"/>
                <a:cs typeface="Times New Roman" pitchFamily="18" charset="0"/>
              </a:rPr>
              <a:t>has a facet for the first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Anterior, Lateral and Medial </a:t>
            </a:r>
            <a:r>
              <a:rPr lang="en-IN" sz="2000" dirty="0" smtClean="0">
                <a:latin typeface="Times New Roman" pitchFamily="18" charset="0"/>
                <a:cs typeface="Times New Roman" pitchFamily="18" charset="0"/>
              </a:rPr>
              <a:t>faces are continuous, convex and rough.</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just"/>
            <a:r>
              <a:rPr lang="en-IN" sz="3600" i="1" dirty="0" smtClean="0">
                <a:solidFill>
                  <a:srgbClr val="FF0000"/>
                </a:solidFill>
                <a:latin typeface="Times New Roman" pitchFamily="18" charset="0"/>
                <a:cs typeface="Times New Roman" pitchFamily="18" charset="0"/>
              </a:rPr>
              <a:t>Fused 2nd and 3rd tarsal (cuneiform magnum)</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smtClean="0">
                <a:solidFill>
                  <a:srgbClr val="FF0000"/>
                </a:solidFill>
                <a:latin typeface="Algerian" pitchFamily="82" charset="0"/>
              </a:rPr>
              <a:t>Tarsal Bone – OX-(</a:t>
            </a:r>
            <a:r>
              <a:rPr lang="en-IN" sz="3200" dirty="0" smtClean="0">
                <a:solidFill>
                  <a:srgbClr val="FF0000"/>
                </a:solidFill>
                <a:latin typeface="Algerian" pitchFamily="82" charset="0"/>
              </a:rPr>
              <a:t>Sheep and Goat</a:t>
            </a:r>
            <a:r>
              <a:rPr lang="en-US" sz="3200" dirty="0" smtClean="0">
                <a:solidFill>
                  <a:srgbClr val="FF0000"/>
                </a:solidFill>
                <a:latin typeface="Algerian" pitchFamily="82" charset="0"/>
              </a:rPr>
              <a:t/>
            </a:r>
            <a:br>
              <a:rPr lang="en-US" sz="3200" dirty="0" smtClean="0">
                <a:solidFill>
                  <a:srgbClr val="FF0000"/>
                </a:solidFill>
                <a:latin typeface="Algerian" pitchFamily="82" charset="0"/>
              </a:rPr>
            </a:br>
            <a:r>
              <a:rPr lang="en-IN" sz="3200" dirty="0" smtClean="0">
                <a:solidFill>
                  <a:srgbClr val="FF0000"/>
                </a:solidFill>
                <a:latin typeface="Algerian" pitchFamily="82" charset="0"/>
              </a:rPr>
              <a:t>Similar to that of ox)</a:t>
            </a:r>
            <a:endParaRPr lang="en-US" sz="3200" dirty="0">
              <a:solidFill>
                <a:srgbClr val="FF0000"/>
              </a:solidFill>
              <a:latin typeface="Algerian" pitchFamily="82" charset="0"/>
            </a:endParaRPr>
          </a:p>
        </p:txBody>
      </p:sp>
      <p:pic>
        <p:nvPicPr>
          <p:cNvPr id="5122" name="Picture 2" descr="C:\Users\user1\Desktop\TARSAL OX.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The tarsus is composed of </a:t>
            </a:r>
            <a:r>
              <a:rPr lang="en-US" sz="2000" b="1" dirty="0" smtClean="0">
                <a:latin typeface="Times New Roman" pitchFamily="18" charset="0"/>
                <a:cs typeface="Times New Roman" pitchFamily="18" charset="0"/>
              </a:rPr>
              <a:t>Six</a:t>
            </a:r>
            <a:r>
              <a:rPr lang="en-US" sz="2000" dirty="0" smtClean="0">
                <a:latin typeface="Times New Roman" pitchFamily="18" charset="0"/>
                <a:cs typeface="Times New Roman" pitchFamily="18" charset="0"/>
              </a:rPr>
              <a:t> short bones arranged in below:</a:t>
            </a:r>
          </a:p>
          <a:p>
            <a:pPr>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Medial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Lateral</a:t>
            </a: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Proximal row   </a:t>
            </a:r>
            <a:r>
              <a:rPr lang="en-US" sz="2000" dirty="0" err="1" smtClean="0">
                <a:solidFill>
                  <a:srgbClr val="FF0000"/>
                </a:solidFill>
                <a:latin typeface="Times New Roman" pitchFamily="18" charset="0"/>
                <a:cs typeface="Times New Roman" pitchFamily="18" charset="0"/>
              </a:rPr>
              <a:t>Tibial</a:t>
            </a:r>
            <a:r>
              <a:rPr lang="en-US" sz="2000" dirty="0" smtClean="0">
                <a:solidFill>
                  <a:srgbClr val="FF0000"/>
                </a:solidFill>
                <a:latin typeface="Times New Roman" pitchFamily="18" charset="0"/>
                <a:cs typeface="Times New Roman" pitchFamily="18" charset="0"/>
              </a:rPr>
              <a:t> tarsal                Fibular tarsal</a:t>
            </a:r>
          </a:p>
          <a:p>
            <a:pPr>
              <a:buNone/>
            </a:pP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Central row         </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Central </a:t>
            </a:r>
          </a:p>
          <a:p>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Distal row  </a:t>
            </a:r>
            <a:r>
              <a:rPr lang="en-US" sz="2000" dirty="0" smtClean="0">
                <a:solidFill>
                  <a:srgbClr val="0070C0"/>
                </a:solidFill>
                <a:latin typeface="Times New Roman" pitchFamily="18" charset="0"/>
                <a:cs typeface="Times New Roman" pitchFamily="18" charset="0"/>
              </a:rPr>
              <a:t>Fused 1</a:t>
            </a:r>
            <a:r>
              <a:rPr lang="en-US" sz="2000" baseline="30000" dirty="0" smtClean="0">
                <a:solidFill>
                  <a:srgbClr val="0070C0"/>
                </a:solidFill>
                <a:latin typeface="Times New Roman" pitchFamily="18" charset="0"/>
                <a:cs typeface="Times New Roman" pitchFamily="18" charset="0"/>
              </a:rPr>
              <a:t>st</a:t>
            </a:r>
            <a:r>
              <a:rPr lang="en-US" sz="2000" dirty="0" smtClean="0">
                <a:solidFill>
                  <a:srgbClr val="0070C0"/>
                </a:solidFill>
                <a:latin typeface="Times New Roman" pitchFamily="18" charset="0"/>
                <a:cs typeface="Times New Roman" pitchFamily="18" charset="0"/>
              </a:rPr>
              <a:t>  &amp; 2</a:t>
            </a:r>
            <a:r>
              <a:rPr lang="en-US" sz="2000" baseline="30000" dirty="0" smtClean="0">
                <a:solidFill>
                  <a:srgbClr val="0070C0"/>
                </a:solidFill>
                <a:latin typeface="Times New Roman" pitchFamily="18" charset="0"/>
                <a:cs typeface="Times New Roman" pitchFamily="18" charset="0"/>
              </a:rPr>
              <a:t>nd</a:t>
            </a:r>
            <a:r>
              <a:rPr lang="en-US" sz="2000" dirty="0" smtClean="0">
                <a:solidFill>
                  <a:srgbClr val="0070C0"/>
                </a:solidFill>
                <a:latin typeface="Times New Roman" pitchFamily="18" charset="0"/>
                <a:cs typeface="Times New Roman" pitchFamily="18" charset="0"/>
              </a:rPr>
              <a:t> tarsal   </a:t>
            </a:r>
            <a:r>
              <a:rPr lang="en-US" sz="2000" dirty="0" smtClean="0">
                <a:solidFill>
                  <a:srgbClr val="FF0000"/>
                </a:solidFill>
                <a:latin typeface="Times New Roman" pitchFamily="18" charset="0"/>
                <a:cs typeface="Times New Roman" pitchFamily="18" charset="0"/>
              </a:rPr>
              <a:t>3</a:t>
            </a:r>
            <a:r>
              <a:rPr lang="en-US" sz="2000" baseline="30000" dirty="0" smtClean="0">
                <a:solidFill>
                  <a:srgbClr val="FF0000"/>
                </a:solidFill>
                <a:latin typeface="Times New Roman" pitchFamily="18" charset="0"/>
                <a:cs typeface="Times New Roman" pitchFamily="18" charset="0"/>
              </a:rPr>
              <a:t>rd</a:t>
            </a:r>
            <a:r>
              <a:rPr lang="en-US" sz="2000" dirty="0" smtClean="0">
                <a:solidFill>
                  <a:srgbClr val="FF0000"/>
                </a:solidFill>
                <a:latin typeface="Times New Roman" pitchFamily="18" charset="0"/>
                <a:cs typeface="Times New Roman" pitchFamily="18" charset="0"/>
              </a:rPr>
              <a:t> Tarsal  </a:t>
            </a:r>
            <a:r>
              <a:rPr lang="en-US" sz="2000" dirty="0" smtClean="0">
                <a:solidFill>
                  <a:srgbClr val="0070C0"/>
                </a:solidFill>
                <a:latin typeface="Times New Roman" pitchFamily="18" charset="0"/>
                <a:cs typeface="Times New Roman" pitchFamily="18" charset="0"/>
              </a:rPr>
              <a:t>4</a:t>
            </a:r>
            <a:r>
              <a:rPr lang="en-US" sz="2000" baseline="30000" dirty="0" smtClean="0">
                <a:solidFill>
                  <a:srgbClr val="0070C0"/>
                </a:solidFill>
                <a:latin typeface="Times New Roman" pitchFamily="18" charset="0"/>
                <a:cs typeface="Times New Roman" pitchFamily="18" charset="0"/>
              </a:rPr>
              <a:t>th</a:t>
            </a:r>
            <a:r>
              <a:rPr lang="en-US" sz="2000" dirty="0" smtClean="0">
                <a:solidFill>
                  <a:srgbClr val="0070C0"/>
                </a:solidFill>
                <a:latin typeface="Times New Roman" pitchFamily="18" charset="0"/>
                <a:cs typeface="Times New Roman" pitchFamily="18" charset="0"/>
              </a:rPr>
              <a:t> Tarsal</a:t>
            </a:r>
          </a:p>
          <a:p>
            <a:endParaRPr lang="en-US" sz="2000" dirty="0">
              <a:solidFill>
                <a:srgbClr val="FF0000"/>
              </a:solidFill>
            </a:endParaRPr>
          </a:p>
        </p:txBody>
      </p:sp>
      <p:sp>
        <p:nvSpPr>
          <p:cNvPr id="3" name="Title 2"/>
          <p:cNvSpPr>
            <a:spLocks noGrp="1"/>
          </p:cNvSpPr>
          <p:nvPr>
            <p:ph type="title"/>
          </p:nvPr>
        </p:nvSpPr>
        <p:spPr/>
        <p:txBody>
          <a:bodyPr>
            <a:normAutofit fontScale="90000"/>
          </a:bodyPr>
          <a:lstStyle/>
          <a:p>
            <a:pPr algn="ctr"/>
            <a:r>
              <a:rPr lang="en-US" dirty="0" smtClean="0"/>
              <a:t> </a:t>
            </a:r>
            <a:r>
              <a:rPr lang="en-US" sz="2800" dirty="0" smtClean="0">
                <a:solidFill>
                  <a:srgbClr val="FF0000"/>
                </a:solidFill>
                <a:latin typeface="Algerian" pitchFamily="82" charset="0"/>
              </a:rPr>
              <a:t>TO STUDY ABOUT  Tarsal Bones and its musculature of horse, SHEEP &amp; GOAT, PIG, DOG AND FOWL</a:t>
            </a:r>
            <a:endParaRPr lang="en-US" sz="28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In the </a:t>
            </a:r>
            <a:r>
              <a:rPr lang="en-IN" sz="2000" b="1" i="1" dirty="0" err="1" smtClean="0">
                <a:latin typeface="Times New Roman" pitchFamily="18" charset="0"/>
                <a:cs typeface="Times New Roman" pitchFamily="18" charset="0"/>
              </a:rPr>
              <a:t>tibial</a:t>
            </a:r>
            <a:r>
              <a:rPr lang="en-IN" sz="2000" b="1" i="1" dirty="0" smtClean="0">
                <a:latin typeface="Times New Roman" pitchFamily="18" charset="0"/>
                <a:cs typeface="Times New Roman" pitchFamily="18" charset="0"/>
              </a:rPr>
              <a:t> tarsal</a:t>
            </a:r>
            <a:r>
              <a:rPr lang="en-IN" sz="2000" dirty="0" smtClean="0">
                <a:latin typeface="Times New Roman" pitchFamily="18" charset="0"/>
                <a:cs typeface="Times New Roman" pitchFamily="18" charset="0"/>
              </a:rPr>
              <a:t>, the ridges of the </a:t>
            </a:r>
            <a:r>
              <a:rPr lang="en-IN" sz="2000" dirty="0" err="1" smtClean="0">
                <a:latin typeface="Times New Roman" pitchFamily="18" charset="0"/>
                <a:cs typeface="Times New Roman" pitchFamily="18" charset="0"/>
              </a:rPr>
              <a:t>trochlea</a:t>
            </a:r>
            <a:r>
              <a:rPr lang="en-IN" sz="2000" dirty="0" smtClean="0">
                <a:latin typeface="Times New Roman" pitchFamily="18" charset="0"/>
                <a:cs typeface="Times New Roman" pitchFamily="18" charset="0"/>
              </a:rPr>
              <a:t> curve obliquely downward and outward. The lateral face has </a:t>
            </a:r>
            <a:r>
              <a:rPr lang="en-IN" sz="2000" b="1" dirty="0" smtClean="0">
                <a:latin typeface="Times New Roman" pitchFamily="18" charset="0"/>
                <a:cs typeface="Times New Roman" pitchFamily="18" charset="0"/>
              </a:rPr>
              <a:t>no facets </a:t>
            </a:r>
            <a:r>
              <a:rPr lang="en-IN" sz="2000" dirty="0" smtClean="0">
                <a:latin typeface="Times New Roman" pitchFamily="18" charset="0"/>
                <a:cs typeface="Times New Roman" pitchFamily="18" charset="0"/>
              </a:rPr>
              <a:t>for the fibular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i="1" dirty="0" smtClean="0">
                <a:latin typeface="Times New Roman" pitchFamily="18" charset="0"/>
                <a:cs typeface="Times New Roman" pitchFamily="18" charset="0"/>
              </a:rPr>
              <a:t>fibular tarsal</a:t>
            </a:r>
            <a:r>
              <a:rPr lang="en-IN" sz="2000" dirty="0" smtClean="0">
                <a:latin typeface="Times New Roman" pitchFamily="18" charset="0"/>
                <a:cs typeface="Times New Roman" pitchFamily="18" charset="0"/>
              </a:rPr>
              <a:t> is short and thick. It does not articulate with the </a:t>
            </a:r>
            <a:r>
              <a:rPr lang="en-IN" sz="2000" b="1" dirty="0" smtClean="0">
                <a:latin typeface="Times New Roman" pitchFamily="18" charset="0"/>
                <a:cs typeface="Times New Roman" pitchFamily="18" charset="0"/>
              </a:rPr>
              <a:t>lateral </a:t>
            </a:r>
            <a:r>
              <a:rPr lang="en-IN" sz="2000" b="1" dirty="0" err="1" smtClean="0">
                <a:latin typeface="Times New Roman" pitchFamily="18" charset="0"/>
                <a:cs typeface="Times New Roman" pitchFamily="18" charset="0"/>
              </a:rPr>
              <a:t>malleolus</a:t>
            </a:r>
            <a:r>
              <a:rPr lang="en-IN" sz="2000" dirty="0" smtClean="0">
                <a:latin typeface="Times New Roman" pitchFamily="18" charset="0"/>
                <a:cs typeface="Times New Roman" pitchFamily="18" charset="0"/>
              </a:rPr>
              <a:t>. The medial process is larger.</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i="1" dirty="0" smtClean="0">
                <a:latin typeface="Times New Roman" pitchFamily="18" charset="0"/>
                <a:cs typeface="Times New Roman" pitchFamily="18" charset="0"/>
              </a:rPr>
              <a:t>central tarsal </a:t>
            </a:r>
            <a:r>
              <a:rPr lang="en-IN" sz="2000" i="1" dirty="0" smtClean="0">
                <a:latin typeface="Times New Roman" pitchFamily="18" charset="0"/>
                <a:cs typeface="Times New Roman" pitchFamily="18" charset="0"/>
              </a:rPr>
              <a:t>(</a:t>
            </a:r>
            <a:r>
              <a:rPr lang="en-IN" sz="2000" i="1" dirty="0" err="1" smtClean="0">
                <a:solidFill>
                  <a:srgbClr val="FF0000"/>
                </a:solidFill>
                <a:latin typeface="Times New Roman" pitchFamily="18" charset="0"/>
                <a:cs typeface="Times New Roman" pitchFamily="18" charset="0"/>
              </a:rPr>
              <a:t>scaphoid</a:t>
            </a:r>
            <a:r>
              <a:rPr lang="en-IN" sz="2000" i="1"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is not fused to the fourth tarsal (</a:t>
            </a:r>
            <a:r>
              <a:rPr lang="en-IN" sz="2000" dirty="0" err="1" smtClean="0">
                <a:solidFill>
                  <a:srgbClr val="FF0000"/>
                </a:solidFill>
                <a:latin typeface="Times New Roman" pitchFamily="18" charset="0"/>
                <a:cs typeface="Times New Roman" pitchFamily="18" charset="0"/>
              </a:rPr>
              <a:t>cuboid</a:t>
            </a:r>
            <a:r>
              <a:rPr lang="en-IN" sz="2000" dirty="0" smtClean="0">
                <a:latin typeface="Times New Roman" pitchFamily="18" charset="0"/>
                <a:cs typeface="Times New Roman" pitchFamily="18" charset="0"/>
              </a:rPr>
              <a:t>). </a:t>
            </a:r>
          </a:p>
          <a:p>
            <a:pPr lvl="0" algn="just"/>
            <a:r>
              <a:rPr lang="en-IN" sz="2000" dirty="0" smtClean="0">
                <a:latin typeface="Times New Roman" pitchFamily="18" charset="0"/>
                <a:cs typeface="Times New Roman" pitchFamily="18" charset="0"/>
              </a:rPr>
              <a:t>It is flat and irregularly </a:t>
            </a:r>
            <a:r>
              <a:rPr lang="en-IN" sz="2000" b="1" dirty="0" smtClean="0">
                <a:latin typeface="Times New Roman" pitchFamily="18" charset="0"/>
                <a:cs typeface="Times New Roman" pitchFamily="18" charset="0"/>
              </a:rPr>
              <a:t>quadrilateral</a:t>
            </a:r>
            <a:r>
              <a:rPr lang="en-IN" sz="2000" dirty="0" smtClean="0">
                <a:latin typeface="Times New Roman" pitchFamily="18" charset="0"/>
                <a:cs typeface="Times New Roman" pitchFamily="18" charset="0"/>
              </a:rPr>
              <a:t>. The proximal face is concave and articulates with the </a:t>
            </a:r>
            <a:r>
              <a:rPr lang="en-IN" sz="2000" b="1" dirty="0" err="1" smtClean="0">
                <a:latin typeface="Times New Roman" pitchFamily="18" charset="0"/>
                <a:cs typeface="Times New Roman" pitchFamily="18" charset="0"/>
              </a:rPr>
              <a:t>tibial</a:t>
            </a:r>
            <a:r>
              <a:rPr lang="en-IN" sz="2000" b="1" dirty="0" smtClean="0">
                <a:latin typeface="Times New Roman" pitchFamily="18" charset="0"/>
                <a:cs typeface="Times New Roman" pitchFamily="18" charset="0"/>
              </a:rPr>
              <a:t> tarsal</a:t>
            </a:r>
            <a:r>
              <a:rPr lang="en-IN" sz="2000" dirty="0" smtClean="0">
                <a:latin typeface="Times New Roman" pitchFamily="18" charset="0"/>
                <a:cs typeface="Times New Roman" pitchFamily="18" charset="0"/>
              </a:rPr>
              <a:t>. The distal face is convex and articulates with the third tarsal and the </a:t>
            </a:r>
            <a:r>
              <a:rPr lang="en-IN" sz="2000" b="1" dirty="0" smtClean="0">
                <a:latin typeface="Times New Roman" pitchFamily="18" charset="0"/>
                <a:cs typeface="Times New Roman" pitchFamily="18" charset="0"/>
              </a:rPr>
              <a:t>fused 1st and 2nd tarsal. </a:t>
            </a:r>
            <a:r>
              <a:rPr lang="en-IN" sz="2000" dirty="0" smtClean="0">
                <a:latin typeface="Times New Roman" pitchFamily="18" charset="0"/>
                <a:cs typeface="Times New Roman" pitchFamily="18" charset="0"/>
              </a:rPr>
              <a:t>The dorsal and the medial borders are continuous and rough. The lateral border is oblique and has two faces for the </a:t>
            </a:r>
            <a:r>
              <a:rPr lang="en-IN" sz="2000" dirty="0" err="1" smtClean="0">
                <a:latin typeface="Times New Roman" pitchFamily="18" charset="0"/>
                <a:cs typeface="Times New Roman" pitchFamily="18" charset="0"/>
              </a:rPr>
              <a:t>cuboid</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  </a:t>
            </a:r>
            <a:r>
              <a:rPr lang="en-US" dirty="0" smtClean="0">
                <a:solidFill>
                  <a:srgbClr val="FF0000"/>
                </a:solidFill>
                <a:latin typeface="Algerian" pitchFamily="82" charset="0"/>
              </a:rPr>
              <a:t>Tarsal Bone- Horse-Conti….</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fused 1st and 2nd tarsal </a:t>
            </a:r>
            <a:r>
              <a:rPr lang="en-IN" sz="1800" i="1" dirty="0" smtClean="0">
                <a:latin typeface="Times New Roman" pitchFamily="18" charset="0"/>
                <a:cs typeface="Times New Roman" pitchFamily="18" charset="0"/>
              </a:rPr>
              <a:t>(</a:t>
            </a:r>
            <a:r>
              <a:rPr lang="en-IN" sz="1800" i="1" dirty="0" smtClean="0">
                <a:solidFill>
                  <a:srgbClr val="FF0000"/>
                </a:solidFill>
                <a:latin typeface="Times New Roman" pitchFamily="18" charset="0"/>
                <a:cs typeface="Times New Roman" pitchFamily="18" charset="0"/>
              </a:rPr>
              <a:t>cuneiform </a:t>
            </a:r>
            <a:r>
              <a:rPr lang="en-IN" sz="1800" i="1" dirty="0" err="1" smtClean="0">
                <a:solidFill>
                  <a:srgbClr val="FF0000"/>
                </a:solidFill>
                <a:latin typeface="Times New Roman" pitchFamily="18" charset="0"/>
                <a:cs typeface="Times New Roman" pitchFamily="18" charset="0"/>
              </a:rPr>
              <a:t>parvum</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is </a:t>
            </a:r>
            <a:r>
              <a:rPr lang="en-IN" sz="1800" b="1" dirty="0" smtClean="0">
                <a:latin typeface="Times New Roman" pitchFamily="18" charset="0"/>
                <a:cs typeface="Times New Roman" pitchFamily="18" charset="0"/>
              </a:rPr>
              <a:t>irregular</a:t>
            </a:r>
            <a:r>
              <a:rPr lang="en-IN" sz="1800" dirty="0" smtClean="0">
                <a:latin typeface="Times New Roman" pitchFamily="18" charset="0"/>
                <a:cs typeface="Times New Roman" pitchFamily="18" charset="0"/>
              </a:rPr>
              <a:t> in shape. The medial face is </a:t>
            </a:r>
            <a:r>
              <a:rPr lang="en-IN" sz="1800" b="1" dirty="0" smtClean="0">
                <a:latin typeface="Times New Roman" pitchFamily="18" charset="0"/>
                <a:cs typeface="Times New Roman" pitchFamily="18" charset="0"/>
              </a:rPr>
              <a:t>convex</a:t>
            </a:r>
            <a:r>
              <a:rPr lang="en-IN" sz="1800" dirty="0" smtClean="0">
                <a:latin typeface="Times New Roman" pitchFamily="18" charset="0"/>
                <a:cs typeface="Times New Roman" pitchFamily="18" charset="0"/>
              </a:rPr>
              <a:t>. The lateral face is </a:t>
            </a:r>
            <a:r>
              <a:rPr lang="en-IN" sz="1800" b="1" dirty="0" smtClean="0">
                <a:latin typeface="Times New Roman" pitchFamily="18" charset="0"/>
                <a:cs typeface="Times New Roman" pitchFamily="18" charset="0"/>
              </a:rPr>
              <a:t>concave</a:t>
            </a:r>
            <a:r>
              <a:rPr lang="en-IN" sz="1800" dirty="0" smtClean="0">
                <a:latin typeface="Times New Roman" pitchFamily="18" charset="0"/>
                <a:cs typeface="Times New Roman" pitchFamily="18" charset="0"/>
              </a:rPr>
              <a:t>. The proximal face is concave and has two facets for the central tarsal. The distal face articulates with the large and the medial small </a:t>
            </a:r>
            <a:r>
              <a:rPr lang="en-IN" sz="1800" dirty="0" smtClean="0">
                <a:latin typeface="Times New Roman" pitchFamily="18" charset="0"/>
                <a:cs typeface="Times New Roman" pitchFamily="18" charset="0"/>
                <a:hlinkClick r:id="rId2" tooltip="Metatarsals"/>
              </a:rPr>
              <a:t>metatarsals</a:t>
            </a:r>
            <a:r>
              <a:rPr lang="en-IN" sz="1800" dirty="0" smtClean="0">
                <a:latin typeface="Times New Roman" pitchFamily="18" charset="0"/>
                <a:cs typeface="Times New Roman" pitchFamily="18" charset="0"/>
              </a:rPr>
              <a:t>. The plantar end is prolonged downward into a </a:t>
            </a:r>
            <a:r>
              <a:rPr lang="en-IN" sz="1800" b="1" dirty="0" smtClean="0">
                <a:latin typeface="Times New Roman" pitchFamily="18" charset="0"/>
                <a:cs typeface="Times New Roman" pitchFamily="18" charset="0"/>
              </a:rPr>
              <a:t>nodular projection</a:t>
            </a:r>
            <a:r>
              <a:rPr lang="en-I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third tarsal </a:t>
            </a:r>
            <a:r>
              <a:rPr lang="en-IN" sz="1800" i="1" dirty="0" smtClean="0">
                <a:latin typeface="Times New Roman" pitchFamily="18" charset="0"/>
                <a:cs typeface="Times New Roman" pitchFamily="18" charset="0"/>
              </a:rPr>
              <a:t>(</a:t>
            </a:r>
            <a:r>
              <a:rPr lang="en-IN" sz="1800" i="1" dirty="0" smtClean="0">
                <a:solidFill>
                  <a:srgbClr val="FF0000"/>
                </a:solidFill>
                <a:latin typeface="Times New Roman" pitchFamily="18" charset="0"/>
                <a:cs typeface="Times New Roman" pitchFamily="18" charset="0"/>
              </a:rPr>
              <a:t>cuneiform magnum</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is </a:t>
            </a:r>
            <a:r>
              <a:rPr lang="en-IN" sz="1800" b="1" dirty="0" smtClean="0">
                <a:latin typeface="Times New Roman" pitchFamily="18" charset="0"/>
                <a:cs typeface="Times New Roman" pitchFamily="18" charset="0"/>
              </a:rPr>
              <a:t>triangular</a:t>
            </a:r>
            <a:r>
              <a:rPr lang="en-IN" sz="1800" dirty="0" smtClean="0">
                <a:latin typeface="Times New Roman" pitchFamily="18" charset="0"/>
                <a:cs typeface="Times New Roman" pitchFamily="18" charset="0"/>
              </a:rPr>
              <a:t> in outline. The proximal face is concave and articulates with central tarsal. The distal face is convex and is for the </a:t>
            </a:r>
            <a:r>
              <a:rPr lang="en-IN" sz="1800" b="1" dirty="0" smtClean="0">
                <a:latin typeface="Times New Roman" pitchFamily="18" charset="0"/>
                <a:cs typeface="Times New Roman" pitchFamily="18" charset="0"/>
              </a:rPr>
              <a:t>large metatarsal</a:t>
            </a:r>
            <a:r>
              <a:rPr lang="en-IN" sz="1800" dirty="0" smtClean="0">
                <a:latin typeface="Times New Roman" pitchFamily="18" charset="0"/>
                <a:cs typeface="Times New Roman" pitchFamily="18" charset="0"/>
              </a:rPr>
              <a:t>. The medial border has no facet for the fused 1st and 2nd tarsal and the lateral has two facets for the fourth tarsal.</a:t>
            </a:r>
            <a:endParaRPr lang="en-US" sz="1800" dirty="0" smtClean="0">
              <a:latin typeface="Times New Roman" pitchFamily="18" charset="0"/>
              <a:cs typeface="Times New Roman" pitchFamily="18" charset="0"/>
            </a:endParaRPr>
          </a:p>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fourth tarsal </a:t>
            </a:r>
            <a:r>
              <a:rPr lang="en-IN" sz="1800" i="1" dirty="0" smtClean="0">
                <a:latin typeface="Times New Roman" pitchFamily="18" charset="0"/>
                <a:cs typeface="Times New Roman" pitchFamily="18" charset="0"/>
              </a:rPr>
              <a:t>(</a:t>
            </a:r>
            <a:r>
              <a:rPr lang="en-IN" sz="1800" i="1" dirty="0" err="1" smtClean="0">
                <a:solidFill>
                  <a:srgbClr val="FF0000"/>
                </a:solidFill>
                <a:latin typeface="Times New Roman" pitchFamily="18" charset="0"/>
                <a:cs typeface="Times New Roman" pitchFamily="18" charset="0"/>
              </a:rPr>
              <a:t>cuboid</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has </a:t>
            </a:r>
            <a:r>
              <a:rPr lang="en-IN" sz="1800" b="1" dirty="0" smtClean="0">
                <a:latin typeface="Times New Roman" pitchFamily="18" charset="0"/>
                <a:cs typeface="Times New Roman" pitchFamily="18" charset="0"/>
              </a:rPr>
              <a:t>six</a:t>
            </a:r>
            <a:r>
              <a:rPr lang="en-IN" sz="1800" dirty="0" smtClean="0">
                <a:latin typeface="Times New Roman" pitchFamily="18" charset="0"/>
                <a:cs typeface="Times New Roman" pitchFamily="18" charset="0"/>
              </a:rPr>
              <a:t> surfaces. It is not fused to the central tarsal. The proximal face is convex transversely and is for the fibular tarsal and the </a:t>
            </a:r>
            <a:r>
              <a:rPr lang="en-IN" sz="1800" dirty="0" err="1" smtClean="0">
                <a:latin typeface="Times New Roman" pitchFamily="18" charset="0"/>
                <a:cs typeface="Times New Roman" pitchFamily="18" charset="0"/>
              </a:rPr>
              <a:t>tibial</a:t>
            </a:r>
            <a:r>
              <a:rPr lang="en-IN" sz="1800" dirty="0" smtClean="0">
                <a:latin typeface="Times New Roman" pitchFamily="18" charset="0"/>
                <a:cs typeface="Times New Roman" pitchFamily="18" charset="0"/>
              </a:rPr>
              <a:t> tarsal. The distal face presents two facets separated by a </a:t>
            </a:r>
            <a:r>
              <a:rPr lang="en-IN" sz="1800" dirty="0" err="1" smtClean="0">
                <a:latin typeface="Times New Roman" pitchFamily="18" charset="0"/>
                <a:cs typeface="Times New Roman" pitchFamily="18" charset="0"/>
              </a:rPr>
              <a:t>sagittal</a:t>
            </a:r>
            <a:r>
              <a:rPr lang="en-IN" sz="1800" dirty="0" smtClean="0">
                <a:latin typeface="Times New Roman" pitchFamily="18" charset="0"/>
                <a:cs typeface="Times New Roman" pitchFamily="18" charset="0"/>
              </a:rPr>
              <a:t> ridge for the lateral small metatarsal bones. The medial face has facets for the central and the third tarsal. The dorsal, lateral and the plantar surfaces are convex and rough</a:t>
            </a:r>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Tarsal Bone- Horse-Conti….</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dirty="0" smtClean="0">
                <a:solidFill>
                  <a:srgbClr val="FF0000"/>
                </a:solidFill>
                <a:latin typeface="Algerian" pitchFamily="82" charset="0"/>
              </a:rPr>
              <a:t>Femur, Tibia, Fibula, Patella, Tarsal, </a:t>
            </a:r>
            <a:r>
              <a:rPr lang="en-US" sz="2400" dirty="0" err="1" smtClean="0">
                <a:solidFill>
                  <a:srgbClr val="FF0000"/>
                </a:solidFill>
                <a:latin typeface="Algerian" pitchFamily="82" charset="0"/>
              </a:rPr>
              <a:t>Metratarsal</a:t>
            </a:r>
            <a:r>
              <a:rPr lang="en-US" sz="2400" dirty="0" smtClean="0">
                <a:solidFill>
                  <a:srgbClr val="FF0000"/>
                </a:solidFill>
                <a:latin typeface="Algerian" pitchFamily="82" charset="0"/>
              </a:rPr>
              <a:t>, Splint &amp; Digits of Horse</a:t>
            </a:r>
            <a:endParaRPr lang="en-US" sz="2400" dirty="0">
              <a:solidFill>
                <a:srgbClr val="FF0000"/>
              </a:solidFill>
              <a:latin typeface="Algerian" pitchFamily="82" charset="0"/>
            </a:endParaRPr>
          </a:p>
        </p:txBody>
      </p:sp>
      <p:pic>
        <p:nvPicPr>
          <p:cNvPr id="6146" name="Picture 2" descr="C:\Users\user1\Desktop\TARSALHORSE.jpg"/>
          <p:cNvPicPr>
            <a:picLocks noGrp="1" noChangeAspect="1" noChangeArrowheads="1"/>
          </p:cNvPicPr>
          <p:nvPr>
            <p:ph idx="1"/>
          </p:nvPr>
        </p:nvPicPr>
        <p:blipFill>
          <a:blip r:embed="rId2"/>
          <a:srcRect/>
          <a:stretch>
            <a:fillRect/>
          </a:stretch>
        </p:blipFill>
        <p:spPr bwMode="auto">
          <a:xfrm>
            <a:off x="1133880" y="1481138"/>
            <a:ext cx="6876239" cy="45259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         </a:t>
            </a:r>
            <a:r>
              <a:rPr lang="en-US" dirty="0" smtClean="0">
                <a:solidFill>
                  <a:srgbClr val="FF0000"/>
                </a:solidFill>
                <a:latin typeface="Algerian" pitchFamily="82" charset="0"/>
              </a:rPr>
              <a:t>Tarsal Bone- Horse</a:t>
            </a:r>
            <a:r>
              <a:rPr lang="en-US" dirty="0" smtClean="0">
                <a:solidFill>
                  <a:srgbClr val="FF0000"/>
                </a:solidFill>
              </a:rPr>
              <a:t>.</a:t>
            </a:r>
            <a:endParaRPr lang="en-US" dirty="0"/>
          </a:p>
        </p:txBody>
      </p:sp>
      <p:pic>
        <p:nvPicPr>
          <p:cNvPr id="7170" name="Picture 2" descr="C:\Users\user1\Desktop\TARSAL HORSE.gif"/>
          <p:cNvPicPr>
            <a:picLocks noGrp="1" noChangeAspect="1" noChangeArrowheads="1"/>
          </p:cNvPicPr>
          <p:nvPr>
            <p:ph idx="1"/>
          </p:nvPr>
        </p:nvPicPr>
        <p:blipFill>
          <a:blip r:embed="rId2"/>
          <a:srcRect/>
          <a:stretch>
            <a:fillRect/>
          </a:stretch>
        </p:blipFill>
        <p:spPr bwMode="auto">
          <a:xfrm>
            <a:off x="2000250" y="1839119"/>
            <a:ext cx="5143500" cy="381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The tarsus is composed of </a:t>
            </a:r>
            <a:r>
              <a:rPr lang="en-US" sz="2400" b="1" dirty="0" smtClean="0">
                <a:latin typeface="Times New Roman" pitchFamily="18" charset="0"/>
                <a:cs typeface="Times New Roman" pitchFamily="18" charset="0"/>
              </a:rPr>
              <a:t>Seven</a:t>
            </a:r>
            <a:r>
              <a:rPr lang="en-US" sz="2400" dirty="0" smtClean="0">
                <a:latin typeface="Times New Roman" pitchFamily="18" charset="0"/>
                <a:cs typeface="Times New Roman" pitchFamily="18" charset="0"/>
              </a:rPr>
              <a:t> short bones arranged in below:</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Medial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Lateral</a:t>
            </a: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Proximal row   </a:t>
            </a:r>
            <a:r>
              <a:rPr lang="en-US" sz="2400" dirty="0" err="1" smtClean="0">
                <a:solidFill>
                  <a:srgbClr val="FF0000"/>
                </a:solidFill>
                <a:latin typeface="Times New Roman" pitchFamily="18" charset="0"/>
                <a:cs typeface="Times New Roman" pitchFamily="18" charset="0"/>
              </a:rPr>
              <a:t>Tibial</a:t>
            </a:r>
            <a:r>
              <a:rPr lang="en-US" sz="2400" dirty="0" smtClean="0">
                <a:solidFill>
                  <a:srgbClr val="FF0000"/>
                </a:solidFill>
                <a:latin typeface="Times New Roman" pitchFamily="18" charset="0"/>
                <a:cs typeface="Times New Roman" pitchFamily="18" charset="0"/>
              </a:rPr>
              <a:t> tarsal                Fibular tarsal</a:t>
            </a:r>
          </a:p>
          <a:p>
            <a:pPr>
              <a:buNone/>
            </a:pP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Central row         </a:t>
            </a: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Central Tarsal </a:t>
            </a:r>
          </a:p>
          <a:p>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Distal row  </a:t>
            </a:r>
            <a:r>
              <a:rPr lang="en-US" sz="2400" dirty="0" smtClean="0">
                <a:solidFill>
                  <a:srgbClr val="0070C0"/>
                </a:solidFill>
                <a:latin typeface="Times New Roman" pitchFamily="18" charset="0"/>
                <a:cs typeface="Times New Roman" pitchFamily="18" charset="0"/>
              </a:rPr>
              <a:t> 1</a:t>
            </a:r>
            <a:r>
              <a:rPr lang="en-US" sz="2400" baseline="30000" dirty="0" smtClean="0">
                <a:solidFill>
                  <a:srgbClr val="0070C0"/>
                </a:solidFill>
                <a:latin typeface="Times New Roman" pitchFamily="18" charset="0"/>
                <a:cs typeface="Times New Roman" pitchFamily="18" charset="0"/>
              </a:rPr>
              <a:t>st</a:t>
            </a:r>
            <a:r>
              <a:rPr lang="en-US" sz="2400" dirty="0" smtClean="0">
                <a:solidFill>
                  <a:srgbClr val="0070C0"/>
                </a:solidFill>
                <a:latin typeface="Times New Roman" pitchFamily="18" charset="0"/>
                <a:cs typeface="Times New Roman" pitchFamily="18" charset="0"/>
              </a:rPr>
              <a:t> Tarsal   2</a:t>
            </a:r>
            <a:r>
              <a:rPr lang="en-US" sz="2400" baseline="30000" dirty="0" smtClean="0">
                <a:solidFill>
                  <a:srgbClr val="0070C0"/>
                </a:solidFill>
                <a:latin typeface="Times New Roman" pitchFamily="18" charset="0"/>
                <a:cs typeface="Times New Roman" pitchFamily="18" charset="0"/>
              </a:rPr>
              <a:t>nd</a:t>
            </a:r>
            <a:r>
              <a:rPr lang="en-US" sz="2400" dirty="0" smtClean="0">
                <a:solidFill>
                  <a:srgbClr val="0070C0"/>
                </a:solidFill>
                <a:latin typeface="Times New Roman" pitchFamily="18" charset="0"/>
                <a:cs typeface="Times New Roman" pitchFamily="18" charset="0"/>
              </a:rPr>
              <a:t> Tarsal      </a:t>
            </a:r>
            <a:r>
              <a:rPr lang="en-US" sz="2400" dirty="0" smtClean="0">
                <a:solidFill>
                  <a:srgbClr val="FF0000"/>
                </a:solidFill>
                <a:latin typeface="Times New Roman" pitchFamily="18" charset="0"/>
                <a:cs typeface="Times New Roman" pitchFamily="18" charset="0"/>
              </a:rPr>
              <a:t>3</a:t>
            </a:r>
            <a:r>
              <a:rPr lang="en-US" sz="2400" baseline="30000" dirty="0" smtClean="0">
                <a:solidFill>
                  <a:srgbClr val="FF0000"/>
                </a:solidFill>
                <a:latin typeface="Times New Roman" pitchFamily="18" charset="0"/>
                <a:cs typeface="Times New Roman" pitchFamily="18" charset="0"/>
              </a:rPr>
              <a:t>rd</a:t>
            </a:r>
            <a:r>
              <a:rPr lang="en-US" sz="2400" dirty="0" smtClean="0">
                <a:solidFill>
                  <a:srgbClr val="FF0000"/>
                </a:solidFill>
                <a:latin typeface="Times New Roman" pitchFamily="18" charset="0"/>
                <a:cs typeface="Times New Roman" pitchFamily="18" charset="0"/>
              </a:rPr>
              <a:t> Tarsal           </a:t>
            </a:r>
            <a:r>
              <a:rPr lang="en-US" sz="2400" dirty="0" smtClean="0">
                <a:solidFill>
                  <a:srgbClr val="0070C0"/>
                </a:solidFill>
                <a:latin typeface="Times New Roman" pitchFamily="18" charset="0"/>
                <a:cs typeface="Times New Roman" pitchFamily="18" charset="0"/>
              </a:rPr>
              <a:t>4</a:t>
            </a:r>
            <a:r>
              <a:rPr lang="en-US" sz="2400" baseline="30000" dirty="0" smtClean="0">
                <a:solidFill>
                  <a:srgbClr val="0070C0"/>
                </a:solidFill>
                <a:latin typeface="Times New Roman" pitchFamily="18" charset="0"/>
                <a:cs typeface="Times New Roman" pitchFamily="18" charset="0"/>
              </a:rPr>
              <a:t>th</a:t>
            </a:r>
            <a:r>
              <a:rPr lang="en-US" sz="2400" dirty="0" smtClean="0">
                <a:solidFill>
                  <a:srgbClr val="0070C0"/>
                </a:solidFill>
                <a:latin typeface="Times New Roman" pitchFamily="18" charset="0"/>
                <a:cs typeface="Times New Roman" pitchFamily="18" charset="0"/>
              </a:rPr>
              <a:t> Tarsal</a:t>
            </a:r>
            <a:endParaRPr lang="en-US" sz="2400" dirty="0"/>
          </a:p>
        </p:txBody>
      </p:sp>
      <p:sp>
        <p:nvSpPr>
          <p:cNvPr id="3" name="Title 2"/>
          <p:cNvSpPr>
            <a:spLocks noGrp="1"/>
          </p:cNvSpPr>
          <p:nvPr>
            <p:ph type="title"/>
          </p:nvPr>
        </p:nvSpPr>
        <p:spPr/>
        <p:txBody>
          <a:bodyPr/>
          <a:lstStyle/>
          <a:p>
            <a:r>
              <a:rPr lang="en-US" dirty="0" smtClean="0"/>
              <a:t>            </a:t>
            </a:r>
            <a:r>
              <a:rPr lang="en-US" sz="4000" dirty="0" smtClean="0">
                <a:solidFill>
                  <a:srgbClr val="FF0000"/>
                </a:solidFill>
                <a:latin typeface="Algerian" pitchFamily="82" charset="0"/>
              </a:rPr>
              <a:t>TARSAL - PIG</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000" dirty="0" smtClean="0">
              <a:latin typeface="Times New Roman" pitchFamily="18" charset="0"/>
              <a:cs typeface="Times New Roman" pitchFamily="18" charset="0"/>
            </a:endParaRPr>
          </a:p>
          <a:p>
            <a:pPr>
              <a:buNone/>
            </a:pPr>
            <a:r>
              <a:rPr lang="en-US" sz="2000" dirty="0" smtClean="0">
                <a:solidFill>
                  <a:srgbClr val="FF0000"/>
                </a:solidFill>
                <a:latin typeface="Algerian" pitchFamily="82" charset="0"/>
              </a:rPr>
              <a:t>TARSAL BONE- OX</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 tarsus is composed of five short bones arranged in below:</a:t>
            </a:r>
          </a:p>
          <a:p>
            <a:pPr>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Medial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Lateral</a:t>
            </a: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Proximal row   </a:t>
            </a:r>
            <a:r>
              <a:rPr lang="en-US" sz="2000" dirty="0" err="1" smtClean="0">
                <a:solidFill>
                  <a:srgbClr val="FF0000"/>
                </a:solidFill>
                <a:latin typeface="Times New Roman" pitchFamily="18" charset="0"/>
                <a:cs typeface="Times New Roman" pitchFamily="18" charset="0"/>
              </a:rPr>
              <a:t>Tibial</a:t>
            </a:r>
            <a:r>
              <a:rPr lang="en-US" sz="2000" dirty="0" smtClean="0">
                <a:solidFill>
                  <a:srgbClr val="FF0000"/>
                </a:solidFill>
                <a:latin typeface="Times New Roman" pitchFamily="18" charset="0"/>
                <a:cs typeface="Times New Roman" pitchFamily="18" charset="0"/>
              </a:rPr>
              <a:t> tarsal                Fibular tarsal</a:t>
            </a:r>
          </a:p>
          <a:p>
            <a:pPr>
              <a:buNone/>
            </a:pP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Central row         </a:t>
            </a:r>
            <a:r>
              <a:rPr lang="en-US" sz="2000" dirty="0" smtClean="0">
                <a:solidFill>
                  <a:srgbClr val="FF0000"/>
                </a:solidFill>
                <a:latin typeface="Times New Roman" pitchFamily="18" charset="0"/>
                <a:cs typeface="Times New Roman" pitchFamily="18" charset="0"/>
              </a:rPr>
              <a:t>Fused Central and 4th tarsal</a:t>
            </a:r>
          </a:p>
          <a:p>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Distal row  </a:t>
            </a:r>
            <a:r>
              <a:rPr lang="en-US" sz="2000" dirty="0" smtClean="0">
                <a:solidFill>
                  <a:srgbClr val="FF0000"/>
                </a:solidFill>
                <a:latin typeface="Times New Roman" pitchFamily="18" charset="0"/>
                <a:cs typeface="Times New Roman" pitchFamily="18" charset="0"/>
              </a:rPr>
              <a:t>First tarsal              Fused second &amp; third tarsal</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sz="3100" dirty="0" smtClean="0">
                <a:solidFill>
                  <a:srgbClr val="FF0000"/>
                </a:solidFill>
                <a:latin typeface="Algerian" pitchFamily="82" charset="0"/>
              </a:rPr>
              <a:t>STUDY ABOUT  TARSAL BONES WITH  ITS  MUSCULATURES- OX, SHEEP,GOAT,HORSE,PIG,DOG,FOWL</a:t>
            </a:r>
            <a:endParaRPr lang="en-US" sz="31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rgbClr val="FF0000"/>
                </a:solidFill>
                <a:latin typeface="Algerian" pitchFamily="82" charset="0"/>
              </a:rPr>
              <a:t> Tarsal, </a:t>
            </a:r>
            <a:r>
              <a:rPr lang="en-US" sz="4400" dirty="0" err="1" smtClean="0">
                <a:solidFill>
                  <a:srgbClr val="FF0000"/>
                </a:solidFill>
                <a:latin typeface="Algerian" pitchFamily="82" charset="0"/>
              </a:rPr>
              <a:t>Metratarsal</a:t>
            </a:r>
            <a:r>
              <a:rPr lang="en-US" sz="4400" dirty="0" smtClean="0">
                <a:solidFill>
                  <a:srgbClr val="FF0000"/>
                </a:solidFill>
                <a:latin typeface="Algerian" pitchFamily="82" charset="0"/>
              </a:rPr>
              <a:t>, &amp; Digits of pig</a:t>
            </a:r>
            <a:endParaRPr lang="en-US" dirty="0"/>
          </a:p>
        </p:txBody>
      </p:sp>
      <p:pic>
        <p:nvPicPr>
          <p:cNvPr id="8194" name="Picture 2" descr="C:\Users\user1\Desktop\TARSAL PIG.jpg"/>
          <p:cNvPicPr>
            <a:picLocks noGrp="1" noChangeAspect="1" noChangeArrowheads="1"/>
          </p:cNvPicPr>
          <p:nvPr>
            <p:ph idx="1"/>
          </p:nvPr>
        </p:nvPicPr>
        <p:blipFill>
          <a:blip r:embed="rId2"/>
          <a:srcRect/>
          <a:stretch>
            <a:fillRect/>
          </a:stretch>
        </p:blipFill>
        <p:spPr bwMode="auto">
          <a:xfrm>
            <a:off x="1179185" y="1481138"/>
            <a:ext cx="6785630" cy="45259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The tarsus is composed of </a:t>
            </a:r>
            <a:r>
              <a:rPr lang="en-US" sz="2400" b="1" dirty="0" smtClean="0">
                <a:latin typeface="Times New Roman" pitchFamily="18" charset="0"/>
                <a:cs typeface="Times New Roman" pitchFamily="18" charset="0"/>
              </a:rPr>
              <a:t>Seven</a:t>
            </a:r>
            <a:r>
              <a:rPr lang="en-US" sz="2400" dirty="0" smtClean="0">
                <a:latin typeface="Times New Roman" pitchFamily="18" charset="0"/>
                <a:cs typeface="Times New Roman" pitchFamily="18" charset="0"/>
              </a:rPr>
              <a:t> short bones arranged in below:</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Medial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Lateral</a:t>
            </a: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Proximal row   </a:t>
            </a:r>
            <a:r>
              <a:rPr lang="en-US" sz="2400" dirty="0" err="1" smtClean="0">
                <a:solidFill>
                  <a:srgbClr val="FF0000"/>
                </a:solidFill>
                <a:latin typeface="Times New Roman" pitchFamily="18" charset="0"/>
                <a:cs typeface="Times New Roman" pitchFamily="18" charset="0"/>
              </a:rPr>
              <a:t>Tibial</a:t>
            </a:r>
            <a:r>
              <a:rPr lang="en-US" sz="2400" dirty="0" smtClean="0">
                <a:solidFill>
                  <a:srgbClr val="FF0000"/>
                </a:solidFill>
                <a:latin typeface="Times New Roman" pitchFamily="18" charset="0"/>
                <a:cs typeface="Times New Roman" pitchFamily="18" charset="0"/>
              </a:rPr>
              <a:t> tarsal                Fibular tarsal</a:t>
            </a:r>
          </a:p>
          <a:p>
            <a:pPr>
              <a:buNone/>
            </a:pP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Central row         </a:t>
            </a: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Central Tarsal </a:t>
            </a:r>
          </a:p>
          <a:p>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Distal row  </a:t>
            </a:r>
            <a:r>
              <a:rPr lang="en-US" sz="2400" dirty="0" smtClean="0">
                <a:solidFill>
                  <a:srgbClr val="0070C0"/>
                </a:solidFill>
                <a:latin typeface="Times New Roman" pitchFamily="18" charset="0"/>
                <a:cs typeface="Times New Roman" pitchFamily="18" charset="0"/>
              </a:rPr>
              <a:t> 1</a:t>
            </a:r>
            <a:r>
              <a:rPr lang="en-US" sz="2400" baseline="30000" dirty="0" smtClean="0">
                <a:solidFill>
                  <a:srgbClr val="0070C0"/>
                </a:solidFill>
                <a:latin typeface="Times New Roman" pitchFamily="18" charset="0"/>
                <a:cs typeface="Times New Roman" pitchFamily="18" charset="0"/>
              </a:rPr>
              <a:t>st</a:t>
            </a:r>
            <a:r>
              <a:rPr lang="en-US" sz="2400" dirty="0" smtClean="0">
                <a:solidFill>
                  <a:srgbClr val="0070C0"/>
                </a:solidFill>
                <a:latin typeface="Times New Roman" pitchFamily="18" charset="0"/>
                <a:cs typeface="Times New Roman" pitchFamily="18" charset="0"/>
              </a:rPr>
              <a:t> Tarsal   2</a:t>
            </a:r>
            <a:r>
              <a:rPr lang="en-US" sz="2400" baseline="30000" dirty="0" smtClean="0">
                <a:solidFill>
                  <a:srgbClr val="0070C0"/>
                </a:solidFill>
                <a:latin typeface="Times New Roman" pitchFamily="18" charset="0"/>
                <a:cs typeface="Times New Roman" pitchFamily="18" charset="0"/>
              </a:rPr>
              <a:t>nd</a:t>
            </a:r>
            <a:r>
              <a:rPr lang="en-US" sz="2400" dirty="0" smtClean="0">
                <a:solidFill>
                  <a:srgbClr val="0070C0"/>
                </a:solidFill>
                <a:latin typeface="Times New Roman" pitchFamily="18" charset="0"/>
                <a:cs typeface="Times New Roman" pitchFamily="18" charset="0"/>
              </a:rPr>
              <a:t> Tarsal      </a:t>
            </a:r>
            <a:r>
              <a:rPr lang="en-US" sz="2400" dirty="0" smtClean="0">
                <a:solidFill>
                  <a:srgbClr val="FF0000"/>
                </a:solidFill>
                <a:latin typeface="Times New Roman" pitchFamily="18" charset="0"/>
                <a:cs typeface="Times New Roman" pitchFamily="18" charset="0"/>
              </a:rPr>
              <a:t>3</a:t>
            </a:r>
            <a:r>
              <a:rPr lang="en-US" sz="2400" baseline="30000" dirty="0" smtClean="0">
                <a:solidFill>
                  <a:srgbClr val="FF0000"/>
                </a:solidFill>
                <a:latin typeface="Times New Roman" pitchFamily="18" charset="0"/>
                <a:cs typeface="Times New Roman" pitchFamily="18" charset="0"/>
              </a:rPr>
              <a:t>rd</a:t>
            </a:r>
            <a:r>
              <a:rPr lang="en-US" sz="2400" dirty="0" smtClean="0">
                <a:solidFill>
                  <a:srgbClr val="FF0000"/>
                </a:solidFill>
                <a:latin typeface="Times New Roman" pitchFamily="18" charset="0"/>
                <a:cs typeface="Times New Roman" pitchFamily="18" charset="0"/>
              </a:rPr>
              <a:t> Tarsal           </a:t>
            </a:r>
            <a:r>
              <a:rPr lang="en-US" sz="2400" dirty="0" smtClean="0">
                <a:solidFill>
                  <a:srgbClr val="0070C0"/>
                </a:solidFill>
                <a:latin typeface="Times New Roman" pitchFamily="18" charset="0"/>
                <a:cs typeface="Times New Roman" pitchFamily="18" charset="0"/>
              </a:rPr>
              <a:t>4</a:t>
            </a:r>
            <a:r>
              <a:rPr lang="en-US" sz="2400" baseline="30000" dirty="0" smtClean="0">
                <a:solidFill>
                  <a:srgbClr val="0070C0"/>
                </a:solidFill>
                <a:latin typeface="Times New Roman" pitchFamily="18" charset="0"/>
                <a:cs typeface="Times New Roman" pitchFamily="18" charset="0"/>
              </a:rPr>
              <a:t>th</a:t>
            </a:r>
            <a:r>
              <a:rPr lang="en-US" sz="2400" dirty="0" smtClean="0">
                <a:solidFill>
                  <a:srgbClr val="0070C0"/>
                </a:solidFill>
                <a:latin typeface="Times New Roman" pitchFamily="18" charset="0"/>
                <a:cs typeface="Times New Roman" pitchFamily="18" charset="0"/>
              </a:rPr>
              <a:t> Tarsal</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TARSAL- Dog</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1- Fibular tarsal is elongated.</a:t>
            </a:r>
          </a:p>
          <a:p>
            <a:pPr algn="just"/>
            <a:r>
              <a:rPr lang="en-US" sz="3200" dirty="0" smtClean="0">
                <a:latin typeface="Times New Roman" pitchFamily="18" charset="0"/>
                <a:cs typeface="Times New Roman" pitchFamily="18" charset="0"/>
              </a:rPr>
              <a:t>2-Tibial tarsal has a head, body and neck.</a:t>
            </a:r>
          </a:p>
          <a:p>
            <a:pPr algn="just"/>
            <a:r>
              <a:rPr lang="en-US" sz="3200" dirty="0" smtClean="0">
                <a:latin typeface="Times New Roman" pitchFamily="18" charset="0"/>
                <a:cs typeface="Times New Roman" pitchFamily="18" charset="0"/>
              </a:rPr>
              <a:t>3-Central tarsal articulates with little with all.</a:t>
            </a:r>
          </a:p>
          <a:p>
            <a:pPr algn="just"/>
            <a:r>
              <a:rPr lang="en-US" sz="3200" dirty="0" smtClean="0">
                <a:latin typeface="Times New Roman" pitchFamily="18" charset="0"/>
                <a:cs typeface="Times New Roman" pitchFamily="18" charset="0"/>
              </a:rPr>
              <a:t>4- First tarsal is quadrilateral in shape.</a:t>
            </a:r>
          </a:p>
          <a:p>
            <a:pPr algn="just"/>
            <a:r>
              <a:rPr lang="en-US" sz="3200" dirty="0" smtClean="0">
                <a:latin typeface="Times New Roman" pitchFamily="18" charset="0"/>
                <a:cs typeface="Times New Roman" pitchFamily="18" charset="0"/>
              </a:rPr>
              <a:t>5- Second tarsal is smallest.</a:t>
            </a:r>
          </a:p>
          <a:p>
            <a:pPr algn="just"/>
            <a:r>
              <a:rPr lang="en-US" sz="3200" dirty="0" smtClean="0">
                <a:latin typeface="Times New Roman" pitchFamily="18" charset="0"/>
                <a:cs typeface="Times New Roman" pitchFamily="18" charset="0"/>
              </a:rPr>
              <a:t>6- Third tarsal is wedge shaped.</a:t>
            </a:r>
          </a:p>
          <a:p>
            <a:pPr algn="just"/>
            <a:r>
              <a:rPr lang="en-US" sz="3200" dirty="0" smtClean="0">
                <a:latin typeface="Times New Roman" pitchFamily="18" charset="0"/>
                <a:cs typeface="Times New Roman" pitchFamily="18" charset="0"/>
              </a:rPr>
              <a:t>7-Fourth tarsal irregular cube like.</a:t>
            </a:r>
          </a:p>
          <a:p>
            <a:pPr algn="just"/>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         TARSAL OF DOG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sz="4000" dirty="0" smtClean="0">
                <a:solidFill>
                  <a:srgbClr val="FF0000"/>
                </a:solidFill>
                <a:latin typeface="Algerian" pitchFamily="82" charset="0"/>
              </a:rPr>
              <a:t>TARSAL BONE-DOG</a:t>
            </a:r>
            <a:endParaRPr lang="en-US" sz="4000" dirty="0">
              <a:solidFill>
                <a:srgbClr val="FF0000"/>
              </a:solidFill>
              <a:latin typeface="Algerian" pitchFamily="82" charset="0"/>
            </a:endParaRPr>
          </a:p>
        </p:txBody>
      </p:sp>
      <p:pic>
        <p:nvPicPr>
          <p:cNvPr id="9218" name="Picture 2" descr="C:\Users\user1\Desktop\DOG TARSAL.jpg"/>
          <p:cNvPicPr>
            <a:picLocks noGrp="1" noChangeAspect="1" noChangeArrowheads="1"/>
          </p:cNvPicPr>
          <p:nvPr>
            <p:ph idx="1"/>
          </p:nvPr>
        </p:nvPicPr>
        <p:blipFill>
          <a:blip r:embed="rId2"/>
          <a:srcRect/>
          <a:stretch>
            <a:fillRect/>
          </a:stretch>
        </p:blipFill>
        <p:spPr bwMode="auto">
          <a:xfrm>
            <a:off x="2621280" y="2270411"/>
            <a:ext cx="3901440" cy="29474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b="1" dirty="0" smtClean="0">
              <a:latin typeface="Times New Roman" pitchFamily="18" charset="0"/>
              <a:cs typeface="Times New Roman" pitchFamily="18" charset="0"/>
            </a:endParaRPr>
          </a:p>
          <a:p>
            <a:r>
              <a:rPr lang="en-IN" b="1" dirty="0" smtClean="0">
                <a:latin typeface="Times New Roman" pitchFamily="18" charset="0"/>
                <a:cs typeface="Times New Roman" pitchFamily="18" charset="0"/>
              </a:rPr>
              <a:t>Fowl</a:t>
            </a:r>
          </a:p>
          <a:p>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The tarsus bone is </a:t>
            </a:r>
            <a:r>
              <a:rPr lang="en-IN" b="1" dirty="0" smtClean="0">
                <a:latin typeface="Times New Roman" pitchFamily="18" charset="0"/>
                <a:cs typeface="Times New Roman" pitchFamily="18" charset="0"/>
              </a:rPr>
              <a:t>absent</a:t>
            </a:r>
            <a:r>
              <a:rPr lang="en-IN" dirty="0" smtClean="0">
                <a:latin typeface="Times New Roman" pitchFamily="18" charset="0"/>
                <a:cs typeface="Times New Roman" pitchFamily="18" charset="0"/>
              </a:rPr>
              <a:t> as such in the adult.</a:t>
            </a:r>
          </a:p>
          <a:p>
            <a:pPr lvl="0"/>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In the </a:t>
            </a:r>
            <a:r>
              <a:rPr lang="en-IN" b="1" dirty="0" smtClean="0">
                <a:latin typeface="Times New Roman" pitchFamily="18" charset="0"/>
                <a:cs typeface="Times New Roman" pitchFamily="18" charset="0"/>
              </a:rPr>
              <a:t>proximal row </a:t>
            </a:r>
            <a:r>
              <a:rPr lang="en-IN" dirty="0" smtClean="0">
                <a:latin typeface="Times New Roman" pitchFamily="18" charset="0"/>
                <a:cs typeface="Times New Roman" pitchFamily="18" charset="0"/>
              </a:rPr>
              <a:t>the embryonic elements fuse with the </a:t>
            </a:r>
            <a:r>
              <a:rPr lang="en-IN" dirty="0" smtClean="0">
                <a:latin typeface="Times New Roman" pitchFamily="18" charset="0"/>
                <a:cs typeface="Times New Roman" pitchFamily="18" charset="0"/>
                <a:hlinkClick r:id="rId2" tooltip="Tibia"/>
              </a:rPr>
              <a:t>tibia</a:t>
            </a:r>
            <a:r>
              <a:rPr lang="en-IN" dirty="0" smtClean="0">
                <a:latin typeface="Times New Roman" pitchFamily="18" charset="0"/>
                <a:cs typeface="Times New Roman" pitchFamily="18" charset="0"/>
              </a:rPr>
              <a:t> and in the </a:t>
            </a:r>
            <a:r>
              <a:rPr lang="en-IN" b="1" dirty="0" smtClean="0">
                <a:latin typeface="Times New Roman" pitchFamily="18" charset="0"/>
                <a:cs typeface="Times New Roman" pitchFamily="18" charset="0"/>
              </a:rPr>
              <a:t>distal row </a:t>
            </a:r>
            <a:r>
              <a:rPr lang="en-IN" dirty="0" smtClean="0">
                <a:latin typeface="Times New Roman" pitchFamily="18" charset="0"/>
                <a:cs typeface="Times New Roman" pitchFamily="18" charset="0"/>
              </a:rPr>
              <a:t>with the metatarsus.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TARSAL BONE  - FOWL</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just"/>
            <a:r>
              <a:rPr lang="en-US" dirty="0" smtClean="0">
                <a:solidFill>
                  <a:srgbClr val="C00000"/>
                </a:solidFill>
                <a:latin typeface="Algerian" pitchFamily="82" charset="0"/>
              </a:rPr>
              <a:t>    Location of Tarsal Bone in ox </a:t>
            </a:r>
            <a:endParaRPr lang="en-US" dirty="0">
              <a:solidFill>
                <a:srgbClr val="C00000"/>
              </a:solidFill>
              <a:latin typeface="Algerian" pitchFamily="82" charset="0"/>
            </a:endParaRPr>
          </a:p>
        </p:txBody>
      </p:sp>
      <p:pic>
        <p:nvPicPr>
          <p:cNvPr id="2050" name="Picture 2" descr="C:\Users\user1\Downloads\IMG_20200513_200904.jpg"/>
          <p:cNvPicPr>
            <a:picLocks noGrp="1" noChangeAspect="1" noChangeArrowheads="1"/>
          </p:cNvPicPr>
          <p:nvPr>
            <p:ph idx="1"/>
          </p:nvPr>
        </p:nvPicPr>
        <p:blipFill>
          <a:blip r:embed="rId2" cstate="print"/>
          <a:srcRect/>
          <a:stretch>
            <a:fillRect/>
          </a:stretch>
        </p:blipFill>
        <p:spPr bwMode="auto">
          <a:xfrm>
            <a:off x="2438400" y="1295400"/>
            <a:ext cx="5562600" cy="510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lgerian" pitchFamily="82" charset="0"/>
              </a:rPr>
              <a:t>Tarsal bones of </a:t>
            </a:r>
            <a:r>
              <a:rPr lang="en-US" dirty="0" err="1" smtClean="0">
                <a:latin typeface="Algerian" pitchFamily="82" charset="0"/>
              </a:rPr>
              <a:t>Ruminanats</a:t>
            </a:r>
            <a:endParaRPr lang="en-US" dirty="0">
              <a:latin typeface="Algerian" pitchFamily="82" charset="0"/>
            </a:endParaRPr>
          </a:p>
        </p:txBody>
      </p:sp>
      <p:pic>
        <p:nvPicPr>
          <p:cNvPr id="1026" name="Picture 2" descr="C:\Users\user1\Downloads\IMG_20200513_200953.jpg"/>
          <p:cNvPicPr>
            <a:picLocks noGrp="1" noChangeAspect="1" noChangeArrowheads="1"/>
          </p:cNvPicPr>
          <p:nvPr>
            <p:ph idx="1"/>
          </p:nvPr>
        </p:nvPicPr>
        <p:blipFill>
          <a:blip r:embed="rId2" cstate="print"/>
          <a:srcRect/>
          <a:stretch>
            <a:fillRect/>
          </a:stretch>
        </p:blipFill>
        <p:spPr bwMode="auto">
          <a:xfrm>
            <a:off x="2191291" y="1481138"/>
            <a:ext cx="4761417" cy="45259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IN" sz="2000" dirty="0" smtClean="0">
                <a:latin typeface="Times New Roman" pitchFamily="18" charset="0"/>
                <a:cs typeface="Times New Roman" pitchFamily="18" charset="0"/>
              </a:rPr>
              <a:t>It is  the </a:t>
            </a:r>
            <a:r>
              <a:rPr lang="en-IN" sz="2000" b="1" dirty="0" smtClean="0">
                <a:latin typeface="Times New Roman" pitchFamily="18" charset="0"/>
                <a:cs typeface="Times New Roman" pitchFamily="18" charset="0"/>
              </a:rPr>
              <a:t>largest tarsal</a:t>
            </a:r>
            <a:r>
              <a:rPr lang="en-IN" sz="2000" dirty="0" smtClean="0">
                <a:latin typeface="Times New Roman" pitchFamily="18" charset="0"/>
                <a:cs typeface="Times New Roman" pitchFamily="18" charset="0"/>
              </a:rPr>
              <a:t>, is placed </a:t>
            </a:r>
            <a:r>
              <a:rPr lang="en-IN" sz="2000" dirty="0" err="1" smtClean="0">
                <a:latin typeface="Times New Roman" pitchFamily="18" charset="0"/>
                <a:cs typeface="Times New Roman" pitchFamily="18" charset="0"/>
              </a:rPr>
              <a:t>postero</a:t>
            </a:r>
            <a:r>
              <a:rPr lang="en-IN" sz="2000" dirty="0" smtClean="0">
                <a:latin typeface="Times New Roman" pitchFamily="18" charset="0"/>
                <a:cs typeface="Times New Roman" pitchFamily="18" charset="0"/>
              </a:rPr>
              <a:t>-lateral to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a:t>
            </a:r>
          </a:p>
          <a:p>
            <a:pPr lvl="0"/>
            <a:r>
              <a:rPr lang="en-IN" sz="2000" dirty="0" smtClean="0">
                <a:latin typeface="Times New Roman" pitchFamily="18" charset="0"/>
                <a:cs typeface="Times New Roman" pitchFamily="18" charset="0"/>
              </a:rPr>
              <a:t>It has </a:t>
            </a:r>
            <a:r>
              <a:rPr lang="en-IN" sz="2000" b="1" dirty="0" smtClean="0">
                <a:latin typeface="Times New Roman" pitchFamily="18" charset="0"/>
                <a:cs typeface="Times New Roman" pitchFamily="18" charset="0"/>
              </a:rPr>
              <a:t>body</a:t>
            </a:r>
            <a:r>
              <a:rPr lang="en-IN" sz="2000" dirty="0" smtClean="0">
                <a:latin typeface="Times New Roman" pitchFamily="18" charset="0"/>
                <a:cs typeface="Times New Roman" pitchFamily="18" charset="0"/>
              </a:rPr>
              <a:t> and </a:t>
            </a:r>
            <a:r>
              <a:rPr lang="en-IN" sz="2000" b="1" dirty="0" smtClean="0">
                <a:latin typeface="Times New Roman" pitchFamily="18" charset="0"/>
                <a:cs typeface="Times New Roman" pitchFamily="18" charset="0"/>
              </a:rPr>
              <a:t>medial process</a:t>
            </a:r>
          </a:p>
          <a:p>
            <a:pPr lvl="0">
              <a:buNone/>
            </a:pPr>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The body is prolonged above as tuberous to form the </a:t>
            </a:r>
            <a:r>
              <a:rPr lang="en-IN" sz="2000" b="1" dirty="0" smtClean="0">
                <a:latin typeface="Times New Roman" pitchFamily="18" charset="0"/>
                <a:cs typeface="Times New Roman" pitchFamily="18" charset="0"/>
              </a:rPr>
              <a:t>tuber </a:t>
            </a:r>
            <a:r>
              <a:rPr lang="en-IN" sz="2000" b="1" dirty="0" err="1" smtClean="0">
                <a:latin typeface="Times New Roman" pitchFamily="18" charset="0"/>
                <a:cs typeface="Times New Roman" pitchFamily="18" charset="0"/>
              </a:rPr>
              <a:t>calcis</a:t>
            </a:r>
            <a:r>
              <a:rPr lang="en-IN" sz="2000" b="1" dirty="0" smtClean="0">
                <a:latin typeface="Times New Roman" pitchFamily="18" charset="0"/>
                <a:cs typeface="Times New Roman" pitchFamily="18" charset="0"/>
              </a:rPr>
              <a:t> or </a:t>
            </a:r>
            <a:r>
              <a:rPr lang="en-IN" sz="2000" b="1" dirty="0" err="1" smtClean="0">
                <a:latin typeface="Times New Roman" pitchFamily="18" charset="0"/>
                <a:cs typeface="Times New Roman" pitchFamily="18" charset="0"/>
              </a:rPr>
              <a:t>calcaneal</a:t>
            </a:r>
            <a:r>
              <a:rPr lang="en-IN" sz="2000" b="1" dirty="0" smtClean="0">
                <a:latin typeface="Times New Roman" pitchFamily="18" charset="0"/>
                <a:cs typeface="Times New Roman" pitchFamily="18" charset="0"/>
              </a:rPr>
              <a:t> tubercle or Point of Hock + Achilles Tendon-</a:t>
            </a:r>
            <a:r>
              <a:rPr lang="en-IN" sz="2000" b="1" dirty="0" err="1" smtClean="0">
                <a:latin typeface="Times New Roman" pitchFamily="18" charset="0"/>
                <a:cs typeface="Times New Roman" pitchFamily="18" charset="0"/>
              </a:rPr>
              <a:t>Gastrocnemius</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 Medial process </a:t>
            </a:r>
            <a:r>
              <a:rPr lang="en-IN" sz="2000" dirty="0" smtClean="0">
                <a:latin typeface="Times New Roman" pitchFamily="18" charset="0"/>
                <a:cs typeface="Times New Roman" pitchFamily="18" charset="0"/>
              </a:rPr>
              <a:t>– from here thick projection extended which articulated with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 that is known as the </a:t>
            </a:r>
            <a:r>
              <a:rPr lang="en-IN" sz="2000" b="1" dirty="0" err="1" smtClean="0">
                <a:latin typeface="Times New Roman" pitchFamily="18" charset="0"/>
                <a:cs typeface="Times New Roman" pitchFamily="18" charset="0"/>
              </a:rPr>
              <a:t>sustentaculum</a:t>
            </a:r>
            <a:r>
              <a:rPr lang="en-IN" sz="20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tali</a:t>
            </a:r>
            <a:r>
              <a:rPr lang="en-IN"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lateral face</a:t>
            </a:r>
            <a:r>
              <a:rPr lang="en-IN" sz="2000" dirty="0" smtClean="0">
                <a:latin typeface="Times New Roman" pitchFamily="18" charset="0"/>
                <a:cs typeface="Times New Roman" pitchFamily="18" charset="0"/>
              </a:rPr>
              <a:t> of the body is flat and rough while the </a:t>
            </a:r>
            <a:r>
              <a:rPr lang="en-IN" sz="2000" b="1" dirty="0" smtClean="0">
                <a:latin typeface="Times New Roman" pitchFamily="18" charset="0"/>
                <a:cs typeface="Times New Roman" pitchFamily="18" charset="0"/>
              </a:rPr>
              <a:t>medial face</a:t>
            </a:r>
            <a:r>
              <a:rPr lang="en-IN" sz="2000" dirty="0" smtClean="0">
                <a:latin typeface="Times New Roman" pitchFamily="18" charset="0"/>
                <a:cs typeface="Times New Roman" pitchFamily="18" charset="0"/>
              </a:rPr>
              <a:t> presents two facets for the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a:t>
            </a: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just"/>
            <a:r>
              <a:rPr lang="en-US" sz="4400" i="1" dirty="0" smtClean="0">
                <a:solidFill>
                  <a:srgbClr val="FF0000"/>
                </a:solidFill>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Fibular tarsal (</a:t>
            </a:r>
            <a:r>
              <a:rPr lang="en-US" sz="3600" i="1" dirty="0" err="1" smtClean="0">
                <a:solidFill>
                  <a:srgbClr val="FF0000"/>
                </a:solidFill>
                <a:latin typeface="Times New Roman" pitchFamily="18" charset="0"/>
                <a:cs typeface="Times New Roman" pitchFamily="18" charset="0"/>
              </a:rPr>
              <a:t>os</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calcis</a:t>
            </a:r>
            <a:r>
              <a:rPr lang="en-US" sz="3600" i="1" dirty="0" smtClean="0">
                <a:solidFill>
                  <a:srgbClr val="FF0000"/>
                </a:solidFill>
                <a:latin typeface="Times New Roman" pitchFamily="18" charset="0"/>
                <a:cs typeface="Times New Roman" pitchFamily="18" charset="0"/>
              </a:rPr>
              <a:t> or </a:t>
            </a:r>
            <a:r>
              <a:rPr lang="en-US" sz="3600" i="1" dirty="0" err="1" smtClean="0">
                <a:solidFill>
                  <a:srgbClr val="FF0000"/>
                </a:solidFill>
                <a:latin typeface="Times New Roman" pitchFamily="18" charset="0"/>
                <a:cs typeface="Times New Roman" pitchFamily="18" charset="0"/>
              </a:rPr>
              <a:t>Calcaneous</a:t>
            </a:r>
            <a:r>
              <a:rPr lang="en-US" sz="3600" i="1" dirty="0" smtClean="0">
                <a:solidFill>
                  <a:srgbClr val="FF0000"/>
                </a:solidFill>
                <a:latin typeface="Times New Roman" pitchFamily="18" charset="0"/>
                <a:cs typeface="Times New Roman" pitchFamily="18" charset="0"/>
              </a:rPr>
              <a:t> </a:t>
            </a:r>
            <a:r>
              <a:rPr lang="en-US" sz="44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Internal and external surface of the fibular tarsal showing </a:t>
            </a:r>
            <a:r>
              <a:rPr lang="en-US" sz="2200" dirty="0" smtClean="0">
                <a:solidFill>
                  <a:srgbClr val="C00000"/>
                </a:solidFill>
                <a:latin typeface="Times New Roman" pitchFamily="18" charset="0"/>
                <a:cs typeface="Times New Roman" pitchFamily="18" charset="0"/>
              </a:rPr>
              <a:t>tuber </a:t>
            </a:r>
            <a:r>
              <a:rPr lang="en-US" sz="2200" dirty="0" err="1" smtClean="0">
                <a:solidFill>
                  <a:srgbClr val="C00000"/>
                </a:solidFill>
                <a:latin typeface="Times New Roman" pitchFamily="18" charset="0"/>
                <a:cs typeface="Times New Roman" pitchFamily="18" charset="0"/>
              </a:rPr>
              <a:t>calcis</a:t>
            </a:r>
            <a:r>
              <a:rPr lang="en-US" sz="2200" dirty="0" smtClean="0">
                <a:solidFill>
                  <a:srgbClr val="C00000"/>
                </a:solidFill>
                <a:latin typeface="Times New Roman" pitchFamily="18" charset="0"/>
                <a:cs typeface="Times New Roman" pitchFamily="18" charset="0"/>
              </a:rPr>
              <a:t> (a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sustentaculum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tali</a:t>
            </a:r>
            <a:r>
              <a:rPr lang="en-US" sz="2200" dirty="0" smtClean="0">
                <a:latin typeface="Times New Roman" pitchFamily="18" charset="0"/>
                <a:cs typeface="Times New Roman" pitchFamily="18" charset="0"/>
              </a:rPr>
              <a:t> (b), </a:t>
            </a:r>
            <a:r>
              <a:rPr lang="en-US" sz="2200" dirty="0" smtClean="0">
                <a:solidFill>
                  <a:srgbClr val="C00000"/>
                </a:solidFill>
                <a:latin typeface="Times New Roman" pitchFamily="18" charset="0"/>
                <a:cs typeface="Times New Roman" pitchFamily="18" charset="0"/>
              </a:rPr>
              <a:t>facet for articulation with </a:t>
            </a:r>
            <a:r>
              <a:rPr lang="en-US" sz="2200" dirty="0" err="1" smtClean="0">
                <a:solidFill>
                  <a:srgbClr val="C00000"/>
                </a:solidFill>
                <a:latin typeface="Times New Roman" pitchFamily="18" charset="0"/>
                <a:cs typeface="Times New Roman" pitchFamily="18" charset="0"/>
              </a:rPr>
              <a:t>tibial</a:t>
            </a:r>
            <a:r>
              <a:rPr lang="en-US" sz="2200" dirty="0" smtClean="0">
                <a:solidFill>
                  <a:srgbClr val="C00000"/>
                </a:solidFill>
                <a:latin typeface="Times New Roman" pitchFamily="18" charset="0"/>
                <a:cs typeface="Times New Roman" pitchFamily="18" charset="0"/>
              </a:rPr>
              <a:t> tarsal (c);  </a:t>
            </a:r>
            <a:r>
              <a:rPr lang="en-US" sz="2200" dirty="0" smtClean="0">
                <a:latin typeface="Times New Roman" pitchFamily="18" charset="0"/>
                <a:cs typeface="Times New Roman" pitchFamily="18" charset="0"/>
              </a:rPr>
              <a:t>projection for articulation with lateral </a:t>
            </a:r>
            <a:r>
              <a:rPr lang="en-US" sz="2200" dirty="0" err="1" smtClean="0">
                <a:latin typeface="Times New Roman" pitchFamily="18" charset="0"/>
                <a:cs typeface="Times New Roman" pitchFamily="18" charset="0"/>
              </a:rPr>
              <a:t>malleolus</a:t>
            </a:r>
            <a:r>
              <a:rPr lang="en-US" sz="2200" dirty="0" smtClean="0">
                <a:latin typeface="Times New Roman" pitchFamily="18" charset="0"/>
                <a:cs typeface="Times New Roman" pitchFamily="18" charset="0"/>
              </a:rPr>
              <a:t> (d).</a:t>
            </a:r>
            <a:r>
              <a:rPr lang="en-US" dirty="0" smtClean="0"/>
              <a:t/>
            </a:r>
            <a:br>
              <a:rPr lang="en-US" dirty="0" smtClean="0"/>
            </a:br>
            <a:endParaRPr lang="en-US" dirty="0"/>
          </a:p>
        </p:txBody>
      </p:sp>
      <p:pic>
        <p:nvPicPr>
          <p:cNvPr id="4" name="Content Placeholder 3" descr="91.jpg"/>
          <p:cNvPicPr>
            <a:picLocks noGrp="1"/>
          </p:cNvPicPr>
          <p:nvPr>
            <p:ph idx="1"/>
          </p:nvPr>
        </p:nvPicPr>
        <p:blipFill>
          <a:blip r:embed="rId2" cstate="print"/>
          <a:srcRect l="11386" t="3506" r="17327" b="24274"/>
          <a:stretch>
            <a:fillRect/>
          </a:stretch>
        </p:blipFill>
        <p:spPr>
          <a:xfrm>
            <a:off x="2362200" y="1600200"/>
            <a:ext cx="3733800" cy="36207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smtClean="0">
                <a:solidFill>
                  <a:srgbClr val="FF0000"/>
                </a:solidFill>
                <a:latin typeface="Algerian" pitchFamily="82" charset="0"/>
              </a:rPr>
              <a:t>Tarsal Bone – OX-(</a:t>
            </a:r>
            <a:r>
              <a:rPr lang="en-IN" sz="3200" dirty="0" smtClean="0">
                <a:solidFill>
                  <a:srgbClr val="FF0000"/>
                </a:solidFill>
                <a:latin typeface="Algerian" pitchFamily="82" charset="0"/>
              </a:rPr>
              <a:t>Sheep and Goat</a:t>
            </a:r>
            <a:r>
              <a:rPr lang="en-US" sz="3200" dirty="0" smtClean="0">
                <a:solidFill>
                  <a:srgbClr val="FF0000"/>
                </a:solidFill>
                <a:latin typeface="Algerian" pitchFamily="82" charset="0"/>
              </a:rPr>
              <a:t/>
            </a:r>
            <a:br>
              <a:rPr lang="en-US" sz="3200" dirty="0" smtClean="0">
                <a:solidFill>
                  <a:srgbClr val="FF0000"/>
                </a:solidFill>
                <a:latin typeface="Algerian" pitchFamily="82" charset="0"/>
              </a:rPr>
            </a:br>
            <a:r>
              <a:rPr lang="en-IN" sz="3200" dirty="0" smtClean="0">
                <a:solidFill>
                  <a:srgbClr val="FF0000"/>
                </a:solidFill>
                <a:latin typeface="Algerian" pitchFamily="82" charset="0"/>
              </a:rPr>
              <a:t>Similar to that of ox)</a:t>
            </a:r>
            <a:endParaRPr lang="en-US" sz="3200" dirty="0">
              <a:solidFill>
                <a:srgbClr val="FF0000"/>
              </a:solidFill>
              <a:latin typeface="Algerian" pitchFamily="82" charset="0"/>
            </a:endParaRPr>
          </a:p>
        </p:txBody>
      </p:sp>
      <p:pic>
        <p:nvPicPr>
          <p:cNvPr id="5122" name="Picture 2" descr="C:\Users\user1\Desktop\TARSAL OX.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Tarsal bone located just </a:t>
            </a:r>
            <a:r>
              <a:rPr lang="en-IN" sz="2000" b="1" dirty="0" smtClean="0">
                <a:latin typeface="Times New Roman" pitchFamily="18" charset="0"/>
                <a:cs typeface="Times New Roman" pitchFamily="18" charset="0"/>
              </a:rPr>
              <a:t>below the tibia bone &amp; e</a:t>
            </a:r>
            <a:r>
              <a:rPr lang="en-IN" sz="2000" dirty="0" smtClean="0">
                <a:latin typeface="Times New Roman" pitchFamily="18" charset="0"/>
                <a:cs typeface="Times New Roman" pitchFamily="18" charset="0"/>
              </a:rPr>
              <a:t>longated </a:t>
            </a:r>
            <a:r>
              <a:rPr lang="en-IN" sz="2000" dirty="0" err="1" smtClean="0">
                <a:latin typeface="Times New Roman" pitchFamily="18" charset="0"/>
                <a:cs typeface="Times New Roman" pitchFamily="18" charset="0"/>
              </a:rPr>
              <a:t>pully</a:t>
            </a:r>
            <a:r>
              <a:rPr lang="en-IN" sz="2000" dirty="0" smtClean="0">
                <a:latin typeface="Times New Roman" pitchFamily="18" charset="0"/>
                <a:cs typeface="Times New Roman" pitchFamily="18" charset="0"/>
              </a:rPr>
              <a:t> like.</a:t>
            </a:r>
            <a:r>
              <a:rPr lang="en-IN" sz="2000" b="1" dirty="0" smtClean="0">
                <a:latin typeface="Times New Roman" pitchFamily="18" charset="0"/>
                <a:cs typeface="Times New Roman" pitchFamily="18" charset="0"/>
              </a:rPr>
              <a:t> I</a:t>
            </a:r>
            <a:r>
              <a:rPr lang="en-IN" sz="2000" dirty="0" smtClean="0">
                <a:latin typeface="Times New Roman" pitchFamily="18" charset="0"/>
                <a:cs typeface="Times New Roman" pitchFamily="18" charset="0"/>
              </a:rPr>
              <a:t>t has </a:t>
            </a:r>
            <a:r>
              <a:rPr lang="en-IN" sz="2000" b="1" dirty="0" smtClean="0">
                <a:latin typeface="Times New Roman" pitchFamily="18" charset="0"/>
                <a:cs typeface="Times New Roman" pitchFamily="18" charset="0"/>
              </a:rPr>
              <a:t>six surfaces</a:t>
            </a:r>
            <a:r>
              <a:rPr lang="en-IN" sz="2000" dirty="0" smtClean="0">
                <a:latin typeface="Times New Roman" pitchFamily="18" charset="0"/>
                <a:cs typeface="Times New Roman" pitchFamily="18" charset="0"/>
              </a:rPr>
              <a:t>. Proximal, Distal, Anterior, Posterior, Lateral &amp; Medial.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 face </a:t>
            </a:r>
            <a:r>
              <a:rPr lang="en-IN" sz="2000" dirty="0" smtClean="0">
                <a:latin typeface="Times New Roman" pitchFamily="18" charset="0"/>
                <a:cs typeface="Times New Roman" pitchFamily="18" charset="0"/>
              </a:rPr>
              <a:t>form a </a:t>
            </a:r>
            <a:r>
              <a:rPr lang="en-IN" sz="2000" dirty="0" err="1" smtClean="0">
                <a:latin typeface="Times New Roman" pitchFamily="18" charset="0"/>
                <a:cs typeface="Times New Roman" pitchFamily="18" charset="0"/>
              </a:rPr>
              <a:t>trochlea</a:t>
            </a:r>
            <a:r>
              <a:rPr lang="en-IN" sz="2000" dirty="0" smtClean="0">
                <a:latin typeface="Times New Roman" pitchFamily="18" charset="0"/>
                <a:cs typeface="Times New Roman" pitchFamily="18" charset="0"/>
              </a:rPr>
              <a:t> with two vertical ridges + Tibia bone.</a:t>
            </a:r>
            <a:endParaRPr lang="en-US" sz="2000" dirty="0" smtClean="0">
              <a:latin typeface="Times New Roman" pitchFamily="18" charset="0"/>
              <a:cs typeface="Times New Roman" pitchFamily="18" charset="0"/>
            </a:endParaRPr>
          </a:p>
          <a:p>
            <a:pPr lvl="0" algn="just"/>
            <a:r>
              <a:rPr lang="en-IN" sz="2000" b="1" dirty="0" smtClean="0">
                <a:latin typeface="Times New Roman" pitchFamily="18" charset="0"/>
                <a:cs typeface="Times New Roman" pitchFamily="18" charset="0"/>
              </a:rPr>
              <a:t>Distal face having 2 </a:t>
            </a:r>
            <a:r>
              <a:rPr lang="en-IN" sz="2000" b="1" dirty="0" err="1" smtClean="0">
                <a:latin typeface="Times New Roman" pitchFamily="18" charset="0"/>
                <a:cs typeface="Times New Roman" pitchFamily="18" charset="0"/>
              </a:rPr>
              <a:t>condyles</a:t>
            </a:r>
            <a:r>
              <a:rPr lang="en-IN" sz="2000" dirty="0" smtClean="0">
                <a:latin typeface="Times New Roman" pitchFamily="18" charset="0"/>
                <a:cs typeface="Times New Roman" pitchFamily="18" charset="0"/>
              </a:rPr>
              <a:t> articulates with the fused central and 4th tarsal.</a:t>
            </a:r>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Anterior face</a:t>
            </a:r>
            <a:r>
              <a:rPr lang="en-IN" sz="2000" dirty="0" smtClean="0">
                <a:latin typeface="Times New Roman" pitchFamily="18" charset="0"/>
                <a:cs typeface="Times New Roman" pitchFamily="18" charset="0"/>
              </a:rPr>
              <a:t> having a deep </a:t>
            </a:r>
            <a:r>
              <a:rPr lang="en-IN" sz="2000" dirty="0" err="1" smtClean="0">
                <a:latin typeface="Times New Roman" pitchFamily="18" charset="0"/>
                <a:cs typeface="Times New Roman" pitchFamily="18" charset="0"/>
              </a:rPr>
              <a:t>fossa</a:t>
            </a:r>
            <a:r>
              <a:rPr lang="en-IN" sz="2000" dirty="0" smtClean="0">
                <a:latin typeface="Times New Roman" pitchFamily="18" charset="0"/>
                <a:cs typeface="Times New Roman" pitchFamily="18" charset="0"/>
              </a:rPr>
              <a:t>. The </a:t>
            </a:r>
            <a:r>
              <a:rPr lang="en-IN" sz="2000" b="1" dirty="0" smtClean="0">
                <a:latin typeface="Times New Roman" pitchFamily="18" charset="0"/>
                <a:cs typeface="Times New Roman" pitchFamily="18" charset="0"/>
              </a:rPr>
              <a:t>Posterior face- smooth.</a:t>
            </a: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Lateral face</a:t>
            </a:r>
            <a:r>
              <a:rPr lang="en-IN" sz="2000" dirty="0" smtClean="0">
                <a:latin typeface="Times New Roman" pitchFamily="18" charset="0"/>
                <a:cs typeface="Times New Roman" pitchFamily="18" charset="0"/>
              </a:rPr>
              <a:t> is more depressed and shows two facets for the fibular tarsal</a:t>
            </a:r>
          </a:p>
          <a:p>
            <a:pPr lvl="0" algn="just"/>
            <a:r>
              <a:rPr lang="en-IN" sz="2000" dirty="0" smtClean="0">
                <a:latin typeface="Times New Roman" pitchFamily="18" charset="0"/>
                <a:cs typeface="Times New Roman" pitchFamily="18" charset="0"/>
              </a:rPr>
              <a:t> The </a:t>
            </a:r>
            <a:r>
              <a:rPr lang="en-IN" sz="2000" b="1" dirty="0" smtClean="0">
                <a:latin typeface="Times New Roman" pitchFamily="18" charset="0"/>
                <a:cs typeface="Times New Roman" pitchFamily="18" charset="0"/>
              </a:rPr>
              <a:t>Medial face </a:t>
            </a:r>
            <a:r>
              <a:rPr lang="en-IN" sz="2000" dirty="0" smtClean="0">
                <a:latin typeface="Times New Roman" pitchFamily="18" charset="0"/>
                <a:cs typeface="Times New Roman" pitchFamily="18" charset="0"/>
              </a:rPr>
              <a:t>is flat and rough</a:t>
            </a:r>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4400" i="1" dirty="0" smtClean="0">
                <a:solidFill>
                  <a:srgbClr val="FF0000"/>
                </a:solidFill>
                <a:latin typeface="Times New Roman" pitchFamily="18" charset="0"/>
                <a:cs typeface="Times New Roman" pitchFamily="18" charset="0"/>
              </a:rPr>
              <a:t>           </a:t>
            </a:r>
            <a:r>
              <a:rPr lang="en-IN" sz="4000" i="1" dirty="0" err="1" smtClean="0">
                <a:solidFill>
                  <a:srgbClr val="FF0000"/>
                </a:solidFill>
                <a:latin typeface="Times New Roman" pitchFamily="18" charset="0"/>
                <a:cs typeface="Times New Roman" pitchFamily="18" charset="0"/>
              </a:rPr>
              <a:t>Tibial</a:t>
            </a:r>
            <a:r>
              <a:rPr lang="en-IN" sz="4000" i="1" dirty="0" smtClean="0">
                <a:solidFill>
                  <a:srgbClr val="FF0000"/>
                </a:solidFill>
                <a:latin typeface="Times New Roman" pitchFamily="18" charset="0"/>
                <a:cs typeface="Times New Roman" pitchFamily="18" charset="0"/>
              </a:rPr>
              <a:t> tarsal </a:t>
            </a:r>
            <a:r>
              <a:rPr lang="en-IN" sz="4000" i="1" smtClean="0">
                <a:solidFill>
                  <a:srgbClr val="FF0000"/>
                </a:solidFill>
                <a:latin typeface="Times New Roman" pitchFamily="18" charset="0"/>
                <a:cs typeface="Times New Roman" pitchFamily="18" charset="0"/>
              </a:rPr>
              <a:t>(</a:t>
            </a:r>
            <a:r>
              <a:rPr lang="en-IN" sz="4000" i="1" smtClean="0">
                <a:solidFill>
                  <a:srgbClr val="FF0000"/>
                </a:solidFill>
                <a:latin typeface="Times New Roman" pitchFamily="18" charset="0"/>
                <a:cs typeface="Times New Roman" pitchFamily="18" charset="0"/>
              </a:rPr>
              <a:t>Talus or </a:t>
            </a:r>
            <a:r>
              <a:rPr lang="en-IN" sz="4000" i="1" dirty="0" err="1" smtClean="0">
                <a:solidFill>
                  <a:srgbClr val="FF0000"/>
                </a:solidFill>
                <a:latin typeface="Times New Roman" pitchFamily="18" charset="0"/>
                <a:cs typeface="Times New Roman" pitchFamily="18" charset="0"/>
              </a:rPr>
              <a:t>astragalus</a:t>
            </a:r>
            <a:r>
              <a:rPr lang="en-IN" sz="40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600" dirty="0" smtClean="0">
                <a:latin typeface="Times New Roman" pitchFamily="18" charset="0"/>
                <a:cs typeface="Times New Roman" pitchFamily="18" charset="0"/>
              </a:rPr>
              <a:t>Surfaces of the </a:t>
            </a:r>
            <a:r>
              <a:rPr lang="en-US" sz="1600" dirty="0" err="1" smtClean="0">
                <a:solidFill>
                  <a:srgbClr val="C00000"/>
                </a:solidFill>
                <a:latin typeface="Times New Roman" pitchFamily="18" charset="0"/>
                <a:cs typeface="Times New Roman" pitchFamily="18" charset="0"/>
              </a:rPr>
              <a:t>tibial</a:t>
            </a:r>
            <a:r>
              <a:rPr lang="en-US" sz="1600" dirty="0" smtClean="0">
                <a:solidFill>
                  <a:srgbClr val="C00000"/>
                </a:solidFill>
                <a:latin typeface="Times New Roman" pitchFamily="18" charset="0"/>
                <a:cs typeface="Times New Roman" pitchFamily="18" charset="0"/>
              </a:rPr>
              <a:t> tarsal showing anterior surface (a) </a:t>
            </a:r>
            <a:r>
              <a:rPr lang="en-US" sz="1600" dirty="0" smtClean="0">
                <a:latin typeface="Times New Roman" pitchFamily="18" charset="0"/>
                <a:cs typeface="Times New Roman" pitchFamily="18" charset="0"/>
              </a:rPr>
              <a:t>having synovial </a:t>
            </a:r>
            <a:r>
              <a:rPr lang="en-US" sz="1600" dirty="0" err="1" smtClean="0">
                <a:latin typeface="Times New Roman" pitchFamily="18" charset="0"/>
                <a:cs typeface="Times New Roman" pitchFamily="18" charset="0"/>
              </a:rPr>
              <a:t>fossa</a:t>
            </a:r>
            <a:r>
              <a:rPr lang="en-US" sz="1600" dirty="0" smtClean="0">
                <a:latin typeface="Times New Roman" pitchFamily="18" charset="0"/>
                <a:cs typeface="Times New Roman" pitchFamily="18" charset="0"/>
              </a:rPr>
              <a:t> (a’), </a:t>
            </a:r>
            <a:r>
              <a:rPr lang="en-US" sz="1600" dirty="0" smtClean="0">
                <a:solidFill>
                  <a:srgbClr val="C00000"/>
                </a:solidFill>
                <a:latin typeface="Times New Roman" pitchFamily="18" charset="0"/>
                <a:cs typeface="Times New Roman" pitchFamily="18" charset="0"/>
              </a:rPr>
              <a:t>posterior surface (b)</a:t>
            </a:r>
            <a:r>
              <a:rPr lang="en-US" sz="1600" dirty="0" smtClean="0">
                <a:latin typeface="Times New Roman" pitchFamily="18" charset="0"/>
                <a:cs typeface="Times New Roman" pitchFamily="18" charset="0"/>
              </a:rPr>
              <a:t>bearing large oval facet (b’) for articulation with fibular tarsal, </a:t>
            </a:r>
            <a:r>
              <a:rPr lang="en-US" sz="1600" dirty="0" smtClean="0">
                <a:solidFill>
                  <a:srgbClr val="C00000"/>
                </a:solidFill>
                <a:latin typeface="Times New Roman" pitchFamily="18" charset="0"/>
                <a:cs typeface="Times New Roman" pitchFamily="18" charset="0"/>
              </a:rPr>
              <a:t>proximal surface (c) bearing </a:t>
            </a:r>
            <a:r>
              <a:rPr lang="en-US" sz="1600" dirty="0" err="1" smtClean="0">
                <a:solidFill>
                  <a:srgbClr val="C00000"/>
                </a:solidFill>
                <a:latin typeface="Times New Roman" pitchFamily="18" charset="0"/>
                <a:cs typeface="Times New Roman" pitchFamily="18" charset="0"/>
              </a:rPr>
              <a:t>trochlea</a:t>
            </a:r>
            <a:r>
              <a:rPr lang="en-US" sz="1600" dirty="0" smtClean="0">
                <a:solidFill>
                  <a:srgbClr val="C00000"/>
                </a:solidFill>
                <a:latin typeface="Times New Roman" pitchFamily="18" charset="0"/>
                <a:cs typeface="Times New Roman" pitchFamily="18" charset="0"/>
              </a:rPr>
              <a:t> (c’) </a:t>
            </a:r>
            <a:r>
              <a:rPr lang="en-US" sz="1600" dirty="0" smtClean="0">
                <a:latin typeface="Times New Roman" pitchFamily="18" charset="0"/>
                <a:cs typeface="Times New Roman" pitchFamily="18" charset="0"/>
              </a:rPr>
              <a:t>for articulation with tibia and fibula, distal surface (d) bearing </a:t>
            </a:r>
            <a:r>
              <a:rPr lang="en-US" sz="1600" dirty="0" err="1" smtClean="0">
                <a:latin typeface="Times New Roman" pitchFamily="18" charset="0"/>
                <a:cs typeface="Times New Roman" pitchFamily="18" charset="0"/>
              </a:rPr>
              <a:t>condyles</a:t>
            </a:r>
            <a:r>
              <a:rPr lang="en-US" sz="1600" dirty="0" smtClean="0">
                <a:latin typeface="Times New Roman" pitchFamily="18" charset="0"/>
                <a:cs typeface="Times New Roman" pitchFamily="18" charset="0"/>
              </a:rPr>
              <a:t> (d’) for articulation with central and fourth tarsal, medial surface (e) non </a:t>
            </a:r>
            <a:r>
              <a:rPr lang="en-US" sz="1600" dirty="0" err="1" smtClean="0">
                <a:latin typeface="Times New Roman" pitchFamily="18" charset="0"/>
                <a:cs typeface="Times New Roman" pitchFamily="18" charset="0"/>
              </a:rPr>
              <a:t>articular</a:t>
            </a:r>
            <a:r>
              <a:rPr lang="en-US" sz="1600" dirty="0" smtClean="0">
                <a:latin typeface="Times New Roman" pitchFamily="18" charset="0"/>
                <a:cs typeface="Times New Roman" pitchFamily="18" charset="0"/>
              </a:rPr>
              <a:t> surface and lateral surface (f) </a:t>
            </a:r>
            <a:r>
              <a:rPr lang="en-US" sz="1600" dirty="0" err="1" smtClean="0">
                <a:latin typeface="Times New Roman" pitchFamily="18" charset="0"/>
                <a:cs typeface="Times New Roman" pitchFamily="18" charset="0"/>
              </a:rPr>
              <a:t>articular</a:t>
            </a:r>
            <a:r>
              <a:rPr lang="en-US" sz="1600" dirty="0" smtClean="0">
                <a:latin typeface="Times New Roman" pitchFamily="18" charset="0"/>
                <a:cs typeface="Times New Roman" pitchFamily="18" charset="0"/>
              </a:rPr>
              <a:t> facet for fibular tarsal</a:t>
            </a:r>
            <a:endParaRPr lang="en-US" sz="1600" dirty="0">
              <a:latin typeface="Times New Roman" pitchFamily="18" charset="0"/>
              <a:cs typeface="Times New Roman" pitchFamily="18" charset="0"/>
            </a:endParaRPr>
          </a:p>
        </p:txBody>
      </p:sp>
      <p:pic>
        <p:nvPicPr>
          <p:cNvPr id="4" name="Content Placeholder 3" descr="90.jpg"/>
          <p:cNvPicPr>
            <a:picLocks noGrp="1"/>
          </p:cNvPicPr>
          <p:nvPr>
            <p:ph idx="1"/>
          </p:nvPr>
        </p:nvPicPr>
        <p:blipFill>
          <a:blip r:embed="rId2" cstate="print"/>
          <a:srcRect l="14210" t="3265" r="13701" b="26011"/>
          <a:stretch>
            <a:fillRect/>
          </a:stretch>
        </p:blipFill>
        <p:spPr>
          <a:xfrm>
            <a:off x="2209800" y="1600200"/>
            <a:ext cx="4572000" cy="3962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2183</TotalTime>
  <Words>513</Words>
  <Application>Microsoft Office PowerPoint</Application>
  <PresentationFormat>On-screen Show (4:3)</PresentationFormat>
  <Paragraphs>126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VETERINAY ANATOMY,                                           UNIT- 6, TOPIC- Details Description of TARSAL  Bones along WITH muscles OF DIFFERENT ANIMALS   </vt:lpstr>
      <vt:lpstr>STUDY ABOUT  TARSAL BONES WITH  ITS  MUSCULATURES- OX, SHEEP,GOAT,HORSE,PIG,DOG,FOWL</vt:lpstr>
      <vt:lpstr>    Location of Tarsal Bone in ox </vt:lpstr>
      <vt:lpstr>Tarsal bones of Ruminanats</vt:lpstr>
      <vt:lpstr>       Fibular tarsal (os calcis or Calcaneous ) </vt:lpstr>
      <vt:lpstr>  Internal and external surface of the fibular tarsal showing tuber calcis (a), sustentaculum tali (b), facet for articulation with tibial tarsal (c);  projection for articulation with lateral malleolus (d). </vt:lpstr>
      <vt:lpstr>Tarsal Bone – OX-(Sheep and Goat Similar to that of ox)</vt:lpstr>
      <vt:lpstr>           Tibial tarsal (Talus or astragalus) </vt:lpstr>
      <vt:lpstr>Surfaces of the tibial tarsal showing anterior surface (a) having synovial fossa (a’), posterior surface (b)bearing large oval facet (b’) for articulation with fibular tarsal, proximal surface (c) bearing trochlea (c’) for articulation with tibia and fibula, distal surface (d) bearing condyles (d’) for articulation with central and fourth tarsal, medial surface (e) non articular surface and lateral surface (f) articular facet for fibular tarsal</vt:lpstr>
      <vt:lpstr>Fused central and fourth tarsal (scapho-cuboid) </vt:lpstr>
      <vt:lpstr>First tarsal (cuneiform parvum) </vt:lpstr>
      <vt:lpstr>Fused 2nd and 3rd tarsal (cuneiform magnum) </vt:lpstr>
      <vt:lpstr>Tarsal Bone – OX-(Sheep and Goat Similar to that of ox)</vt:lpstr>
      <vt:lpstr> TO STUDY ABOUT  Tarsal Bones and its musculature of horse, SHEEP &amp; GOAT, PIG, DOG AND FOWL</vt:lpstr>
      <vt:lpstr>  Tarsal Bone- Horse-Conti….</vt:lpstr>
      <vt:lpstr>Tarsal Bone- Horse-Conti….</vt:lpstr>
      <vt:lpstr>Femur, Tibia, Fibula, Patella, Tarsal, Metratarsal, Splint &amp; Digits of Horse</vt:lpstr>
      <vt:lpstr>         Tarsal Bone- Horse.</vt:lpstr>
      <vt:lpstr>            TARSAL - PIG</vt:lpstr>
      <vt:lpstr> Tarsal, Metratarsal, &amp; Digits of pig</vt:lpstr>
      <vt:lpstr>               TARSAL- Dog</vt:lpstr>
      <vt:lpstr>         TARSAL OF DOG </vt:lpstr>
      <vt:lpstr>       TARSAL BONE-DOG</vt:lpstr>
      <vt:lpstr>           TARSAL BONE  - FOWL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VETERINAY ANATOMY, UNIT- 5 PELVIC LIMB BONES</dc:title>
  <dc:creator>user1</dc:creator>
  <cp:lastModifiedBy>user1</cp:lastModifiedBy>
  <cp:revision>281</cp:revision>
  <dcterms:created xsi:type="dcterms:W3CDTF">2006-08-16T00:00:00Z</dcterms:created>
  <dcterms:modified xsi:type="dcterms:W3CDTF">2020-05-14T08:34:50Z</dcterms:modified>
</cp:coreProperties>
</file>