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notesSlides/notesSlide1.xml" ContentType="application/vnd.openxmlformats-officedocument.presentationml.notesSlide+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15"/>
  </p:notesMasterIdLst>
  <p:sldIdLst>
    <p:sldId id="297" r:id="rId2"/>
    <p:sldId id="257" r:id="rId3"/>
    <p:sldId id="258" r:id="rId4"/>
    <p:sldId id="259" r:id="rId5"/>
    <p:sldId id="260" r:id="rId6"/>
    <p:sldId id="261" r:id="rId7"/>
    <p:sldId id="262" r:id="rId8"/>
    <p:sldId id="263" r:id="rId9"/>
    <p:sldId id="288" r:id="rId10"/>
    <p:sldId id="264" r:id="rId11"/>
    <p:sldId id="289" r:id="rId12"/>
    <p:sldId id="298" r:id="rId13"/>
    <p:sldId id="285" r:id="rId1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77" d="100"/>
          <a:sy n="77" d="100"/>
        </p:scale>
        <p:origin x="-1080" y="-90"/>
      </p:cViewPr>
      <p:guideLst>
        <p:guide orient="horz" pos="2160"/>
        <p:guide pos="2880"/>
      </p:guideLst>
    </p:cSldViewPr>
  </p:slideViewPr>
  <p:notesTextViewPr>
    <p:cViewPr>
      <p:scale>
        <a:sx n="100" d="100"/>
        <a:sy n="100" d="100"/>
      </p:scale>
      <p:origin x="0" y="0"/>
    </p:cViewPr>
  </p:notesTextViewPr>
  <p:sorterViewPr>
    <p:cViewPr>
      <p:scale>
        <a:sx n="76" d="100"/>
        <a:sy n="76" d="100"/>
      </p:scale>
      <p:origin x="0" y="0"/>
    </p:cViewPr>
  </p:sorter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346B903-CAE9-4927-8D48-D144C28B0579}" type="datetimeFigureOut">
              <a:rPr lang="en-US" smtClean="0"/>
              <a:pPr/>
              <a:t>5/19/2020</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BCFCEB2-E673-4F99-BE9A-BA201BB51FF0}"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1BCFCEB2-E673-4F99-BE9A-BA201BB51FF0}" type="slidenum">
              <a:rPr lang="en-US" smtClean="0"/>
              <a:pPr/>
              <a:t>13</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41C75EE6-2C2B-4571-9E7C-6A6FDEE50816}" type="datetimeFigureOut">
              <a:rPr lang="en-US" smtClean="0"/>
              <a:pPr/>
              <a:t>5/19/2020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1C75EE6-2C2B-4571-9E7C-6A6FDEE50816}" type="datetimeFigureOut">
              <a:rPr lang="en-US" smtClean="0"/>
              <a:pPr/>
              <a:t>5/19/2020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41C75EE6-2C2B-4571-9E7C-6A6FDEE50816}" type="datetimeFigureOut">
              <a:rPr lang="en-US" smtClean="0"/>
              <a:pPr/>
              <a:t>5/19/2020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41C75EE6-2C2B-4571-9E7C-6A6FDEE50816}" type="datetimeFigureOut">
              <a:rPr lang="en-US" smtClean="0"/>
              <a:pPr/>
              <a:t>5/19/2020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41C75EE6-2C2B-4571-9E7C-6A6FDEE50816}" type="datetimeFigureOut">
              <a:rPr lang="en-US" smtClean="0"/>
              <a:pPr/>
              <a:t>5/19/2020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41C75EE6-2C2B-4571-9E7C-6A6FDEE50816}" type="datetimeFigureOut">
              <a:rPr lang="en-US" smtClean="0"/>
              <a:pPr/>
              <a:t>5/19/2020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1C75EE6-2C2B-4571-9E7C-6A6FDEE50816}" type="datetimeFigureOut">
              <a:rPr lang="en-US" smtClean="0"/>
              <a:pPr/>
              <a:t>5/19/2020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1C75EE6-2C2B-4571-9E7C-6A6FDEE50816}" type="datetimeFigureOut">
              <a:rPr lang="en-US" smtClean="0"/>
              <a:pPr/>
              <a:t>5/19/2020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1C75EE6-2C2B-4571-9E7C-6A6FDEE50816}" type="datetimeFigureOut">
              <a:rPr lang="en-US" smtClean="0"/>
              <a:pPr/>
              <a:t>5/19/2020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1C75EE6-2C2B-4571-9E7C-6A6FDEE50816}" type="datetimeFigureOut">
              <a:rPr lang="en-US" smtClean="0"/>
              <a:pPr/>
              <a:t>5/19/2020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41C75EE6-2C2B-4571-9E7C-6A6FDEE50816}" type="datetimeFigureOut">
              <a:rPr lang="en-US" smtClean="0"/>
              <a:pPr/>
              <a:t>5/19/2020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B5E36E2-80CB-49A9-AA68-46692999DF23}"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1C75EE6-2C2B-4571-9E7C-6A6FDEE50816}" type="datetimeFigureOut">
              <a:rPr lang="en-US" smtClean="0"/>
              <a:pPr/>
              <a:t>5/19/2020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B5E36E2-80CB-49A9-AA68-46692999DF23}"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04C58A58-EE06-4C5E-8790-583ED23210EB}"/>
              </a:ext>
            </a:extLst>
          </p:cNvPr>
          <p:cNvSpPr>
            <a:spLocks noGrp="1"/>
          </p:cNvSpPr>
          <p:nvPr>
            <p:ph type="ctrTitle"/>
          </p:nvPr>
        </p:nvSpPr>
        <p:spPr>
          <a:xfrm>
            <a:off x="166256" y="258620"/>
            <a:ext cx="8811489" cy="2161307"/>
          </a:xfrm>
          <a:solidFill>
            <a:srgbClr val="0070C0"/>
          </a:solidFill>
        </p:spPr>
        <p:style>
          <a:lnRef idx="1">
            <a:schemeClr val="accent1"/>
          </a:lnRef>
          <a:fillRef idx="3">
            <a:schemeClr val="accent1"/>
          </a:fillRef>
          <a:effectRef idx="2">
            <a:schemeClr val="accent1"/>
          </a:effectRef>
          <a:fontRef idx="minor">
            <a:schemeClr val="lt1"/>
          </a:fontRef>
        </p:style>
        <p:txBody>
          <a:bodyPr>
            <a:noAutofit/>
          </a:bodyPr>
          <a:lstStyle/>
          <a:p>
            <a:pPr algn="ctr">
              <a:tabLst>
                <a:tab pos="234950" algn="l"/>
              </a:tabLst>
            </a:pPr>
            <a:r>
              <a:rPr lang="en-US" sz="6000" b="1" dirty="0" smtClean="0">
                <a:solidFill>
                  <a:srgbClr val="FFFF00"/>
                </a:solidFill>
              </a:rPr>
              <a:t>Feeding </a:t>
            </a:r>
            <a:r>
              <a:rPr lang="en-US" sz="6000" b="1" dirty="0" smtClean="0">
                <a:solidFill>
                  <a:srgbClr val="FFFF00"/>
                </a:solidFill>
              </a:rPr>
              <a:t>Standard- I </a:t>
            </a:r>
            <a:r>
              <a:rPr lang="en-US" sz="5400" b="1" dirty="0" smtClean="0">
                <a:solidFill>
                  <a:schemeClr val="accent1">
                    <a:lumMod val="20000"/>
                    <a:lumOff val="80000"/>
                  </a:schemeClr>
                </a:solidFill>
              </a:rPr>
              <a:t>(Comparative Type)</a:t>
            </a:r>
            <a:endParaRPr lang="en-US" sz="5400" b="1" dirty="0">
              <a:solidFill>
                <a:schemeClr val="accent1">
                  <a:lumMod val="20000"/>
                  <a:lumOff val="80000"/>
                </a:schemeClr>
              </a:solidFill>
            </a:endParaRPr>
          </a:p>
        </p:txBody>
      </p:sp>
      <p:sp>
        <p:nvSpPr>
          <p:cNvPr id="3" name="Subtitle 2">
            <a:extLst>
              <a:ext uri="{FF2B5EF4-FFF2-40B4-BE49-F238E27FC236}">
                <a16:creationId xmlns="" xmlns:a16="http://schemas.microsoft.com/office/drawing/2014/main" id="{4CFD2712-F2D6-4DE3-B416-438DF2506FBC}"/>
              </a:ext>
            </a:extLst>
          </p:cNvPr>
          <p:cNvSpPr>
            <a:spLocks noGrp="1"/>
          </p:cNvSpPr>
          <p:nvPr>
            <p:ph type="subTitle" idx="1"/>
          </p:nvPr>
        </p:nvSpPr>
        <p:spPr>
          <a:xfrm>
            <a:off x="1676400" y="3048000"/>
            <a:ext cx="6096000" cy="1459831"/>
          </a:xfrm>
        </p:spPr>
        <p:txBody>
          <a:bodyPr>
            <a:normAutofit fontScale="92500" lnSpcReduction="10000"/>
          </a:bodyPr>
          <a:lstStyle/>
          <a:p>
            <a:pPr algn="l"/>
            <a:r>
              <a:rPr lang="en-US" sz="2300" b="1" dirty="0">
                <a:solidFill>
                  <a:srgbClr val="7030A0"/>
                </a:solidFill>
                <a:latin typeface="Times New Roman" panose="02020603050405020304" pitchFamily="18" charset="0"/>
                <a:cs typeface="Times New Roman" panose="02020603050405020304" pitchFamily="18" charset="0"/>
              </a:rPr>
              <a:t>Course No.		: ANN </a:t>
            </a:r>
            <a:r>
              <a:rPr lang="en-US" sz="2300" b="1" dirty="0" smtClean="0">
                <a:solidFill>
                  <a:srgbClr val="7030A0"/>
                </a:solidFill>
                <a:latin typeface="Times New Roman" panose="02020603050405020304" pitchFamily="18" charset="0"/>
                <a:cs typeface="Times New Roman" panose="02020603050405020304" pitchFamily="18" charset="0"/>
              </a:rPr>
              <a:t>605</a:t>
            </a:r>
            <a:endParaRPr lang="en-US" sz="2300" dirty="0">
              <a:solidFill>
                <a:srgbClr val="7030A0"/>
              </a:solidFill>
              <a:latin typeface="Times New Roman" panose="02020603050405020304" pitchFamily="18" charset="0"/>
              <a:cs typeface="Times New Roman" panose="02020603050405020304" pitchFamily="18" charset="0"/>
            </a:endParaRPr>
          </a:p>
          <a:p>
            <a:pPr algn="l"/>
            <a:r>
              <a:rPr lang="en-US" sz="2300" b="1" dirty="0">
                <a:solidFill>
                  <a:srgbClr val="7030A0"/>
                </a:solidFill>
                <a:latin typeface="Times New Roman" panose="02020603050405020304" pitchFamily="18" charset="0"/>
                <a:cs typeface="Times New Roman" panose="02020603050405020304" pitchFamily="18" charset="0"/>
              </a:rPr>
              <a:t>Course Name		:  </a:t>
            </a:r>
            <a:r>
              <a:rPr lang="en-US" sz="2300" b="1" dirty="0" smtClean="0">
                <a:solidFill>
                  <a:srgbClr val="7030A0"/>
                </a:solidFill>
                <a:latin typeface="Times New Roman" panose="02020603050405020304" pitchFamily="18" charset="0"/>
                <a:cs typeface="Times New Roman" panose="02020603050405020304" pitchFamily="18" charset="0"/>
              </a:rPr>
              <a:t>Ruminant Nutrition</a:t>
            </a:r>
            <a:endParaRPr lang="en-US" sz="2300" b="1" dirty="0" smtClean="0">
              <a:solidFill>
                <a:srgbClr val="7030A0"/>
              </a:solidFill>
              <a:latin typeface="Times New Roman" panose="02020603050405020304" pitchFamily="18" charset="0"/>
              <a:cs typeface="Times New Roman" panose="02020603050405020304" pitchFamily="18" charset="0"/>
            </a:endParaRPr>
          </a:p>
          <a:p>
            <a:pPr algn="l"/>
            <a:r>
              <a:rPr lang="en-US" sz="2300" b="1" dirty="0" smtClean="0">
                <a:solidFill>
                  <a:srgbClr val="7030A0"/>
                </a:solidFill>
                <a:latin typeface="Times New Roman" panose="02020603050405020304" pitchFamily="18" charset="0"/>
                <a:cs typeface="Times New Roman" panose="02020603050405020304" pitchFamily="18" charset="0"/>
              </a:rPr>
              <a:t>Unit                                </a:t>
            </a:r>
            <a:r>
              <a:rPr lang="en-US" sz="2300" b="1" dirty="0" smtClean="0">
                <a:solidFill>
                  <a:srgbClr val="7030A0"/>
                </a:solidFill>
                <a:latin typeface="Times New Roman" panose="02020603050405020304" pitchFamily="18" charset="0"/>
                <a:cs typeface="Times New Roman" panose="02020603050405020304" pitchFamily="18" charset="0"/>
              </a:rPr>
              <a:t>  : II</a:t>
            </a:r>
          </a:p>
          <a:p>
            <a:pPr algn="l"/>
            <a:r>
              <a:rPr lang="en-US" sz="2300" b="1" dirty="0" smtClean="0">
                <a:solidFill>
                  <a:srgbClr val="7030A0"/>
                </a:solidFill>
                <a:latin typeface="Times New Roman" panose="02020603050405020304" pitchFamily="18" charset="0"/>
                <a:cs typeface="Times New Roman" panose="02020603050405020304" pitchFamily="18" charset="0"/>
              </a:rPr>
              <a:t>Lecture			: One</a:t>
            </a:r>
            <a:endParaRPr lang="en-US" sz="2300" dirty="0">
              <a:solidFill>
                <a:srgbClr val="7030A0"/>
              </a:solidFill>
              <a:latin typeface="Times New Roman" panose="02020603050405020304" pitchFamily="18" charset="0"/>
              <a:cs typeface="Times New Roman" panose="02020603050405020304" pitchFamily="18" charset="0"/>
            </a:endParaRPr>
          </a:p>
          <a:p>
            <a:endParaRPr lang="en-US" dirty="0">
              <a:solidFill>
                <a:srgbClr val="7030A0"/>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 xmlns:a16="http://schemas.microsoft.com/office/drawing/2014/main" id="{A6AA9C72-FDBE-4242-A048-E6B64BE42AD9}"/>
              </a:ext>
            </a:extLst>
          </p:cNvPr>
          <p:cNvSpPr/>
          <p:nvPr/>
        </p:nvSpPr>
        <p:spPr>
          <a:xfrm>
            <a:off x="859317" y="5383035"/>
            <a:ext cx="8098195" cy="1238801"/>
          </a:xfrm>
          <a:prstGeom prst="rect">
            <a:avLst/>
          </a:prstGeom>
        </p:spPr>
        <p:txBody>
          <a:bodyPr wrap="square" lIns="68580" tIns="34290" rIns="68580" bIns="34290">
            <a:spAutoFit/>
          </a:bodyPr>
          <a:lstStyle/>
          <a:p>
            <a:pPr algn="ctr"/>
            <a:r>
              <a:rPr lang="en-US" sz="2800" b="1" dirty="0">
                <a:solidFill>
                  <a:srgbClr val="C00000"/>
                </a:solidFill>
                <a:latin typeface="Times New Roman" panose="02020603050405020304" pitchFamily="18" charset="0"/>
                <a:cs typeface="Times New Roman" panose="02020603050405020304" pitchFamily="18" charset="0"/>
              </a:rPr>
              <a:t>Dr. Pankaj Kumar Singh</a:t>
            </a:r>
          </a:p>
          <a:p>
            <a:pPr algn="ctr"/>
            <a:r>
              <a:rPr lang="en-US" sz="2400" dirty="0">
                <a:solidFill>
                  <a:srgbClr val="002060"/>
                </a:solidFill>
                <a:latin typeface="Times New Roman" panose="02020603050405020304" pitchFamily="18" charset="0"/>
                <a:cs typeface="Times New Roman" panose="02020603050405020304" pitchFamily="18" charset="0"/>
              </a:rPr>
              <a:t>Department of Animal </a:t>
            </a:r>
            <a:r>
              <a:rPr lang="en-US" sz="2400" dirty="0" smtClean="0">
                <a:solidFill>
                  <a:srgbClr val="002060"/>
                </a:solidFill>
                <a:latin typeface="Times New Roman" panose="02020603050405020304" pitchFamily="18" charset="0"/>
                <a:cs typeface="Times New Roman" panose="02020603050405020304" pitchFamily="18" charset="0"/>
              </a:rPr>
              <a:t>Nutrition</a:t>
            </a:r>
            <a:endParaRPr lang="en-US" sz="2400" dirty="0">
              <a:solidFill>
                <a:srgbClr val="002060"/>
              </a:solidFill>
              <a:latin typeface="Times New Roman" panose="02020603050405020304" pitchFamily="18" charset="0"/>
              <a:cs typeface="Times New Roman" panose="02020603050405020304" pitchFamily="18" charset="0"/>
            </a:endParaRPr>
          </a:p>
          <a:p>
            <a:pPr algn="ctr"/>
            <a:r>
              <a:rPr lang="en-US" sz="2400" dirty="0">
                <a:solidFill>
                  <a:srgbClr val="002060"/>
                </a:solidFill>
                <a:latin typeface="Times New Roman" panose="02020603050405020304" pitchFamily="18" charset="0"/>
                <a:cs typeface="Times New Roman" panose="02020603050405020304" pitchFamily="18" charset="0"/>
              </a:rPr>
              <a:t>Bihar Animal Sciences University, Patna, Bihar, India</a:t>
            </a:r>
          </a:p>
        </p:txBody>
      </p:sp>
    </p:spTree>
    <p:extLst>
      <p:ext uri="{BB962C8B-B14F-4D97-AF65-F5344CB8AC3E}">
        <p14:creationId xmlns="" xmlns:p14="http://schemas.microsoft.com/office/powerpoint/2010/main" val="402580483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447800" y="304800"/>
            <a:ext cx="6248400" cy="646331"/>
          </a:xfrm>
          <a:prstGeom prst="rect">
            <a:avLst/>
          </a:prstGeom>
          <a:noFill/>
        </p:spPr>
        <p:txBody>
          <a:bodyPr wrap="square" rtlCol="0">
            <a:spAutoFit/>
          </a:bodyPr>
          <a:lstStyle/>
          <a:p>
            <a:pPr algn="ctr"/>
            <a:r>
              <a:rPr lang="en-US" sz="3600" b="1" dirty="0" smtClean="0">
                <a:solidFill>
                  <a:srgbClr val="92D050"/>
                </a:solidFill>
              </a:rPr>
              <a:t>What is feeding standard</a:t>
            </a:r>
            <a:endParaRPr lang="en-US" sz="3600" b="1" dirty="0">
              <a:solidFill>
                <a:srgbClr val="92D050"/>
              </a:solidFill>
            </a:endParaRPr>
          </a:p>
        </p:txBody>
      </p:sp>
      <p:sp>
        <p:nvSpPr>
          <p:cNvPr id="4" name="TextBox 3"/>
          <p:cNvSpPr txBox="1"/>
          <p:nvPr/>
        </p:nvSpPr>
        <p:spPr>
          <a:xfrm>
            <a:off x="685800" y="1447800"/>
            <a:ext cx="7772400" cy="1323439"/>
          </a:xfrm>
          <a:prstGeom prst="rect">
            <a:avLst/>
          </a:prstGeom>
          <a:noFill/>
        </p:spPr>
        <p:txBody>
          <a:bodyPr wrap="square" rtlCol="0">
            <a:spAutoFit/>
          </a:bodyPr>
          <a:lstStyle/>
          <a:p>
            <a:pPr>
              <a:buFont typeface="Arial" pitchFamily="34" charset="0"/>
              <a:buChar char="•"/>
            </a:pPr>
            <a:r>
              <a:rPr lang="en-US" sz="2000" b="1" dirty="0" smtClean="0">
                <a:latin typeface="Times New Roman" pitchFamily="18" charset="0"/>
                <a:cs typeface="Times New Roman" pitchFamily="18" charset="0"/>
              </a:rPr>
              <a:t>  Feedings standards are the tables showing the quantities of nutrients to be fed to the various classes of livestock for different physiological functions like growth, maintenance, lactation, egg production and wool growth.</a:t>
            </a:r>
            <a:endParaRPr lang="en-US" sz="2000" b="1" dirty="0">
              <a:latin typeface="Times New Roman" pitchFamily="18" charset="0"/>
              <a:cs typeface="Times New Roman" pitchFamily="18" charset="0"/>
            </a:endParaRPr>
          </a:p>
        </p:txBody>
      </p:sp>
      <p:sp>
        <p:nvSpPr>
          <p:cNvPr id="5" name="TextBox 4"/>
          <p:cNvSpPr txBox="1"/>
          <p:nvPr/>
        </p:nvSpPr>
        <p:spPr>
          <a:xfrm>
            <a:off x="4114800" y="2895600"/>
            <a:ext cx="461986" cy="369332"/>
          </a:xfrm>
          <a:prstGeom prst="rect">
            <a:avLst/>
          </a:prstGeom>
          <a:noFill/>
        </p:spPr>
        <p:txBody>
          <a:bodyPr wrap="none" rtlCol="0">
            <a:spAutoFit/>
          </a:bodyPr>
          <a:lstStyle/>
          <a:p>
            <a:r>
              <a:rPr lang="en-US" dirty="0" smtClean="0"/>
              <a:t>OR</a:t>
            </a:r>
            <a:endParaRPr lang="en-US" dirty="0"/>
          </a:p>
        </p:txBody>
      </p:sp>
      <p:sp>
        <p:nvSpPr>
          <p:cNvPr id="1025" name="Rectangle 1"/>
          <p:cNvSpPr>
            <a:spLocks noChangeArrowheads="1"/>
          </p:cNvSpPr>
          <p:nvPr/>
        </p:nvSpPr>
        <p:spPr bwMode="auto">
          <a:xfrm>
            <a:off x="838200" y="3323986"/>
            <a:ext cx="7162800" cy="2308324"/>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just" defTabSz="914400" rtl="0" eaLnBrk="1" fontAlgn="base" latinLnBrk="0" hangingPunct="1">
              <a:lnSpc>
                <a:spcPct val="100000"/>
              </a:lnSpc>
              <a:spcBef>
                <a:spcPct val="0"/>
              </a:spcBef>
              <a:spcAft>
                <a:spcPct val="0"/>
              </a:spcAft>
              <a:buClrTx/>
              <a:buSzTx/>
              <a:tabLst/>
            </a:pPr>
            <a:r>
              <a:rPr kumimoji="0" lang="en-US" b="0" i="0" u="none" strike="noStrike" cap="none" normalizeH="0" baseline="0" dirty="0" smtClean="0">
                <a:ln>
                  <a:noFill/>
                </a:ln>
                <a:solidFill>
                  <a:schemeClr val="tx1"/>
                </a:solidFill>
                <a:effectLst/>
                <a:ea typeface="Calibri" pitchFamily="34" charset="0"/>
                <a:cs typeface="Times New Roman" pitchFamily="18" charset="0"/>
              </a:rPr>
              <a:t>Feeding standards may be expressed in quantities of nutrients or</a:t>
            </a:r>
            <a:r>
              <a:rPr kumimoji="0" lang="en-US" b="0" i="0" u="none" strike="noStrike" cap="none" normalizeH="0" dirty="0" smtClean="0">
                <a:ln>
                  <a:noFill/>
                </a:ln>
                <a:solidFill>
                  <a:schemeClr val="tx1"/>
                </a:solidFill>
                <a:effectLst/>
                <a:ea typeface="Calibri" pitchFamily="34" charset="0"/>
                <a:cs typeface="Times New Roman" pitchFamily="18" charset="0"/>
              </a:rPr>
              <a:t> </a:t>
            </a:r>
            <a:r>
              <a:rPr kumimoji="0" lang="en-US" b="0" i="0" u="none" strike="noStrike" cap="none" normalizeH="0" baseline="0" dirty="0" smtClean="0">
                <a:ln>
                  <a:noFill/>
                </a:ln>
                <a:solidFill>
                  <a:schemeClr val="tx1"/>
                </a:solidFill>
                <a:effectLst/>
                <a:ea typeface="Calibri" pitchFamily="34" charset="0"/>
                <a:cs typeface="Times New Roman" pitchFamily="18" charset="0"/>
              </a:rPr>
              <a:t>in</a:t>
            </a:r>
            <a:r>
              <a:rPr kumimoji="0" lang="en-US" b="0" i="0" u="none" strike="noStrike" cap="none" normalizeH="0" dirty="0" smtClean="0">
                <a:ln>
                  <a:noFill/>
                </a:ln>
                <a:solidFill>
                  <a:schemeClr val="tx1"/>
                </a:solidFill>
                <a:effectLst/>
                <a:ea typeface="Calibri" pitchFamily="34" charset="0"/>
                <a:cs typeface="Times New Roman" pitchFamily="18" charset="0"/>
              </a:rPr>
              <a:t> </a:t>
            </a:r>
            <a:r>
              <a:rPr kumimoji="0" lang="en-US" b="0" i="0" u="none" strike="noStrike" cap="none" normalizeH="0" baseline="0" dirty="0" smtClean="0">
                <a:ln>
                  <a:noFill/>
                </a:ln>
                <a:solidFill>
                  <a:schemeClr val="tx1"/>
                </a:solidFill>
                <a:effectLst/>
                <a:ea typeface="Calibri" pitchFamily="34" charset="0"/>
                <a:cs typeface="Times New Roman" pitchFamily="18" charset="0"/>
              </a:rPr>
              <a:t>dietary proportions. </a:t>
            </a:r>
            <a:r>
              <a:rPr kumimoji="0" lang="en-US" b="0" i="0" u="none" strike="noStrike" cap="none" normalizeH="0" baseline="0" dirty="0" smtClean="0">
                <a:ln>
                  <a:noFill/>
                </a:ln>
                <a:solidFill>
                  <a:schemeClr val="tx1"/>
                </a:solidFill>
                <a:effectLst/>
                <a:ea typeface="Times New Roman" pitchFamily="18" charset="0"/>
                <a:cs typeface="Times New Roman" pitchFamily="18" charset="0"/>
              </a:rPr>
              <a:t>The nutrient requirements are generally expressed separately for each function or an overall figure</a:t>
            </a:r>
            <a:r>
              <a:rPr kumimoji="0" lang="en-US" b="0" i="0" u="none" strike="noStrike" cap="none" normalizeH="0" dirty="0" smtClean="0">
                <a:ln>
                  <a:noFill/>
                </a:ln>
                <a:solidFill>
                  <a:schemeClr val="tx1"/>
                </a:solidFill>
                <a:effectLst/>
                <a:ea typeface="Times New Roman" pitchFamily="18" charset="0"/>
                <a:cs typeface="Times New Roman" pitchFamily="18" charset="0"/>
              </a:rPr>
              <a:t> </a:t>
            </a:r>
            <a:r>
              <a:rPr kumimoji="0" lang="en-US" b="0" i="0" u="none" strike="noStrike" cap="none" normalizeH="0" baseline="0" dirty="0" smtClean="0">
                <a:ln>
                  <a:noFill/>
                </a:ln>
                <a:solidFill>
                  <a:schemeClr val="tx1"/>
                </a:solidFill>
                <a:effectLst/>
                <a:ea typeface="Times New Roman" pitchFamily="18" charset="0"/>
                <a:cs typeface="Times New Roman" pitchFamily="18" charset="0"/>
              </a:rPr>
              <a:t>for the combined functions. In case of dairy animal, nutrient requirements are generally expressed for the separate body functions but in case of </a:t>
            </a:r>
            <a:br>
              <a:rPr kumimoji="0" lang="en-US" b="0" i="0" u="none" strike="noStrike" cap="none" normalizeH="0" baseline="0" dirty="0" smtClean="0">
                <a:ln>
                  <a:noFill/>
                </a:ln>
                <a:solidFill>
                  <a:schemeClr val="tx1"/>
                </a:solidFill>
                <a:effectLst/>
                <a:ea typeface="Times New Roman" pitchFamily="18" charset="0"/>
                <a:cs typeface="Times New Roman" pitchFamily="18" charset="0"/>
              </a:rPr>
            </a:br>
            <a:r>
              <a:rPr kumimoji="0" lang="en-US" b="0" i="0" u="none" strike="noStrike" cap="none" normalizeH="0" baseline="0" dirty="0" smtClean="0">
                <a:ln>
                  <a:noFill/>
                </a:ln>
                <a:solidFill>
                  <a:schemeClr val="tx1"/>
                </a:solidFill>
                <a:effectLst/>
                <a:ea typeface="Times New Roman" pitchFamily="18" charset="0"/>
                <a:cs typeface="Times New Roman" pitchFamily="18" charset="0"/>
              </a:rPr>
              <a:t> poultry and pigs combined requirements of maintenance and other  body functions are given.</a:t>
            </a:r>
            <a:endParaRPr kumimoji="0" lang="en-US" b="0" i="0" u="none" strike="noStrike" cap="none" normalizeH="0" baseline="0" dirty="0" smtClean="0">
              <a:ln>
                <a:noFill/>
              </a:ln>
              <a:solidFill>
                <a:schemeClr val="tx1"/>
              </a:solidFill>
              <a:effectLst/>
              <a:cs typeface="Arial" pitchFamily="34" charset="0"/>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133600" y="685800"/>
            <a:ext cx="4953151" cy="523220"/>
          </a:xfrm>
          <a:prstGeom prst="rect">
            <a:avLst/>
          </a:prstGeom>
          <a:noFill/>
        </p:spPr>
        <p:txBody>
          <a:bodyPr wrap="none" rtlCol="0">
            <a:spAutoFit/>
          </a:bodyPr>
          <a:lstStyle/>
          <a:p>
            <a:r>
              <a:rPr lang="en-US" sz="2800" b="1" u="sng" dirty="0" smtClean="0">
                <a:solidFill>
                  <a:srgbClr val="C00000"/>
                </a:solidFill>
              </a:rPr>
              <a:t>Objectives of Feeding Standards</a:t>
            </a:r>
            <a:endParaRPr lang="en-US" sz="2800" dirty="0">
              <a:solidFill>
                <a:srgbClr val="C00000"/>
              </a:solidFill>
            </a:endParaRPr>
          </a:p>
        </p:txBody>
      </p:sp>
      <p:sp>
        <p:nvSpPr>
          <p:cNvPr id="5" name="TextBox 4"/>
          <p:cNvSpPr txBox="1"/>
          <p:nvPr/>
        </p:nvSpPr>
        <p:spPr>
          <a:xfrm>
            <a:off x="381000" y="1219200"/>
            <a:ext cx="8534400" cy="4462760"/>
          </a:xfrm>
          <a:prstGeom prst="rect">
            <a:avLst/>
          </a:prstGeom>
          <a:noFill/>
        </p:spPr>
        <p:txBody>
          <a:bodyPr wrap="square" rtlCol="0">
            <a:spAutoFit/>
          </a:bodyPr>
          <a:lstStyle/>
          <a:p>
            <a:pPr>
              <a:buFont typeface="Arial" pitchFamily="34" charset="0"/>
              <a:buChar char="•"/>
            </a:pPr>
            <a:r>
              <a:rPr lang="en-US" sz="3600" dirty="0" smtClean="0">
                <a:solidFill>
                  <a:srgbClr val="002060"/>
                </a:solidFill>
              </a:rPr>
              <a:t>  </a:t>
            </a:r>
            <a:r>
              <a:rPr lang="en-US" sz="2800" dirty="0" smtClean="0">
                <a:solidFill>
                  <a:srgbClr val="002060"/>
                </a:solidFill>
              </a:rPr>
              <a:t>To Guide Farmers to selecting properly balanced   </a:t>
            </a:r>
            <a:br>
              <a:rPr lang="en-US" sz="2800" dirty="0" smtClean="0">
                <a:solidFill>
                  <a:srgbClr val="002060"/>
                </a:solidFill>
              </a:rPr>
            </a:br>
            <a:r>
              <a:rPr lang="en-US" sz="2800" dirty="0" smtClean="0">
                <a:solidFill>
                  <a:srgbClr val="002060"/>
                </a:solidFill>
              </a:rPr>
              <a:t>    rations for their livestock.</a:t>
            </a:r>
          </a:p>
          <a:p>
            <a:pPr>
              <a:buFont typeface="Arial" pitchFamily="34" charset="0"/>
              <a:buChar char="•"/>
            </a:pPr>
            <a:endParaRPr lang="en-US" sz="2800" dirty="0" smtClean="0">
              <a:solidFill>
                <a:srgbClr val="002060"/>
              </a:solidFill>
            </a:endParaRPr>
          </a:p>
          <a:p>
            <a:pPr>
              <a:buFont typeface="Arial" pitchFamily="34" charset="0"/>
              <a:buChar char="•"/>
            </a:pPr>
            <a:r>
              <a:rPr lang="en-US" sz="2800" dirty="0" smtClean="0">
                <a:solidFill>
                  <a:srgbClr val="002060"/>
                </a:solidFill>
              </a:rPr>
              <a:t>   To classify different physiological functions like </a:t>
            </a:r>
            <a:br>
              <a:rPr lang="en-US" sz="2800" dirty="0" smtClean="0">
                <a:solidFill>
                  <a:srgbClr val="002060"/>
                </a:solidFill>
              </a:rPr>
            </a:br>
            <a:r>
              <a:rPr lang="en-US" sz="2800" dirty="0" smtClean="0">
                <a:solidFill>
                  <a:srgbClr val="002060"/>
                </a:solidFill>
              </a:rPr>
              <a:t>     growth , maintenance , lactation , egg production </a:t>
            </a:r>
            <a:br>
              <a:rPr lang="en-US" sz="2800" dirty="0" smtClean="0">
                <a:solidFill>
                  <a:srgbClr val="002060"/>
                </a:solidFill>
              </a:rPr>
            </a:br>
            <a:r>
              <a:rPr lang="en-US" sz="2800" dirty="0" smtClean="0">
                <a:solidFill>
                  <a:srgbClr val="002060"/>
                </a:solidFill>
              </a:rPr>
              <a:t>     and wool growth.</a:t>
            </a:r>
          </a:p>
          <a:p>
            <a:pPr>
              <a:buFont typeface="Arial" pitchFamily="34" charset="0"/>
              <a:buChar char="•"/>
            </a:pPr>
            <a:endParaRPr lang="en-US" sz="2800" dirty="0" smtClean="0">
              <a:solidFill>
                <a:srgbClr val="002060"/>
              </a:solidFill>
            </a:endParaRPr>
          </a:p>
          <a:p>
            <a:pPr>
              <a:buFont typeface="Arial" pitchFamily="34" charset="0"/>
              <a:buChar char="•"/>
            </a:pPr>
            <a:r>
              <a:rPr lang="en-US" sz="2800" dirty="0" smtClean="0">
                <a:solidFill>
                  <a:srgbClr val="002060"/>
                </a:solidFill>
              </a:rPr>
              <a:t>   Considering individual animal for preparation of </a:t>
            </a:r>
            <a:br>
              <a:rPr lang="en-US" sz="2800" dirty="0" smtClean="0">
                <a:solidFill>
                  <a:srgbClr val="002060"/>
                </a:solidFill>
              </a:rPr>
            </a:br>
            <a:r>
              <a:rPr lang="en-US" sz="2800" dirty="0" smtClean="0">
                <a:solidFill>
                  <a:srgbClr val="002060"/>
                </a:solidFill>
              </a:rPr>
              <a:t>     FS due to their ability to digest and utilize feed.</a:t>
            </a:r>
          </a:p>
          <a:p>
            <a:endParaRPr lang="en-US" sz="2400" dirty="0">
              <a:solidFill>
                <a:srgbClr val="002060"/>
              </a:solidFill>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04800" y="990600"/>
            <a:ext cx="8839200" cy="6186309"/>
          </a:xfrm>
          <a:prstGeom prst="rect">
            <a:avLst/>
          </a:prstGeom>
          <a:noFill/>
        </p:spPr>
        <p:txBody>
          <a:bodyPr wrap="square" rtlCol="0">
            <a:spAutoFit/>
          </a:bodyPr>
          <a:lstStyle/>
          <a:p>
            <a:pPr lvl="0"/>
            <a:r>
              <a:rPr lang="en-US" b="1" dirty="0">
                <a:solidFill>
                  <a:srgbClr val="FFC000"/>
                </a:solidFill>
              </a:rPr>
              <a:t>Nutrient requirement</a:t>
            </a:r>
            <a:r>
              <a:rPr lang="en-US" dirty="0"/>
              <a:t>: A nutrient requirement is the average amount required for a particular function, </a:t>
            </a:r>
          </a:p>
          <a:p>
            <a:pPr lvl="0"/>
            <a:endParaRPr lang="en-US" b="1" dirty="0" smtClean="0"/>
          </a:p>
          <a:p>
            <a:pPr lvl="0"/>
            <a:r>
              <a:rPr lang="en-US" b="1" dirty="0" smtClean="0">
                <a:solidFill>
                  <a:srgbClr val="FFC000"/>
                </a:solidFill>
              </a:rPr>
              <a:t>Nutrient </a:t>
            </a:r>
            <a:r>
              <a:rPr lang="en-US" b="1" dirty="0">
                <a:solidFill>
                  <a:srgbClr val="FFC000"/>
                </a:solidFill>
              </a:rPr>
              <a:t>allowance</a:t>
            </a:r>
            <a:r>
              <a:rPr lang="en-US" dirty="0"/>
              <a:t>: A nutrient allowance is greater than this by a safety margin designed primarily to allow for variations in the requirement between individual animals.</a:t>
            </a:r>
          </a:p>
          <a:p>
            <a:pPr lvl="0"/>
            <a:endParaRPr lang="en-US" b="1" dirty="0" smtClean="0"/>
          </a:p>
          <a:p>
            <a:pPr lvl="0"/>
            <a:r>
              <a:rPr lang="en-US" b="1" dirty="0" err="1" smtClean="0">
                <a:solidFill>
                  <a:srgbClr val="FFC000"/>
                </a:solidFill>
              </a:rPr>
              <a:t>Albuminoid</a:t>
            </a:r>
            <a:r>
              <a:rPr lang="en-US" dirty="0" smtClean="0">
                <a:solidFill>
                  <a:srgbClr val="FFC000"/>
                </a:solidFill>
              </a:rPr>
              <a:t> </a:t>
            </a:r>
            <a:r>
              <a:rPr lang="en-US" b="1" dirty="0">
                <a:solidFill>
                  <a:srgbClr val="FFC000"/>
                </a:solidFill>
              </a:rPr>
              <a:t>ratio</a:t>
            </a:r>
            <a:r>
              <a:rPr lang="en-US" b="1" dirty="0"/>
              <a:t>: </a:t>
            </a:r>
            <a:r>
              <a:rPr lang="en-US" dirty="0" err="1"/>
              <a:t>Albuminoid</a:t>
            </a:r>
            <a:r>
              <a:rPr lang="en-US" dirty="0"/>
              <a:t> ratio is the ratio of digestible protein to digestible </a:t>
            </a:r>
          </a:p>
          <a:p>
            <a:r>
              <a:rPr lang="en-US" dirty="0"/>
              <a:t>carbohydrate used. The term was used in Wolff’s Feeding Standard.</a:t>
            </a:r>
          </a:p>
          <a:p>
            <a:pPr lvl="0"/>
            <a:endParaRPr lang="en-US" b="1" dirty="0" smtClean="0"/>
          </a:p>
          <a:p>
            <a:pPr lvl="0"/>
            <a:r>
              <a:rPr lang="en-US" b="1" dirty="0" smtClean="0">
                <a:solidFill>
                  <a:srgbClr val="FFC000"/>
                </a:solidFill>
              </a:rPr>
              <a:t>Nutritive </a:t>
            </a:r>
            <a:r>
              <a:rPr lang="en-US" b="1" dirty="0">
                <a:solidFill>
                  <a:srgbClr val="FFC000"/>
                </a:solidFill>
              </a:rPr>
              <a:t>ratio </a:t>
            </a:r>
            <a:r>
              <a:rPr lang="en-US" b="1" dirty="0"/>
              <a:t>: </a:t>
            </a:r>
            <a:r>
              <a:rPr lang="en-US" dirty="0"/>
              <a:t>Nutritive ratio is the sum of the digestible carbohydrate, digestible </a:t>
            </a:r>
          </a:p>
          <a:p>
            <a:r>
              <a:rPr lang="en-US" dirty="0"/>
              <a:t>protein, and 2.25 × digestible fat, divided by digestible protein. </a:t>
            </a:r>
          </a:p>
          <a:p>
            <a:r>
              <a:rPr lang="en-US" dirty="0" smtClean="0"/>
              <a:t>Nutritive </a:t>
            </a:r>
            <a:r>
              <a:rPr lang="en-US" dirty="0"/>
              <a:t>ratio:  (</a:t>
            </a:r>
            <a:r>
              <a:rPr lang="en-US" u="sng" dirty="0"/>
              <a:t>Digestible carbohydrate + Digestible ether extract X 2.4)</a:t>
            </a:r>
            <a:endParaRPr lang="en-US" dirty="0"/>
          </a:p>
          <a:p>
            <a:r>
              <a:rPr lang="en-US" dirty="0"/>
              <a:t>                         		Digestible protein  </a:t>
            </a:r>
          </a:p>
          <a:p>
            <a:pPr lvl="0"/>
            <a:endParaRPr lang="en-US" b="1" dirty="0" smtClean="0"/>
          </a:p>
          <a:p>
            <a:pPr lvl="0"/>
            <a:r>
              <a:rPr lang="en-US" b="1" dirty="0" smtClean="0">
                <a:solidFill>
                  <a:srgbClr val="FFC000"/>
                </a:solidFill>
              </a:rPr>
              <a:t>Physiological </a:t>
            </a:r>
            <a:r>
              <a:rPr lang="en-US" b="1" dirty="0">
                <a:solidFill>
                  <a:srgbClr val="FFC000"/>
                </a:solidFill>
              </a:rPr>
              <a:t>Fuel Value (PFV) </a:t>
            </a:r>
            <a:r>
              <a:rPr lang="en-US" b="1" dirty="0"/>
              <a:t>: </a:t>
            </a:r>
            <a:r>
              <a:rPr lang="en-US" dirty="0"/>
              <a:t>Physiological Fuel Value is</a:t>
            </a:r>
            <a:r>
              <a:rPr lang="en-US" b="1" dirty="0"/>
              <a:t> </a:t>
            </a:r>
            <a:r>
              <a:rPr lang="en-US" dirty="0"/>
              <a:t>"available fuel values" of the feeds, which is obtained by multiplying gross energy of the nutrients by  digestibility coefficient. Physiological Fuel Values are 4.0 kcal/g for carbohydrates, 9.0 kcal/g for fat and 4.0 kcal/g for protein.  </a:t>
            </a:r>
          </a:p>
          <a:p>
            <a:endParaRPr lang="en-US" dirty="0" smtClean="0"/>
          </a:p>
        </p:txBody>
      </p:sp>
      <p:sp>
        <p:nvSpPr>
          <p:cNvPr id="4" name="TextBox 3"/>
          <p:cNvSpPr txBox="1"/>
          <p:nvPr/>
        </p:nvSpPr>
        <p:spPr>
          <a:xfrm>
            <a:off x="1676400" y="381000"/>
            <a:ext cx="3429000" cy="461665"/>
          </a:xfrm>
          <a:prstGeom prst="rect">
            <a:avLst/>
          </a:prstGeom>
          <a:noFill/>
        </p:spPr>
        <p:txBody>
          <a:bodyPr wrap="square" rtlCol="0">
            <a:spAutoFit/>
          </a:bodyPr>
          <a:lstStyle/>
          <a:p>
            <a:r>
              <a:rPr lang="en-US" sz="2400" b="1" i="1" dirty="0">
                <a:solidFill>
                  <a:srgbClr val="92D050"/>
                </a:solidFill>
              </a:rPr>
              <a:t>Glossary of terms</a:t>
            </a:r>
            <a:endParaRPr lang="en-US" sz="2400" dirty="0">
              <a:solidFill>
                <a:srgbClr val="92D050"/>
              </a:solidFill>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524000" y="609600"/>
            <a:ext cx="6934200" cy="523220"/>
          </a:xfrm>
          <a:prstGeom prst="rect">
            <a:avLst/>
          </a:prstGeom>
          <a:noFill/>
        </p:spPr>
        <p:txBody>
          <a:bodyPr wrap="square" rtlCol="0">
            <a:spAutoFit/>
          </a:bodyPr>
          <a:lstStyle/>
          <a:p>
            <a:r>
              <a:rPr lang="en-US" sz="2800" b="1" dirty="0">
                <a:solidFill>
                  <a:srgbClr val="92D050"/>
                </a:solidFill>
              </a:rPr>
              <a:t>Various units are used for feeding standards</a:t>
            </a:r>
          </a:p>
        </p:txBody>
      </p:sp>
      <p:sp>
        <p:nvSpPr>
          <p:cNvPr id="3" name="TextBox 2"/>
          <p:cNvSpPr txBox="1"/>
          <p:nvPr/>
        </p:nvSpPr>
        <p:spPr>
          <a:xfrm>
            <a:off x="304800" y="1524000"/>
            <a:ext cx="7848600" cy="4524315"/>
          </a:xfrm>
          <a:prstGeom prst="rect">
            <a:avLst/>
          </a:prstGeom>
          <a:noFill/>
        </p:spPr>
        <p:txBody>
          <a:bodyPr wrap="square" rtlCol="0">
            <a:spAutoFit/>
          </a:bodyPr>
          <a:lstStyle/>
          <a:p>
            <a:pPr>
              <a:lnSpc>
                <a:spcPct val="150000"/>
              </a:lnSpc>
              <a:buFont typeface="Arial" pitchFamily="34" charset="0"/>
              <a:buChar char="•"/>
            </a:pPr>
            <a:r>
              <a:rPr lang="en-US" sz="2400" dirty="0" smtClean="0"/>
              <a:t>  The </a:t>
            </a:r>
            <a:r>
              <a:rPr lang="en-US" sz="2400" dirty="0"/>
              <a:t>energy requirements of ruminants may be stated in terms </a:t>
            </a:r>
            <a:r>
              <a:rPr lang="en-US" sz="2400" dirty="0" smtClean="0"/>
              <a:t>of</a:t>
            </a:r>
          </a:p>
          <a:p>
            <a:pPr lvl="1">
              <a:lnSpc>
                <a:spcPct val="150000"/>
              </a:lnSpc>
              <a:buFont typeface="Arial" pitchFamily="34" charset="0"/>
              <a:buChar char="•"/>
            </a:pPr>
            <a:r>
              <a:rPr lang="en-US" sz="2400" dirty="0" smtClean="0"/>
              <a:t>  Net </a:t>
            </a:r>
            <a:r>
              <a:rPr lang="en-US" sz="2400" dirty="0"/>
              <a:t>energy (NE</a:t>
            </a:r>
            <a:r>
              <a:rPr lang="en-US" sz="2400" dirty="0" smtClean="0"/>
              <a:t>),</a:t>
            </a:r>
          </a:p>
          <a:p>
            <a:pPr lvl="1">
              <a:lnSpc>
                <a:spcPct val="150000"/>
              </a:lnSpc>
              <a:buFont typeface="Arial" pitchFamily="34" charset="0"/>
              <a:buChar char="•"/>
            </a:pPr>
            <a:r>
              <a:rPr lang="en-US" sz="2400" dirty="0" smtClean="0"/>
              <a:t>  </a:t>
            </a:r>
            <a:r>
              <a:rPr lang="en-US" sz="2400" dirty="0" err="1" smtClean="0"/>
              <a:t>Metabolisable</a:t>
            </a:r>
            <a:r>
              <a:rPr lang="en-US" sz="2400" dirty="0" smtClean="0"/>
              <a:t> </a:t>
            </a:r>
            <a:r>
              <a:rPr lang="en-US" sz="2400" dirty="0"/>
              <a:t>energy (ME), </a:t>
            </a:r>
            <a:endParaRPr lang="en-US" sz="2400" dirty="0" smtClean="0"/>
          </a:p>
          <a:p>
            <a:pPr lvl="1">
              <a:lnSpc>
                <a:spcPct val="150000"/>
              </a:lnSpc>
              <a:buFont typeface="Arial" pitchFamily="34" charset="0"/>
              <a:buChar char="•"/>
            </a:pPr>
            <a:r>
              <a:rPr lang="en-US" sz="2400" dirty="0" smtClean="0"/>
              <a:t>  Digestible </a:t>
            </a:r>
            <a:r>
              <a:rPr lang="en-US" sz="2400" dirty="0"/>
              <a:t>energy (DE) or feed </a:t>
            </a:r>
            <a:r>
              <a:rPr lang="en-US" sz="2400" dirty="0" smtClean="0"/>
              <a:t>units </a:t>
            </a:r>
          </a:p>
          <a:p>
            <a:pPr>
              <a:lnSpc>
                <a:spcPct val="150000"/>
              </a:lnSpc>
              <a:buFont typeface="Arial" pitchFamily="34" charset="0"/>
              <a:buChar char="•"/>
            </a:pPr>
            <a:r>
              <a:rPr lang="en-US" sz="2400" dirty="0" smtClean="0"/>
              <a:t> Protein </a:t>
            </a:r>
            <a:r>
              <a:rPr lang="en-US" sz="2400" dirty="0"/>
              <a:t>requirements in terms of crude protein (CP</a:t>
            </a:r>
            <a:r>
              <a:rPr lang="en-US" sz="2400" dirty="0" smtClean="0"/>
              <a:t>),</a:t>
            </a:r>
          </a:p>
          <a:p>
            <a:pPr lvl="1">
              <a:lnSpc>
                <a:spcPct val="150000"/>
              </a:lnSpc>
              <a:buFont typeface="Arial" pitchFamily="34" charset="0"/>
              <a:buChar char="•"/>
            </a:pPr>
            <a:r>
              <a:rPr lang="en-US" sz="2400" dirty="0" smtClean="0"/>
              <a:t>  Digestible </a:t>
            </a:r>
            <a:r>
              <a:rPr lang="en-US" sz="2400" dirty="0"/>
              <a:t>crude protein (DCP) </a:t>
            </a:r>
            <a:endParaRPr lang="en-US" sz="2400" dirty="0" smtClean="0"/>
          </a:p>
          <a:p>
            <a:pPr lvl="1">
              <a:lnSpc>
                <a:spcPct val="150000"/>
              </a:lnSpc>
              <a:buFont typeface="Arial" pitchFamily="34" charset="0"/>
              <a:buChar char="•"/>
            </a:pPr>
            <a:r>
              <a:rPr lang="en-US" sz="2400" dirty="0" smtClean="0"/>
              <a:t>  </a:t>
            </a:r>
            <a:r>
              <a:rPr lang="en-US" sz="2400" dirty="0" err="1" smtClean="0"/>
              <a:t>Metabolisable</a:t>
            </a:r>
            <a:r>
              <a:rPr lang="en-US" sz="2400" dirty="0" smtClean="0"/>
              <a:t> </a:t>
            </a:r>
            <a:r>
              <a:rPr lang="en-US" sz="2400" dirty="0"/>
              <a:t>protein (MP) etc. </a:t>
            </a: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209800" y="457200"/>
            <a:ext cx="5913350" cy="584775"/>
          </a:xfrm>
          <a:prstGeom prst="rect">
            <a:avLst/>
          </a:prstGeom>
          <a:noFill/>
        </p:spPr>
        <p:txBody>
          <a:bodyPr wrap="none" rtlCol="0">
            <a:spAutoFit/>
          </a:bodyPr>
          <a:lstStyle/>
          <a:p>
            <a:r>
              <a:rPr lang="en-US" sz="3200" b="1" dirty="0">
                <a:solidFill>
                  <a:srgbClr val="C00000"/>
                </a:solidFill>
              </a:rPr>
              <a:t>Classification of Feeding Standard</a:t>
            </a:r>
            <a:endParaRPr lang="en-US" sz="3200" dirty="0">
              <a:solidFill>
                <a:srgbClr val="C00000"/>
              </a:solidFill>
            </a:endParaRPr>
          </a:p>
        </p:txBody>
      </p:sp>
      <p:sp>
        <p:nvSpPr>
          <p:cNvPr id="3" name="TextBox 2"/>
          <p:cNvSpPr txBox="1"/>
          <p:nvPr/>
        </p:nvSpPr>
        <p:spPr>
          <a:xfrm>
            <a:off x="914400" y="1189672"/>
            <a:ext cx="7391400" cy="1938992"/>
          </a:xfrm>
          <a:prstGeom prst="rect">
            <a:avLst/>
          </a:prstGeom>
          <a:noFill/>
        </p:spPr>
        <p:txBody>
          <a:bodyPr wrap="square" rtlCol="0">
            <a:spAutoFit/>
          </a:bodyPr>
          <a:lstStyle/>
          <a:p>
            <a:r>
              <a:rPr lang="en-US" sz="2400" dirty="0">
                <a:solidFill>
                  <a:srgbClr val="002060"/>
                </a:solidFill>
              </a:rPr>
              <a:t>(a) Comparative type</a:t>
            </a:r>
          </a:p>
          <a:p>
            <a:r>
              <a:rPr lang="en-US" sz="2400" dirty="0">
                <a:solidFill>
                  <a:srgbClr val="002060"/>
                </a:solidFill>
              </a:rPr>
              <a:t>(b) Digestible Nutrient system </a:t>
            </a:r>
          </a:p>
          <a:p>
            <a:r>
              <a:rPr lang="en-US" sz="2400" dirty="0">
                <a:solidFill>
                  <a:srgbClr val="002060"/>
                </a:solidFill>
              </a:rPr>
              <a:t>(c) Production value type</a:t>
            </a:r>
          </a:p>
          <a:p>
            <a:r>
              <a:rPr lang="en-US" sz="2400" b="1" dirty="0">
                <a:solidFill>
                  <a:srgbClr val="002060"/>
                </a:solidFill>
              </a:rPr>
              <a:t> </a:t>
            </a:r>
            <a:endParaRPr lang="en-US" sz="2400" dirty="0">
              <a:solidFill>
                <a:srgbClr val="002060"/>
              </a:solidFill>
            </a:endParaRPr>
          </a:p>
          <a:p>
            <a:endParaRPr lang="en-US" sz="2400" dirty="0">
              <a:solidFill>
                <a:srgbClr val="002060"/>
              </a:solidFill>
            </a:endParaRPr>
          </a:p>
        </p:txBody>
      </p:sp>
      <p:graphicFrame>
        <p:nvGraphicFramePr>
          <p:cNvPr id="6" name="Table 5"/>
          <p:cNvGraphicFramePr>
            <a:graphicFrameLocks noGrp="1"/>
          </p:cNvGraphicFramePr>
          <p:nvPr/>
        </p:nvGraphicFramePr>
        <p:xfrm>
          <a:off x="781878" y="2955235"/>
          <a:ext cx="7792279" cy="640080"/>
        </p:xfrm>
        <a:graphic>
          <a:graphicData uri="http://schemas.openxmlformats.org/drawingml/2006/table">
            <a:tbl>
              <a:tblPr/>
              <a:tblGrid>
                <a:gridCol w="2345635"/>
                <a:gridCol w="5446644"/>
              </a:tblGrid>
              <a:tr h="397565">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smtClean="0"/>
                        <a:t>Comparative type</a:t>
                      </a:r>
                    </a:p>
                    <a:p>
                      <a:endParaRPr lang="en-US" b="1" dirty="0"/>
                    </a:p>
                  </a:txBody>
                  <a:tcPr>
                    <a:lnL w="12700" cmpd="sng">
                      <a:solidFill>
                        <a:schemeClr val="tx1"/>
                      </a:solidFill>
                      <a:prstDash val="solid"/>
                    </a:lnL>
                    <a:lnR w="12700" cap="flat" cmpd="sng" algn="ctr">
                      <a:solidFill>
                        <a:schemeClr val="tx1"/>
                      </a:solidFill>
                      <a:prstDash val="solid"/>
                      <a:round/>
                      <a:headEnd type="none" w="med" len="med"/>
                      <a:tailEnd type="none" w="med" len="med"/>
                    </a:lnR>
                    <a:lnT w="12700" cmpd="sng">
                      <a:solidFill>
                        <a:schemeClr val="tx1"/>
                      </a:solidFill>
                      <a:prstDash val="solid"/>
                    </a:lnT>
                    <a:lnB w="12700" cmpd="sng">
                      <a:solidFill>
                        <a:schemeClr val="tx1"/>
                      </a:solidFill>
                      <a:prstDash val="solid"/>
                    </a:lnB>
                  </a:tcPr>
                </a:tc>
                <a:tc>
                  <a:txBody>
                    <a:bodyPr/>
                    <a:lstStyle/>
                    <a:p>
                      <a:endParaRPr lang="en-US" b="1" dirty="0"/>
                    </a:p>
                  </a:txBody>
                  <a:tcPr>
                    <a:lnL w="12700" cap="flat" cmpd="sng" algn="ctr">
                      <a:solidFill>
                        <a:schemeClr val="tx1"/>
                      </a:solidFill>
                      <a:prstDash val="solid"/>
                      <a:round/>
                      <a:headEnd type="none" w="med" len="med"/>
                      <a:tailEnd type="none" w="med" len="med"/>
                    </a:lnL>
                    <a:lnR w="12700" cmpd="sng">
                      <a:solidFill>
                        <a:schemeClr val="tx1"/>
                      </a:solidFill>
                      <a:prstDash val="soli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r>
            </a:tbl>
          </a:graphicData>
        </a:graphic>
      </p:graphicFrame>
      <p:graphicFrame>
        <p:nvGraphicFramePr>
          <p:cNvPr id="10" name="Table 9"/>
          <p:cNvGraphicFramePr>
            <a:graphicFrameLocks noGrp="1"/>
          </p:cNvGraphicFramePr>
          <p:nvPr/>
        </p:nvGraphicFramePr>
        <p:xfrm>
          <a:off x="795130" y="3581399"/>
          <a:ext cx="2329070" cy="2527852"/>
        </p:xfrm>
        <a:graphic>
          <a:graphicData uri="http://schemas.openxmlformats.org/drawingml/2006/table">
            <a:tbl>
              <a:tblPr/>
              <a:tblGrid>
                <a:gridCol w="2329070"/>
              </a:tblGrid>
              <a:tr h="2527852">
                <a:tc>
                  <a:txBody>
                    <a:bodyPr/>
                    <a:lstStyle/>
                    <a:p>
                      <a:pPr lvl="1">
                        <a:lnSpc>
                          <a:spcPct val="150000"/>
                        </a:lnSpc>
                        <a:buFont typeface="Arial" pitchFamily="34" charset="0"/>
                        <a:buChar char="•"/>
                      </a:pPr>
                      <a:r>
                        <a:rPr lang="en-US" sz="1800" kern="1200" dirty="0" smtClean="0">
                          <a:solidFill>
                            <a:schemeClr val="tx1"/>
                          </a:solidFill>
                          <a:latin typeface="+mn-lt"/>
                          <a:ea typeface="+mn-ea"/>
                          <a:cs typeface="+mn-cs"/>
                        </a:rPr>
                        <a:t>Hay standard</a:t>
                      </a:r>
                    </a:p>
                    <a:p>
                      <a:pPr lvl="1">
                        <a:lnSpc>
                          <a:spcPct val="150000"/>
                        </a:lnSpc>
                        <a:buFont typeface="Arial" pitchFamily="34" charset="0"/>
                        <a:buNone/>
                      </a:pPr>
                      <a:endParaRPr lang="en-US" sz="1600" kern="1200" dirty="0" smtClean="0">
                        <a:solidFill>
                          <a:schemeClr val="tx1"/>
                        </a:solidFill>
                        <a:latin typeface="+mn-lt"/>
                        <a:ea typeface="+mn-ea"/>
                        <a:cs typeface="+mn-cs"/>
                      </a:endParaRPr>
                    </a:p>
                    <a:p>
                      <a:pPr lvl="1" algn="l">
                        <a:lnSpc>
                          <a:spcPct val="100000"/>
                        </a:lnSpc>
                        <a:buFont typeface="Arial" pitchFamily="34" charset="0"/>
                        <a:buChar char="•"/>
                      </a:pPr>
                      <a:r>
                        <a:rPr lang="en-US" sz="1800" kern="1200" dirty="0" smtClean="0">
                          <a:solidFill>
                            <a:schemeClr val="tx1"/>
                          </a:solidFill>
                          <a:latin typeface="+mn-lt"/>
                          <a:ea typeface="+mn-ea"/>
                          <a:cs typeface="+mn-cs"/>
                        </a:rPr>
                        <a:t>Scandinavian feed unit” Standard</a:t>
                      </a:r>
                      <a:endParaRPr lang="en-US" sz="1600" kern="1200" dirty="0" smtClean="0">
                        <a:solidFill>
                          <a:schemeClr val="tx1"/>
                        </a:solidFill>
                        <a:latin typeface="+mn-lt"/>
                        <a:ea typeface="+mn-ea"/>
                        <a:cs typeface="+mn-cs"/>
                      </a:endParaRPr>
                    </a:p>
                    <a:p>
                      <a:endParaRPr lang="en-US" dirty="0"/>
                    </a:p>
                  </a:txBody>
                  <a:tcPr>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graphicFrame>
        <p:nvGraphicFramePr>
          <p:cNvPr id="11" name="Table 10"/>
          <p:cNvGraphicFramePr>
            <a:graphicFrameLocks noGrp="1"/>
          </p:cNvGraphicFramePr>
          <p:nvPr/>
        </p:nvGraphicFramePr>
        <p:xfrm>
          <a:off x="3124200" y="2968486"/>
          <a:ext cx="3064565" cy="3584714"/>
        </p:xfrm>
        <a:graphic>
          <a:graphicData uri="http://schemas.openxmlformats.org/drawingml/2006/table">
            <a:tbl>
              <a:tblPr/>
              <a:tblGrid>
                <a:gridCol w="3064565"/>
              </a:tblGrid>
              <a:tr h="3584714">
                <a:tc>
                  <a:txBody>
                    <a:bodyPr/>
                    <a:lstStyle/>
                    <a:p>
                      <a:pPr lvl="0"/>
                      <a:r>
                        <a:rPr lang="en-US" dirty="0" smtClean="0"/>
                        <a:t>Digestible Nutrient  System                 </a:t>
                      </a:r>
                    </a:p>
                    <a:p>
                      <a:pPr lvl="0"/>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err="1" smtClean="0">
                          <a:solidFill>
                            <a:schemeClr val="tx1"/>
                          </a:solidFill>
                          <a:latin typeface="+mn-lt"/>
                          <a:ea typeface="+mn-ea"/>
                          <a:cs typeface="+mn-cs"/>
                        </a:rPr>
                        <a:t>Grouven’s</a:t>
                      </a:r>
                      <a:r>
                        <a:rPr lang="en-US" sz="1800" kern="1200" dirty="0" smtClean="0">
                          <a:solidFill>
                            <a:schemeClr val="tx1"/>
                          </a:solidFill>
                          <a:latin typeface="+mn-lt"/>
                          <a:ea typeface="+mn-ea"/>
                          <a:cs typeface="+mn-cs"/>
                        </a:rPr>
                        <a:t> Feeding system</a:t>
                      </a:r>
                    </a:p>
                    <a:p>
                      <a:pPr lvl="0">
                        <a:buFont typeface="Arial" pitchFamily="34" charset="0"/>
                        <a:buChar char="•"/>
                      </a:pPr>
                      <a:r>
                        <a:rPr lang="en-US" sz="1800" kern="1200" dirty="0" smtClean="0">
                          <a:solidFill>
                            <a:schemeClr val="tx1"/>
                          </a:solidFill>
                          <a:latin typeface="+mn-lt"/>
                          <a:ea typeface="+mn-ea"/>
                          <a:cs typeface="+mn-cs"/>
                        </a:rPr>
                        <a:t>Wolff’s feeding standard</a:t>
                      </a:r>
                    </a:p>
                    <a:p>
                      <a:pPr lvl="0">
                        <a:buFont typeface="Arial" pitchFamily="34" charset="0"/>
                        <a:buChar char="•"/>
                      </a:pPr>
                      <a:r>
                        <a:rPr lang="en-US" sz="1800" kern="1200" dirty="0" smtClean="0">
                          <a:solidFill>
                            <a:schemeClr val="tx1"/>
                          </a:solidFill>
                          <a:latin typeface="+mn-lt"/>
                          <a:ea typeface="+mn-ea"/>
                          <a:cs typeface="+mn-cs"/>
                        </a:rPr>
                        <a:t>Wolff’s Lehmann feeding standard</a:t>
                      </a:r>
                    </a:p>
                    <a:p>
                      <a:pPr lvl="0">
                        <a:buFont typeface="Arial" pitchFamily="34" charset="0"/>
                        <a:buChar char="•"/>
                      </a:pPr>
                      <a:r>
                        <a:rPr lang="en-US" sz="1800" kern="1200" dirty="0" err="1" smtClean="0">
                          <a:solidFill>
                            <a:schemeClr val="tx1"/>
                          </a:solidFill>
                          <a:latin typeface="+mn-lt"/>
                          <a:ea typeface="+mn-ea"/>
                          <a:cs typeface="+mn-cs"/>
                        </a:rPr>
                        <a:t>Haeckers’s</a:t>
                      </a:r>
                      <a:r>
                        <a:rPr lang="en-US" sz="1800" kern="1200" dirty="0" smtClean="0">
                          <a:solidFill>
                            <a:schemeClr val="tx1"/>
                          </a:solidFill>
                          <a:latin typeface="+mn-lt"/>
                          <a:ea typeface="+mn-ea"/>
                          <a:cs typeface="+mn-cs"/>
                        </a:rPr>
                        <a:t> Feeding standard</a:t>
                      </a:r>
                    </a:p>
                    <a:p>
                      <a:pPr lvl="0">
                        <a:buFont typeface="Arial" pitchFamily="34" charset="0"/>
                        <a:buChar char="•"/>
                      </a:pPr>
                      <a:r>
                        <a:rPr lang="en-US" sz="1800" kern="1200" dirty="0" smtClean="0">
                          <a:solidFill>
                            <a:schemeClr val="tx1"/>
                          </a:solidFill>
                          <a:latin typeface="+mn-lt"/>
                          <a:ea typeface="+mn-ea"/>
                          <a:cs typeface="+mn-cs"/>
                        </a:rPr>
                        <a:t>Savage feeding standard</a:t>
                      </a:r>
                    </a:p>
                    <a:p>
                      <a:pPr lvl="0">
                        <a:buFont typeface="Arial" pitchFamily="34" charset="0"/>
                        <a:buChar char="•"/>
                      </a:pPr>
                      <a:r>
                        <a:rPr lang="en-US" sz="1800" kern="1200" dirty="0" smtClean="0">
                          <a:solidFill>
                            <a:schemeClr val="tx1"/>
                          </a:solidFill>
                          <a:latin typeface="+mn-lt"/>
                          <a:ea typeface="+mn-ea"/>
                          <a:cs typeface="+mn-cs"/>
                        </a:rPr>
                        <a:t>Morrison standard</a:t>
                      </a:r>
                    </a:p>
                    <a:p>
                      <a:pPr lvl="0">
                        <a:buFont typeface="Arial" pitchFamily="34" charset="0"/>
                        <a:buChar char="•"/>
                      </a:pPr>
                      <a:r>
                        <a:rPr lang="en-US" sz="1800" kern="1200" dirty="0" smtClean="0">
                          <a:solidFill>
                            <a:schemeClr val="tx1"/>
                          </a:solidFill>
                          <a:latin typeface="+mn-lt"/>
                          <a:ea typeface="+mn-ea"/>
                          <a:cs typeface="+mn-cs"/>
                        </a:rPr>
                        <a:t>National Research Council standard</a:t>
                      </a:r>
                    </a:p>
                    <a:p>
                      <a:pPr>
                        <a:buFont typeface="Arial" pitchFamily="34" charset="0"/>
                        <a:buChar char="•"/>
                      </a:pPr>
                      <a:r>
                        <a:rPr lang="en-US" sz="1800" kern="1200" dirty="0" smtClean="0">
                          <a:solidFill>
                            <a:schemeClr val="tx1"/>
                          </a:solidFill>
                          <a:latin typeface="+mn-lt"/>
                          <a:ea typeface="+mn-ea"/>
                          <a:cs typeface="+mn-cs"/>
                        </a:rPr>
                        <a:t>Indian standard</a:t>
                      </a:r>
                      <a:r>
                        <a:rPr lang="en-US" dirty="0" smtClean="0"/>
                        <a:t> system </a:t>
                      </a:r>
                      <a:endParaRPr lang="en-US" dirty="0"/>
                    </a:p>
                  </a:txBody>
                  <a:tcPr>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graphicFrame>
        <p:nvGraphicFramePr>
          <p:cNvPr id="12" name="Table 11"/>
          <p:cNvGraphicFramePr>
            <a:graphicFrameLocks noGrp="1"/>
          </p:cNvGraphicFramePr>
          <p:nvPr/>
        </p:nvGraphicFramePr>
        <p:xfrm>
          <a:off x="6215270" y="2971801"/>
          <a:ext cx="2358887" cy="3322320"/>
        </p:xfrm>
        <a:graphic>
          <a:graphicData uri="http://schemas.openxmlformats.org/drawingml/2006/table">
            <a:tbl>
              <a:tblPr/>
              <a:tblGrid>
                <a:gridCol w="2358887"/>
              </a:tblGrid>
              <a:tr h="3150705">
                <a:tc>
                  <a:txBody>
                    <a:bodyPr/>
                    <a:lstStyle/>
                    <a:p>
                      <a:r>
                        <a:rPr lang="en-US" dirty="0" smtClean="0"/>
                        <a:t>Production value type</a:t>
                      </a:r>
                    </a:p>
                    <a:p>
                      <a:pPr lvl="1"/>
                      <a:r>
                        <a:rPr lang="en-US" b="1" dirty="0" smtClean="0"/>
                        <a:t> </a:t>
                      </a:r>
                    </a:p>
                    <a:p>
                      <a:pPr lvl="1">
                        <a:buFont typeface="Arial" pitchFamily="34" charset="0"/>
                        <a:buChar char="•"/>
                      </a:pPr>
                      <a:r>
                        <a:rPr lang="en-US" sz="1800" b="1" kern="1200" baseline="0" dirty="0" smtClean="0">
                          <a:solidFill>
                            <a:schemeClr val="tx1"/>
                          </a:solidFill>
                          <a:latin typeface="+mn-lt"/>
                          <a:ea typeface="+mn-ea"/>
                          <a:cs typeface="+mn-cs"/>
                        </a:rPr>
                        <a:t> </a:t>
                      </a:r>
                      <a:r>
                        <a:rPr lang="en-US" sz="1800" kern="1200" dirty="0" err="1" smtClean="0">
                          <a:solidFill>
                            <a:schemeClr val="tx1"/>
                          </a:solidFill>
                          <a:latin typeface="+mn-lt"/>
                          <a:ea typeface="+mn-ea"/>
                          <a:cs typeface="+mn-cs"/>
                        </a:rPr>
                        <a:t>Kellner</a:t>
                      </a:r>
                      <a:r>
                        <a:rPr lang="en-US" sz="1800" kern="1200" dirty="0" smtClean="0">
                          <a:solidFill>
                            <a:schemeClr val="tx1"/>
                          </a:solidFill>
                          <a:latin typeface="+mn-lt"/>
                          <a:ea typeface="+mn-ea"/>
                          <a:cs typeface="+mn-cs"/>
                        </a:rPr>
                        <a:t>-feeding standard</a:t>
                      </a:r>
                    </a:p>
                    <a:p>
                      <a:pPr lvl="1">
                        <a:buFont typeface="Arial" pitchFamily="34" charset="0"/>
                        <a:buChar char="•"/>
                      </a:pPr>
                      <a:endParaRPr lang="en-US" sz="1600" kern="1200" dirty="0" smtClean="0">
                        <a:solidFill>
                          <a:schemeClr val="tx1"/>
                        </a:solidFill>
                        <a:latin typeface="+mn-lt"/>
                        <a:ea typeface="+mn-ea"/>
                        <a:cs typeface="+mn-cs"/>
                      </a:endParaRPr>
                    </a:p>
                    <a:p>
                      <a:pPr lvl="1">
                        <a:buFont typeface="Arial" pitchFamily="34" charset="0"/>
                        <a:buChar char="•"/>
                      </a:pPr>
                      <a:r>
                        <a:rPr lang="en-US" sz="1800" kern="1200" dirty="0" err="1" smtClean="0">
                          <a:solidFill>
                            <a:schemeClr val="tx1"/>
                          </a:solidFill>
                          <a:latin typeface="+mn-lt"/>
                          <a:ea typeface="+mn-ea"/>
                          <a:cs typeface="+mn-cs"/>
                        </a:rPr>
                        <a:t>Armsby</a:t>
                      </a:r>
                      <a:r>
                        <a:rPr lang="en-US" sz="1800" kern="1200" dirty="0" smtClean="0">
                          <a:solidFill>
                            <a:schemeClr val="tx1"/>
                          </a:solidFill>
                          <a:latin typeface="+mn-lt"/>
                          <a:ea typeface="+mn-ea"/>
                          <a:cs typeface="+mn-cs"/>
                        </a:rPr>
                        <a:t> feeding std</a:t>
                      </a:r>
                    </a:p>
                    <a:p>
                      <a:pPr lvl="1">
                        <a:buFont typeface="Arial" pitchFamily="34" charset="0"/>
                        <a:buChar char="•"/>
                      </a:pPr>
                      <a:endParaRPr lang="en-US" sz="1600" kern="1200" dirty="0" smtClean="0">
                        <a:solidFill>
                          <a:schemeClr val="tx1"/>
                        </a:solidFill>
                        <a:latin typeface="+mn-lt"/>
                        <a:ea typeface="+mn-ea"/>
                        <a:cs typeface="+mn-cs"/>
                      </a:endParaRPr>
                    </a:p>
                    <a:p>
                      <a:pPr lvl="1">
                        <a:buFont typeface="Arial" pitchFamily="34" charset="0"/>
                        <a:buChar char="•"/>
                      </a:pPr>
                      <a:r>
                        <a:rPr lang="en-US" sz="1800" kern="1200" dirty="0" smtClean="0">
                          <a:solidFill>
                            <a:schemeClr val="tx1"/>
                          </a:solidFill>
                          <a:latin typeface="+mn-lt"/>
                          <a:ea typeface="+mn-ea"/>
                          <a:cs typeface="+mn-cs"/>
                        </a:rPr>
                        <a:t>Agricultural Research Council Standard.</a:t>
                      </a:r>
                      <a:endParaRPr lang="en-US" sz="1600" kern="1200" dirty="0" smtClean="0">
                        <a:solidFill>
                          <a:schemeClr val="tx1"/>
                        </a:solidFill>
                        <a:latin typeface="+mn-lt"/>
                        <a:ea typeface="+mn-ea"/>
                        <a:cs typeface="+mn-cs"/>
                      </a:endParaRPr>
                    </a:p>
                    <a:p>
                      <a:endParaRPr lang="en-US" dirty="0"/>
                    </a:p>
                  </a:txBody>
                  <a:tcPr>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457200" y="457201"/>
            <a:ext cx="8305800" cy="954107"/>
          </a:xfrm>
          <a:prstGeom prst="rect">
            <a:avLst/>
          </a:prstGeom>
          <a:noFill/>
        </p:spPr>
        <p:txBody>
          <a:bodyPr wrap="square" rtlCol="0">
            <a:spAutoFit/>
          </a:bodyPr>
          <a:lstStyle/>
          <a:p>
            <a:pPr algn="ctr"/>
            <a:r>
              <a:rPr lang="en-US" sz="2800" b="1" dirty="0" smtClean="0">
                <a:solidFill>
                  <a:srgbClr val="C00000"/>
                </a:solidFill>
              </a:rPr>
              <a:t> Classification according to history and development of feeding standard </a:t>
            </a:r>
            <a:endParaRPr lang="en-US" sz="2800" dirty="0">
              <a:solidFill>
                <a:srgbClr val="C00000"/>
              </a:solidFill>
            </a:endParaRPr>
          </a:p>
        </p:txBody>
      </p:sp>
      <p:graphicFrame>
        <p:nvGraphicFramePr>
          <p:cNvPr id="3" name="Table 2"/>
          <p:cNvGraphicFramePr>
            <a:graphicFrameLocks noGrp="1"/>
          </p:cNvGraphicFramePr>
          <p:nvPr/>
        </p:nvGraphicFramePr>
        <p:xfrm>
          <a:off x="901148" y="1775791"/>
          <a:ext cx="7699513" cy="640080"/>
        </p:xfrm>
        <a:graphic>
          <a:graphicData uri="http://schemas.openxmlformats.org/drawingml/2006/table">
            <a:tbl>
              <a:tblPr/>
              <a:tblGrid>
                <a:gridCol w="2464904"/>
                <a:gridCol w="5234609"/>
              </a:tblGrid>
              <a:tr h="344557">
                <a:tc>
                  <a:txBody>
                    <a:bodyPr/>
                    <a:lstStyle/>
                    <a:p>
                      <a:r>
                        <a:rPr lang="en-US" sz="1800" b="1" kern="1200" dirty="0" smtClean="0">
                          <a:solidFill>
                            <a:schemeClr val="tx1"/>
                          </a:solidFill>
                          <a:latin typeface="+mn-lt"/>
                          <a:ea typeface="+mn-ea"/>
                          <a:cs typeface="+mn-cs"/>
                        </a:rPr>
                        <a:t>Old days feeding standard</a:t>
                      </a:r>
                      <a:endParaRPr lang="en-US" dirty="0"/>
                    </a:p>
                  </a:txBody>
                  <a:tcPr>
                    <a:lnL w="12700" cmpd="sng">
                      <a:solidFill>
                        <a:schemeClr val="tx1"/>
                      </a:solidFill>
                      <a:prstDash val="solid"/>
                    </a:lnL>
                    <a:lnR w="12700" cap="flat" cmpd="sng" algn="ctr">
                      <a:solidFill>
                        <a:schemeClr val="tx1"/>
                      </a:solidFill>
                      <a:prstDash val="solid"/>
                      <a:round/>
                      <a:headEnd type="none" w="med" len="med"/>
                      <a:tailEnd type="none" w="med" len="med"/>
                    </a:lnR>
                    <a:lnT w="12700" cmpd="sng">
                      <a:solidFill>
                        <a:schemeClr val="tx1"/>
                      </a:solidFill>
                      <a:prstDash val="solid"/>
                    </a:lnT>
                    <a:lnB w="12700" cmpd="sng">
                      <a:solidFill>
                        <a:schemeClr val="tx1"/>
                      </a:solidFill>
                      <a:prstDash val="solid"/>
                    </a:lnB>
                  </a:tcPr>
                </a:tc>
                <a:tc>
                  <a:txBody>
                    <a:bodyPr/>
                    <a:lstStyle/>
                    <a:p>
                      <a:r>
                        <a:rPr lang="en-US" sz="1800" b="1" kern="1200" dirty="0" smtClean="0">
                          <a:solidFill>
                            <a:schemeClr val="tx1"/>
                          </a:solidFill>
                          <a:latin typeface="+mn-lt"/>
                          <a:ea typeface="+mn-ea"/>
                          <a:cs typeface="+mn-cs"/>
                        </a:rPr>
                        <a:t>Middle days feeding standards</a:t>
                      </a:r>
                      <a:endParaRPr lang="en-US" dirty="0"/>
                    </a:p>
                  </a:txBody>
                  <a:tcPr>
                    <a:lnL w="12700" cap="flat" cmpd="sng" algn="ctr">
                      <a:solidFill>
                        <a:schemeClr val="tx1"/>
                      </a:solidFill>
                      <a:prstDash val="solid"/>
                      <a:round/>
                      <a:headEnd type="none" w="med" len="med"/>
                      <a:tailEnd type="none" w="med" len="med"/>
                    </a:lnL>
                    <a:lnR w="12700" cmpd="sng">
                      <a:solidFill>
                        <a:schemeClr val="tx1"/>
                      </a:solidFill>
                      <a:prstDash val="soli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r>
            </a:tbl>
          </a:graphicData>
        </a:graphic>
      </p:graphicFrame>
      <p:graphicFrame>
        <p:nvGraphicFramePr>
          <p:cNvPr id="8" name="Table 7"/>
          <p:cNvGraphicFramePr>
            <a:graphicFrameLocks noGrp="1"/>
          </p:cNvGraphicFramePr>
          <p:nvPr/>
        </p:nvGraphicFramePr>
        <p:xfrm>
          <a:off x="914400" y="2438399"/>
          <a:ext cx="2451652" cy="4206240"/>
        </p:xfrm>
        <a:graphic>
          <a:graphicData uri="http://schemas.openxmlformats.org/drawingml/2006/table">
            <a:tbl>
              <a:tblPr/>
              <a:tblGrid>
                <a:gridCol w="2451652"/>
              </a:tblGrid>
              <a:tr h="3723861">
                <a:tc>
                  <a:txBody>
                    <a:bodyPr/>
                    <a:lstStyle/>
                    <a:p>
                      <a:pPr lvl="0"/>
                      <a:endParaRPr lang="en-US" sz="1800" kern="1200" dirty="0" smtClean="0">
                        <a:solidFill>
                          <a:schemeClr val="tx1"/>
                        </a:solidFill>
                        <a:latin typeface="+mn-lt"/>
                        <a:ea typeface="+mn-ea"/>
                        <a:cs typeface="+mn-cs"/>
                      </a:endParaRPr>
                    </a:p>
                    <a:p>
                      <a:pPr lvl="0"/>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smtClean="0">
                          <a:solidFill>
                            <a:schemeClr val="tx1"/>
                          </a:solidFill>
                          <a:latin typeface="+mn-lt"/>
                          <a:ea typeface="+mn-ea"/>
                          <a:cs typeface="+mn-cs"/>
                        </a:rPr>
                        <a:t>Hay standard </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err="1" smtClean="0">
                          <a:solidFill>
                            <a:schemeClr val="tx1"/>
                          </a:solidFill>
                          <a:latin typeface="+mn-lt"/>
                          <a:ea typeface="+mn-ea"/>
                          <a:cs typeface="+mn-cs"/>
                        </a:rPr>
                        <a:t>Grouven’s</a:t>
                      </a:r>
                      <a:r>
                        <a:rPr lang="en-US" sz="1800" kern="1200" dirty="0" smtClean="0">
                          <a:solidFill>
                            <a:schemeClr val="tx1"/>
                          </a:solidFill>
                          <a:latin typeface="+mn-lt"/>
                          <a:ea typeface="+mn-ea"/>
                          <a:cs typeface="+mn-cs"/>
                        </a:rPr>
                        <a:t> Feeding system</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smtClean="0">
                          <a:solidFill>
                            <a:schemeClr val="tx1"/>
                          </a:solidFill>
                          <a:latin typeface="+mn-lt"/>
                          <a:ea typeface="+mn-ea"/>
                          <a:cs typeface="+mn-cs"/>
                        </a:rPr>
                        <a:t>Wolff’s Feeding Standard</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err="1" smtClean="0">
                          <a:solidFill>
                            <a:schemeClr val="tx1"/>
                          </a:solidFill>
                          <a:latin typeface="+mn-lt"/>
                          <a:ea typeface="+mn-ea"/>
                          <a:cs typeface="+mn-cs"/>
                        </a:rPr>
                        <a:t>Kuhan’s</a:t>
                      </a:r>
                      <a:r>
                        <a:rPr lang="en-US" sz="1800" kern="1200" dirty="0" smtClean="0">
                          <a:solidFill>
                            <a:schemeClr val="tx1"/>
                          </a:solidFill>
                          <a:latin typeface="+mn-lt"/>
                          <a:ea typeface="+mn-ea"/>
                          <a:cs typeface="+mn-cs"/>
                        </a:rPr>
                        <a:t> Feeding Standard</a:t>
                      </a:r>
                    </a:p>
                    <a:p>
                      <a:pPr lvl="0">
                        <a:buFont typeface="Arial" pitchFamily="34" charset="0"/>
                        <a:buChar char="•"/>
                      </a:pPr>
                      <a:endParaRPr lang="en-US" sz="1800" kern="1200" dirty="0" smtClean="0">
                        <a:solidFill>
                          <a:schemeClr val="tx1"/>
                        </a:solidFill>
                        <a:latin typeface="+mn-lt"/>
                        <a:ea typeface="+mn-ea"/>
                        <a:cs typeface="+mn-cs"/>
                      </a:endParaRPr>
                    </a:p>
                    <a:p>
                      <a:pPr>
                        <a:buFont typeface="Arial" pitchFamily="34" charset="0"/>
                        <a:buChar char="•"/>
                      </a:pPr>
                      <a:r>
                        <a:rPr lang="en-US" sz="1800" kern="1200" dirty="0" smtClean="0">
                          <a:solidFill>
                            <a:schemeClr val="tx1"/>
                          </a:solidFill>
                          <a:latin typeface="+mn-lt"/>
                          <a:ea typeface="+mn-ea"/>
                          <a:cs typeface="+mn-cs"/>
                        </a:rPr>
                        <a:t>Scandinavian feed unit Standard</a:t>
                      </a:r>
                      <a:endParaRPr lang="en-US" dirty="0"/>
                    </a:p>
                  </a:txBody>
                  <a:tcPr>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graphicFrame>
        <p:nvGraphicFramePr>
          <p:cNvPr id="9" name="Table 8"/>
          <p:cNvGraphicFramePr>
            <a:graphicFrameLocks noGrp="1"/>
          </p:cNvGraphicFramePr>
          <p:nvPr/>
        </p:nvGraphicFramePr>
        <p:xfrm>
          <a:off x="3379304" y="2438400"/>
          <a:ext cx="3097696" cy="4191000"/>
        </p:xfrm>
        <a:graphic>
          <a:graphicData uri="http://schemas.openxmlformats.org/drawingml/2006/table">
            <a:tbl>
              <a:tblPr/>
              <a:tblGrid>
                <a:gridCol w="3097696"/>
              </a:tblGrid>
              <a:tr h="4191000">
                <a:tc>
                  <a:txBody>
                    <a:bodyPr/>
                    <a:lstStyle/>
                    <a:p>
                      <a:pPr lvl="0"/>
                      <a:endParaRPr lang="en-US" sz="1800" kern="1200" dirty="0" smtClean="0">
                        <a:solidFill>
                          <a:schemeClr val="tx1"/>
                        </a:solidFill>
                        <a:latin typeface="+mn-lt"/>
                        <a:ea typeface="+mn-ea"/>
                        <a:cs typeface="+mn-cs"/>
                      </a:endParaRPr>
                    </a:p>
                    <a:p>
                      <a:pPr lvl="0"/>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smtClean="0">
                          <a:solidFill>
                            <a:schemeClr val="tx1"/>
                          </a:solidFill>
                          <a:latin typeface="+mn-lt"/>
                          <a:ea typeface="+mn-ea"/>
                          <a:cs typeface="+mn-cs"/>
                        </a:rPr>
                        <a:t>Wolff’s Lehmann feeding standard</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err="1" smtClean="0">
                          <a:solidFill>
                            <a:schemeClr val="tx1"/>
                          </a:solidFill>
                          <a:latin typeface="+mn-lt"/>
                          <a:ea typeface="+mn-ea"/>
                          <a:cs typeface="+mn-cs"/>
                        </a:rPr>
                        <a:t>Haeckers’s</a:t>
                      </a:r>
                      <a:r>
                        <a:rPr lang="en-US" sz="1800" kern="1200" dirty="0" smtClean="0">
                          <a:solidFill>
                            <a:schemeClr val="tx1"/>
                          </a:solidFill>
                          <a:latin typeface="+mn-lt"/>
                          <a:ea typeface="+mn-ea"/>
                          <a:cs typeface="+mn-cs"/>
                        </a:rPr>
                        <a:t> Feeding Standard</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smtClean="0">
                          <a:solidFill>
                            <a:schemeClr val="tx1"/>
                          </a:solidFill>
                          <a:latin typeface="+mn-lt"/>
                          <a:ea typeface="+mn-ea"/>
                          <a:cs typeface="+mn-cs"/>
                        </a:rPr>
                        <a:t>Savage Feeding Standard</a:t>
                      </a:r>
                    </a:p>
                    <a:p>
                      <a:pPr lvl="0">
                        <a:buFont typeface="Arial" pitchFamily="34" charset="0"/>
                        <a:buChar char="•"/>
                      </a:pPr>
                      <a:endParaRPr lang="en-US" sz="1800" kern="1200" dirty="0" smtClean="0">
                        <a:solidFill>
                          <a:schemeClr val="tx1"/>
                        </a:solidFill>
                        <a:latin typeface="+mn-lt"/>
                        <a:ea typeface="+mn-ea"/>
                        <a:cs typeface="+mn-cs"/>
                      </a:endParaRPr>
                    </a:p>
                    <a:p>
                      <a:pPr lvl="0">
                        <a:buFont typeface="Arial" pitchFamily="34" charset="0"/>
                        <a:buChar char="•"/>
                      </a:pPr>
                      <a:r>
                        <a:rPr lang="en-US" sz="1800" kern="1200" dirty="0" err="1" smtClean="0">
                          <a:solidFill>
                            <a:schemeClr val="tx1"/>
                          </a:solidFill>
                          <a:latin typeface="+mn-lt"/>
                          <a:ea typeface="+mn-ea"/>
                          <a:cs typeface="+mn-cs"/>
                        </a:rPr>
                        <a:t>Kellner’s</a:t>
                      </a:r>
                      <a:r>
                        <a:rPr lang="en-US" sz="1800" kern="1200" dirty="0" smtClean="0">
                          <a:solidFill>
                            <a:schemeClr val="tx1"/>
                          </a:solidFill>
                          <a:latin typeface="+mn-lt"/>
                          <a:ea typeface="+mn-ea"/>
                          <a:cs typeface="+mn-cs"/>
                        </a:rPr>
                        <a:t> Feeding Standard</a:t>
                      </a:r>
                    </a:p>
                    <a:p>
                      <a:pPr lvl="0">
                        <a:buFont typeface="Arial" pitchFamily="34" charset="0"/>
                        <a:buChar char="•"/>
                      </a:pPr>
                      <a:endParaRPr lang="en-US" sz="1800" kern="1200" dirty="0" smtClean="0">
                        <a:solidFill>
                          <a:schemeClr val="tx1"/>
                        </a:solidFill>
                        <a:latin typeface="+mn-lt"/>
                        <a:ea typeface="+mn-ea"/>
                        <a:cs typeface="+mn-cs"/>
                      </a:endParaRPr>
                    </a:p>
                    <a:p>
                      <a:pPr>
                        <a:buFont typeface="Arial" pitchFamily="34" charset="0"/>
                        <a:buChar char="•"/>
                      </a:pPr>
                      <a:r>
                        <a:rPr lang="en-US" sz="1800" kern="1200" dirty="0" err="1" smtClean="0">
                          <a:solidFill>
                            <a:schemeClr val="tx1"/>
                          </a:solidFill>
                          <a:latin typeface="+mn-lt"/>
                          <a:ea typeface="+mn-ea"/>
                          <a:cs typeface="+mn-cs"/>
                        </a:rPr>
                        <a:t>Armsby</a:t>
                      </a:r>
                      <a:r>
                        <a:rPr lang="en-US" sz="1800" kern="1200" dirty="0" smtClean="0">
                          <a:solidFill>
                            <a:schemeClr val="tx1"/>
                          </a:solidFill>
                          <a:latin typeface="+mn-lt"/>
                          <a:ea typeface="+mn-ea"/>
                          <a:cs typeface="+mn-cs"/>
                        </a:rPr>
                        <a:t> Feeding Standard</a:t>
                      </a:r>
                      <a:endParaRPr lang="en-US" dirty="0"/>
                    </a:p>
                  </a:txBody>
                  <a:tcPr>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graphicFrame>
        <p:nvGraphicFramePr>
          <p:cNvPr id="14" name="Table 13"/>
          <p:cNvGraphicFramePr>
            <a:graphicFrameLocks noGrp="1"/>
          </p:cNvGraphicFramePr>
          <p:nvPr/>
        </p:nvGraphicFramePr>
        <p:xfrm>
          <a:off x="6477000" y="1752601"/>
          <a:ext cx="2133600" cy="4876799"/>
        </p:xfrm>
        <a:graphic>
          <a:graphicData uri="http://schemas.openxmlformats.org/drawingml/2006/table">
            <a:tbl>
              <a:tblPr/>
              <a:tblGrid>
                <a:gridCol w="2133600"/>
              </a:tblGrid>
              <a:tr h="4876799">
                <a:tc>
                  <a:txBody>
                    <a:bodyPr/>
                    <a:lstStyle/>
                    <a:p>
                      <a:pPr lvl="2" algn="l"/>
                      <a:r>
                        <a:rPr lang="en-US" sz="1600" b="1" kern="1200" dirty="0" smtClean="0">
                          <a:solidFill>
                            <a:schemeClr val="tx1"/>
                          </a:solidFill>
                          <a:latin typeface="+mn-lt"/>
                          <a:ea typeface="+mn-ea"/>
                          <a:cs typeface="+mn-cs"/>
                        </a:rPr>
                        <a:t>Present </a:t>
                      </a:r>
                      <a:r>
                        <a:rPr lang="en-US" sz="1600" b="1" kern="1200" dirty="0" err="1" smtClean="0">
                          <a:solidFill>
                            <a:schemeClr val="tx1"/>
                          </a:solidFill>
                          <a:latin typeface="+mn-lt"/>
                          <a:ea typeface="+mn-ea"/>
                          <a:cs typeface="+mn-cs"/>
                        </a:rPr>
                        <a:t>dayfeeding</a:t>
                      </a:r>
                      <a:r>
                        <a:rPr lang="en-US" sz="1600" b="1" kern="1200" dirty="0" smtClean="0">
                          <a:solidFill>
                            <a:schemeClr val="tx1"/>
                          </a:solidFill>
                          <a:latin typeface="+mn-lt"/>
                          <a:ea typeface="+mn-ea"/>
                          <a:cs typeface="+mn-cs"/>
                        </a:rPr>
                        <a:t> standards</a:t>
                      </a:r>
                      <a:endParaRPr lang="en-US" sz="1600" kern="1200" dirty="0" smtClean="0">
                        <a:solidFill>
                          <a:schemeClr val="tx1"/>
                        </a:solidFill>
                        <a:latin typeface="+mn-lt"/>
                        <a:ea typeface="+mn-ea"/>
                        <a:cs typeface="+mn-cs"/>
                      </a:endParaRPr>
                    </a:p>
                    <a:p>
                      <a:pPr lvl="2"/>
                      <a:endParaRPr lang="en-US" sz="1800" kern="1200" dirty="0" smtClean="0">
                        <a:solidFill>
                          <a:schemeClr val="tx1"/>
                        </a:solidFill>
                        <a:latin typeface="+mn-lt"/>
                        <a:ea typeface="+mn-ea"/>
                        <a:cs typeface="+mn-cs"/>
                      </a:endParaRPr>
                    </a:p>
                    <a:p>
                      <a:pPr lvl="2">
                        <a:buFont typeface="Arial" pitchFamily="34" charset="0"/>
                        <a:buChar char="•"/>
                      </a:pPr>
                      <a:r>
                        <a:rPr lang="en-US" sz="1800" kern="1200" dirty="0" smtClean="0">
                          <a:solidFill>
                            <a:schemeClr val="tx1"/>
                          </a:solidFill>
                          <a:latin typeface="+mn-lt"/>
                          <a:ea typeface="+mn-ea"/>
                          <a:cs typeface="+mn-cs"/>
                        </a:rPr>
                        <a:t>National Research Council standard</a:t>
                      </a:r>
                      <a:endParaRPr lang="en-US" sz="1600" kern="1200" dirty="0" smtClean="0">
                        <a:solidFill>
                          <a:schemeClr val="tx1"/>
                        </a:solidFill>
                        <a:latin typeface="+mn-lt"/>
                        <a:ea typeface="+mn-ea"/>
                        <a:cs typeface="+mn-cs"/>
                      </a:endParaRPr>
                    </a:p>
                    <a:p>
                      <a:pPr lvl="2">
                        <a:buFont typeface="Arial" pitchFamily="34" charset="0"/>
                        <a:buChar char="•"/>
                      </a:pPr>
                      <a:r>
                        <a:rPr lang="en-US" sz="1800" kern="1200" dirty="0" smtClean="0">
                          <a:solidFill>
                            <a:schemeClr val="tx1"/>
                          </a:solidFill>
                          <a:latin typeface="+mn-lt"/>
                          <a:ea typeface="+mn-ea"/>
                          <a:cs typeface="+mn-cs"/>
                        </a:rPr>
                        <a:t>Morrison standard</a:t>
                      </a:r>
                      <a:endParaRPr lang="en-US" sz="1600" kern="1200" dirty="0" smtClean="0">
                        <a:solidFill>
                          <a:schemeClr val="tx1"/>
                        </a:solidFill>
                        <a:latin typeface="+mn-lt"/>
                        <a:ea typeface="+mn-ea"/>
                        <a:cs typeface="+mn-cs"/>
                      </a:endParaRPr>
                    </a:p>
                    <a:p>
                      <a:pPr lvl="2">
                        <a:buFont typeface="Arial" pitchFamily="34" charset="0"/>
                        <a:buChar char="•"/>
                      </a:pPr>
                      <a:r>
                        <a:rPr lang="en-US" sz="1800" kern="1200" dirty="0" smtClean="0">
                          <a:solidFill>
                            <a:schemeClr val="tx1"/>
                          </a:solidFill>
                          <a:latin typeface="+mn-lt"/>
                          <a:ea typeface="+mn-ea"/>
                          <a:cs typeface="+mn-cs"/>
                        </a:rPr>
                        <a:t>Agricultural Research Council Standard.</a:t>
                      </a:r>
                      <a:endParaRPr lang="en-US" sz="1600" kern="1200" dirty="0" smtClean="0">
                        <a:solidFill>
                          <a:schemeClr val="tx1"/>
                        </a:solidFill>
                        <a:latin typeface="+mn-lt"/>
                        <a:ea typeface="+mn-ea"/>
                        <a:cs typeface="+mn-cs"/>
                      </a:endParaRPr>
                    </a:p>
                    <a:p>
                      <a:pPr>
                        <a:buFont typeface="Arial" pitchFamily="34" charset="0"/>
                        <a:buChar char="•"/>
                      </a:pPr>
                      <a:r>
                        <a:rPr lang="en-US" sz="1800" kern="1200" dirty="0" smtClean="0">
                          <a:solidFill>
                            <a:schemeClr val="tx1"/>
                          </a:solidFill>
                          <a:latin typeface="+mn-lt"/>
                          <a:ea typeface="+mn-ea"/>
                          <a:cs typeface="+mn-cs"/>
                        </a:rPr>
                        <a:t>          Indian standards</a:t>
                      </a:r>
                      <a:endParaRPr lang="en-US" dirty="0"/>
                    </a:p>
                  </a:txBody>
                  <a:tcPr anchor="b">
                    <a:lnL w="12700" cmpd="sng">
                      <a:solidFill>
                        <a:schemeClr val="tx1"/>
                      </a:solidFill>
                      <a:prstDash val="solid"/>
                    </a:lnL>
                    <a:lnR w="12700" cmpd="sng">
                      <a:solidFill>
                        <a:schemeClr val="tx1"/>
                      </a:solidFill>
                      <a:prstDash val="solid"/>
                    </a:lnR>
                    <a:lnT w="12700" cmpd="sng">
                      <a:solidFill>
                        <a:schemeClr val="tx1"/>
                      </a:solidFill>
                      <a:prstDash val="solid"/>
                    </a:lnT>
                    <a:lnB w="12700" cmpd="sng">
                      <a:solidFill>
                        <a:schemeClr val="tx1"/>
                      </a:solidFill>
                      <a:prstDash val="solid"/>
                    </a:lnB>
                  </a:tcPr>
                </a:tc>
              </a:tr>
            </a:tbl>
          </a:graphicData>
        </a:graphic>
      </p:graphicFrame>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295400" y="304800"/>
            <a:ext cx="6858000" cy="1200329"/>
          </a:xfrm>
          <a:prstGeom prst="rect">
            <a:avLst/>
          </a:prstGeom>
          <a:noFill/>
        </p:spPr>
        <p:txBody>
          <a:bodyPr wrap="square" rtlCol="0">
            <a:spAutoFit/>
          </a:bodyPr>
          <a:lstStyle/>
          <a:p>
            <a:pPr algn="ctr"/>
            <a:r>
              <a:rPr lang="en-US" sz="2400" b="1" dirty="0" smtClean="0">
                <a:solidFill>
                  <a:srgbClr val="002060"/>
                </a:solidFill>
              </a:rPr>
              <a:t>COMPARATIVE TYPE FEEDING STANDARD</a:t>
            </a:r>
            <a:endParaRPr lang="en-US" sz="2400" dirty="0" smtClean="0">
              <a:solidFill>
                <a:srgbClr val="002060"/>
              </a:solidFill>
            </a:endParaRPr>
          </a:p>
          <a:p>
            <a:pPr algn="ctr"/>
            <a:r>
              <a:rPr lang="en-US" sz="2400" b="1" dirty="0" smtClean="0">
                <a:solidFill>
                  <a:srgbClr val="002060"/>
                </a:solidFill>
              </a:rPr>
              <a:t> </a:t>
            </a:r>
            <a:endParaRPr lang="en-US" sz="2400" dirty="0" smtClean="0">
              <a:solidFill>
                <a:srgbClr val="002060"/>
              </a:solidFill>
            </a:endParaRPr>
          </a:p>
          <a:p>
            <a:pPr algn="ctr"/>
            <a:endParaRPr lang="en-US" sz="2400" dirty="0">
              <a:solidFill>
                <a:srgbClr val="002060"/>
              </a:solidFill>
            </a:endParaRPr>
          </a:p>
        </p:txBody>
      </p:sp>
      <p:sp>
        <p:nvSpPr>
          <p:cNvPr id="3" name="TextBox 2"/>
          <p:cNvSpPr txBox="1"/>
          <p:nvPr/>
        </p:nvSpPr>
        <p:spPr>
          <a:xfrm>
            <a:off x="457200" y="762000"/>
            <a:ext cx="8001000" cy="6740307"/>
          </a:xfrm>
          <a:prstGeom prst="rect">
            <a:avLst/>
          </a:prstGeom>
          <a:noFill/>
        </p:spPr>
        <p:txBody>
          <a:bodyPr wrap="square" rtlCol="0">
            <a:spAutoFit/>
          </a:bodyPr>
          <a:lstStyle/>
          <a:p>
            <a:r>
              <a:rPr lang="en-US" sz="2400" b="1" dirty="0" smtClean="0">
                <a:solidFill>
                  <a:srgbClr val="C00000"/>
                </a:solidFill>
              </a:rPr>
              <a:t>                                                   1.    Hay standard</a:t>
            </a:r>
          </a:p>
          <a:p>
            <a:r>
              <a:rPr lang="en-US" sz="2400" dirty="0" smtClean="0"/>
              <a:t>    In 1810 German scientist Albert </a:t>
            </a:r>
            <a:r>
              <a:rPr lang="en-US" sz="2400" dirty="0" err="1" smtClean="0"/>
              <a:t>Thaer</a:t>
            </a:r>
            <a:r>
              <a:rPr lang="en-US" sz="2400" dirty="0" smtClean="0"/>
              <a:t> gave a concept of “</a:t>
            </a:r>
            <a:r>
              <a:rPr lang="en-US" sz="2400" i="1" dirty="0" smtClean="0"/>
              <a:t>hay equivalent</a:t>
            </a:r>
            <a:r>
              <a:rPr lang="en-US" sz="2400" dirty="0" smtClean="0"/>
              <a:t>” as measures of relative value based on determining the materials in feed extractable with water or other solvents. </a:t>
            </a:r>
          </a:p>
          <a:p>
            <a:pPr>
              <a:buFont typeface="Arial" pitchFamily="34" charset="0"/>
              <a:buChar char="•"/>
            </a:pPr>
            <a:endParaRPr lang="en-US" sz="2400" dirty="0" smtClean="0"/>
          </a:p>
          <a:p>
            <a:pPr>
              <a:buFont typeface="Arial" pitchFamily="34" charset="0"/>
              <a:buChar char="•"/>
            </a:pPr>
            <a:r>
              <a:rPr lang="en-US" sz="2400" dirty="0" smtClean="0"/>
              <a:t>   He suggested that different feeds should be compared using meadow hay as a unit. </a:t>
            </a:r>
          </a:p>
          <a:p>
            <a:pPr>
              <a:buFont typeface="Arial" pitchFamily="34" charset="0"/>
              <a:buChar char="•"/>
            </a:pPr>
            <a:endParaRPr lang="en-US" sz="2400" dirty="0" smtClean="0"/>
          </a:p>
          <a:p>
            <a:pPr>
              <a:buFont typeface="Arial" pitchFamily="34" charset="0"/>
              <a:buChar char="•"/>
            </a:pPr>
            <a:r>
              <a:rPr lang="en-US" sz="2400" dirty="0" err="1" smtClean="0"/>
              <a:t>Thaer</a:t>
            </a:r>
            <a:r>
              <a:rPr lang="en-US" sz="2400" dirty="0" smtClean="0"/>
              <a:t>, in selecting hay, states: "As hay is more known and more used than any of the other kinds of fodder, I shall make that article the standard by which all the others may be compared." </a:t>
            </a:r>
          </a:p>
          <a:p>
            <a:pPr>
              <a:buFont typeface="Arial" pitchFamily="34" charset="0"/>
              <a:buChar char="•"/>
            </a:pPr>
            <a:endParaRPr lang="en-US" sz="2400" dirty="0" smtClean="0"/>
          </a:p>
          <a:p>
            <a:pPr>
              <a:buFont typeface="Arial" pitchFamily="34" charset="0"/>
              <a:buChar char="•"/>
            </a:pPr>
            <a:r>
              <a:rPr lang="en-US" sz="2400" dirty="0" smtClean="0"/>
              <a:t>He gave the value of 100 to hay and expressed all other feeds in terms of his famous hay equivalents. </a:t>
            </a:r>
          </a:p>
          <a:p>
            <a:pPr>
              <a:buFont typeface="Arial" pitchFamily="34" charset="0"/>
              <a:buChar char="•"/>
            </a:pPr>
            <a:endParaRPr lang="en-US" sz="2400" dirty="0" smtClean="0"/>
          </a:p>
          <a:p>
            <a:pPr>
              <a:buFont typeface="Arial" pitchFamily="34" charset="0"/>
              <a:buChar char="•"/>
            </a:pPr>
            <a:endParaRPr lang="en-US" sz="2400"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28600" y="685800"/>
            <a:ext cx="8458201" cy="4524315"/>
          </a:xfrm>
          <a:prstGeom prst="rect">
            <a:avLst/>
          </a:prstGeom>
          <a:noFill/>
        </p:spPr>
        <p:txBody>
          <a:bodyPr wrap="square" rtlCol="0">
            <a:spAutoFit/>
          </a:bodyPr>
          <a:lstStyle/>
          <a:p>
            <a:pPr>
              <a:lnSpc>
                <a:spcPct val="200000"/>
              </a:lnSpc>
            </a:pPr>
            <a:r>
              <a:rPr lang="en-US" sz="2400" b="1" dirty="0" smtClean="0"/>
              <a:t>Limitation of Hay Standard</a:t>
            </a:r>
          </a:p>
          <a:p>
            <a:pPr>
              <a:buFont typeface="Arial" pitchFamily="34" charset="0"/>
              <a:buChar char="•"/>
            </a:pPr>
            <a:r>
              <a:rPr lang="en-US" sz="2400" dirty="0" smtClean="0"/>
              <a:t>      </a:t>
            </a:r>
            <a:r>
              <a:rPr lang="en-US" sz="2400" dirty="0" err="1" smtClean="0"/>
              <a:t>Thaer</a:t>
            </a:r>
            <a:r>
              <a:rPr lang="en-US" sz="2400" dirty="0" smtClean="0"/>
              <a:t> only compared the value of hay and potatoes for milking cow, but did no analysis. </a:t>
            </a:r>
          </a:p>
          <a:p>
            <a:pPr>
              <a:lnSpc>
                <a:spcPct val="200000"/>
              </a:lnSpc>
            </a:pPr>
            <a:r>
              <a:rPr lang="en-US" sz="2400" dirty="0" smtClean="0"/>
              <a:t> </a:t>
            </a:r>
          </a:p>
          <a:p>
            <a:pPr>
              <a:buFont typeface="Arial" pitchFamily="34" charset="0"/>
              <a:buChar char="•"/>
            </a:pPr>
            <a:r>
              <a:rPr lang="en-US" sz="2400" dirty="0" smtClean="0"/>
              <a:t>      Nothing was known of the chemical value of these feeds and the physiological requirements of the animals. </a:t>
            </a:r>
          </a:p>
          <a:p>
            <a:pPr>
              <a:lnSpc>
                <a:spcPct val="200000"/>
              </a:lnSpc>
            </a:pPr>
            <a:endParaRPr lang="en-US" sz="2400" dirty="0" smtClean="0"/>
          </a:p>
          <a:p>
            <a:pPr>
              <a:lnSpc>
                <a:spcPct val="200000"/>
              </a:lnSpc>
              <a:buFont typeface="Arial" pitchFamily="34" charset="0"/>
              <a:buChar char="•"/>
            </a:pPr>
            <a:r>
              <a:rPr lang="en-US" sz="2400" dirty="0" smtClean="0"/>
              <a:t>The only measure was the practical feeding experience.</a:t>
            </a:r>
            <a:endParaRPr lang="en-US" sz="2400" dirty="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04800" y="381000"/>
            <a:ext cx="8534401" cy="6740307"/>
          </a:xfrm>
          <a:prstGeom prst="rect">
            <a:avLst/>
          </a:prstGeom>
          <a:noFill/>
        </p:spPr>
        <p:txBody>
          <a:bodyPr wrap="square" rtlCol="0">
            <a:spAutoFit/>
          </a:bodyPr>
          <a:lstStyle/>
          <a:p>
            <a:r>
              <a:rPr lang="en-US" sz="2400" b="1" dirty="0" smtClean="0">
                <a:solidFill>
                  <a:srgbClr val="92D050"/>
                </a:solidFill>
              </a:rPr>
              <a:t>                                     2.  Scandinavian “feed unit” standard</a:t>
            </a:r>
          </a:p>
          <a:p>
            <a:endParaRPr lang="en-US" sz="2400" dirty="0" smtClean="0"/>
          </a:p>
          <a:p>
            <a:pPr>
              <a:buFont typeface="Arial" pitchFamily="34" charset="0"/>
              <a:buChar char="•"/>
            </a:pPr>
            <a:r>
              <a:rPr lang="en-US" sz="2400" dirty="0" smtClean="0"/>
              <a:t> In 1884, Professor Fjord formulated the Scandinavian feeding standard.</a:t>
            </a:r>
          </a:p>
          <a:p>
            <a:pPr>
              <a:buFont typeface="Arial" pitchFamily="34" charset="0"/>
              <a:buChar char="•"/>
            </a:pPr>
            <a:endParaRPr lang="en-US" sz="2400" dirty="0" smtClean="0"/>
          </a:p>
          <a:p>
            <a:pPr>
              <a:buFont typeface="Arial" pitchFamily="34" charset="0"/>
              <a:buChar char="•"/>
            </a:pPr>
            <a:r>
              <a:rPr lang="en-US" sz="2400" dirty="0" smtClean="0"/>
              <a:t>  In this system only one factor, namely, the feed unit was taken into account. </a:t>
            </a:r>
          </a:p>
          <a:p>
            <a:pPr>
              <a:buFont typeface="Arial" pitchFamily="34" charset="0"/>
              <a:buChar char="•"/>
            </a:pPr>
            <a:endParaRPr lang="en-US" sz="2400" dirty="0" smtClean="0"/>
          </a:p>
          <a:p>
            <a:pPr>
              <a:buFont typeface="Arial" pitchFamily="34" charset="0"/>
              <a:buChar char="•"/>
            </a:pPr>
            <a:r>
              <a:rPr lang="en-US" sz="2400" dirty="0" smtClean="0"/>
              <a:t>  The value of one pound of common grain such as corn, barley or wheat, is given as one unit value and the value of all other foods is based upon this.</a:t>
            </a:r>
          </a:p>
          <a:p>
            <a:pPr>
              <a:buFont typeface="Arial" pitchFamily="34" charset="0"/>
              <a:buChar char="•"/>
            </a:pPr>
            <a:endParaRPr lang="en-US" sz="2400" dirty="0" smtClean="0"/>
          </a:p>
          <a:p>
            <a:pPr>
              <a:buFont typeface="Arial" pitchFamily="34" charset="0"/>
              <a:buChar char="•"/>
            </a:pPr>
            <a:r>
              <a:rPr lang="en-US" sz="2400" dirty="0" smtClean="0"/>
              <a:t>   According to this standard one feed unit is required for each 150 lbs. of body weight and an additional feed unit for every three pounds of milk production. </a:t>
            </a:r>
          </a:p>
          <a:p>
            <a:pPr>
              <a:buFont typeface="Arial" pitchFamily="34" charset="0"/>
              <a:buChar char="•"/>
            </a:pPr>
            <a:endParaRPr lang="en-US" sz="2400" dirty="0" smtClean="0"/>
          </a:p>
          <a:p>
            <a:endParaRPr lang="en-US" sz="2400" dirty="0" smtClean="0"/>
          </a:p>
          <a:p>
            <a:endParaRPr lang="en-US" sz="2400"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33400" y="685800"/>
            <a:ext cx="8305800" cy="4893647"/>
          </a:xfrm>
          <a:prstGeom prst="rect">
            <a:avLst/>
          </a:prstGeom>
          <a:noFill/>
        </p:spPr>
        <p:txBody>
          <a:bodyPr wrap="square" rtlCol="0">
            <a:spAutoFit/>
          </a:bodyPr>
          <a:lstStyle/>
          <a:p>
            <a:pPr>
              <a:buFont typeface="Arial" pitchFamily="34" charset="0"/>
              <a:buChar char="•"/>
            </a:pPr>
            <a:r>
              <a:rPr lang="en-US" sz="2400" dirty="0" smtClean="0"/>
              <a:t> This feeding standard was based upon the actual milk production record of the farm animals. </a:t>
            </a:r>
          </a:p>
          <a:p>
            <a:pPr>
              <a:buFont typeface="Arial" pitchFamily="34" charset="0"/>
              <a:buChar char="•"/>
            </a:pPr>
            <a:endParaRPr lang="en-US" sz="2400" dirty="0" smtClean="0"/>
          </a:p>
          <a:p>
            <a:pPr>
              <a:buFont typeface="Arial" pitchFamily="34" charset="0"/>
              <a:buChar char="•"/>
            </a:pPr>
            <a:r>
              <a:rPr lang="en-US" sz="2400" dirty="0" smtClean="0"/>
              <a:t>   Further as per modification to this standard it was suggested that in addition to feed unit</a:t>
            </a:r>
            <a:r>
              <a:rPr lang="en-US" sz="2400" dirty="0" smtClean="0">
                <a:solidFill>
                  <a:srgbClr val="FF0000"/>
                </a:solidFill>
              </a:rPr>
              <a:t>, 0.065 lbs of digestible crude protein (DCP) per 100 lbs body weight and 0.05 lbs of DCP per lbs of milk production should be given to the animals.</a:t>
            </a:r>
          </a:p>
          <a:p>
            <a:pPr>
              <a:buFont typeface="Arial" pitchFamily="34" charset="0"/>
              <a:buChar char="•"/>
            </a:pPr>
            <a:endParaRPr lang="en-US" sz="2400" dirty="0" smtClean="0">
              <a:solidFill>
                <a:srgbClr val="FF0000"/>
              </a:solidFill>
            </a:endParaRPr>
          </a:p>
          <a:p>
            <a:pPr>
              <a:buFont typeface="Arial" pitchFamily="34" charset="0"/>
              <a:buChar char="•"/>
            </a:pPr>
            <a:endParaRPr lang="en-US" sz="2400" dirty="0" smtClean="0"/>
          </a:p>
          <a:p>
            <a:pPr>
              <a:buFont typeface="Arial" pitchFamily="34" charset="0"/>
              <a:buChar char="•"/>
            </a:pPr>
            <a:r>
              <a:rPr lang="en-US" sz="2400" dirty="0" smtClean="0"/>
              <a:t>   As the grains are of different types in different countries, the feed units should also be different. Hence the Scandinavian units are not applicable in our country unless experiments are conducted there with our own grains.</a:t>
            </a:r>
            <a:endParaRPr lang="en-US" sz="2400"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5" name="Rectangle 1"/>
          <p:cNvSpPr>
            <a:spLocks noChangeArrowheads="1"/>
          </p:cNvSpPr>
          <p:nvPr/>
        </p:nvSpPr>
        <p:spPr bwMode="auto">
          <a:xfrm>
            <a:off x="457200" y="609600"/>
            <a:ext cx="8305799" cy="5632311"/>
          </a:xfrm>
          <a:prstGeom prst="rect">
            <a:avLst/>
          </a:prstGeom>
          <a:solidFill>
            <a:srgbClr val="FFFFFF"/>
          </a:solid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just" defTabSz="914400" rtl="0" eaLnBrk="1" fontAlgn="base" latinLnBrk="0" hangingPunct="1">
              <a:lnSpc>
                <a:spcPct val="100000"/>
              </a:lnSpc>
              <a:spcBef>
                <a:spcPct val="0"/>
              </a:spcBef>
              <a:spcAft>
                <a:spcPct val="0"/>
              </a:spcAft>
              <a:buClrTx/>
              <a:buSzTx/>
              <a:buFontTx/>
              <a:buNone/>
              <a:tabLst/>
            </a:pPr>
            <a:r>
              <a:rPr kumimoji="0" lang="en-US" sz="2400" b="1"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References</a:t>
            </a: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Bondi</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A (1987). Animal Nutrition.  Wiley Inter Science. </a:t>
            </a:r>
          </a:p>
          <a:p>
            <a:pPr marL="0" marR="0" lvl="0" indent="0" algn="just" defTabSz="914400" rtl="0" eaLnBrk="0" fontAlgn="base" latinLnBrk="0" hangingPunct="0">
              <a:lnSpc>
                <a:spcPct val="100000"/>
              </a:lnSpc>
              <a:spcBef>
                <a:spcPct val="0"/>
              </a:spcBef>
              <a:spcAft>
                <a:spcPct val="0"/>
              </a:spcAft>
              <a:buClrTx/>
              <a:buSzTx/>
              <a:buFontTx/>
              <a:buNone/>
              <a:tabLst/>
            </a:pP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Cramptan</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EW and Harris LE. (1969). Applied Animal Nutrition. WH Freeman. </a:t>
            </a: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French, M. H. (2015). The Development of Feeding Standards for Cattle. The East African Agricultural Journal</a:t>
            </a:r>
            <a:r>
              <a:rPr kumimoji="0" lang="en-US" sz="2400" b="0" i="0" u="none" strike="noStrike" cap="none" normalizeH="0" baseline="0" dirty="0" smtClean="0">
                <a:ln>
                  <a:noFill/>
                </a:ln>
                <a:solidFill>
                  <a:schemeClr val="tx1"/>
                </a:solidFill>
                <a:effectLst/>
                <a:latin typeface="Calibri"/>
                <a:ea typeface="Calibri" pitchFamily="34" charset="0"/>
                <a:cs typeface="Times New Roman" pitchFamily="18" charset="0"/>
              </a:rPr>
              <a:t> </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179-187.</a:t>
            </a:r>
          </a:p>
          <a:p>
            <a:pPr marL="0" marR="0" lvl="0" indent="0" algn="just" defTabSz="914400" rtl="0" eaLnBrk="0" fontAlgn="base" latinLnBrk="0" hangingPunct="0">
              <a:lnSpc>
                <a:spcPct val="100000"/>
              </a:lnSpc>
              <a:spcBef>
                <a:spcPct val="0"/>
              </a:spcBef>
              <a:spcAft>
                <a:spcPct val="0"/>
              </a:spcAft>
              <a:buClrTx/>
              <a:buSzTx/>
              <a:buFontTx/>
              <a:buNone/>
              <a:tabLst/>
            </a:pP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Maynard, L. A., </a:t>
            </a: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Loosli</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J.K., Hintz, H. F. and Warner, R. G. (1979). </a:t>
            </a:r>
            <a:r>
              <a:rPr kumimoji="0" lang="en-US" sz="2400" b="0" i="1"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Animal Nutrition</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7</a:t>
            </a:r>
            <a:r>
              <a:rPr kumimoji="0" lang="en-US" sz="2400" b="0" i="0" u="none" strike="noStrike" cap="none" normalizeH="0" baseline="30000" dirty="0" smtClean="0">
                <a:ln>
                  <a:noFill/>
                </a:ln>
                <a:solidFill>
                  <a:schemeClr val="tx1"/>
                </a:solidFill>
                <a:effectLst/>
                <a:latin typeface="Times New Roman" pitchFamily="18" charset="0"/>
                <a:ea typeface="Calibri" pitchFamily="34" charset="0"/>
                <a:cs typeface="Times New Roman" pitchFamily="18" charset="0"/>
              </a:rPr>
              <a:t>th</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Edition, McGraw-Hill, New York.</a:t>
            </a:r>
          </a:p>
          <a:p>
            <a:pPr marL="0" marR="0" lvl="0" indent="0" algn="just" defTabSz="914400" rtl="0" eaLnBrk="0" fontAlgn="base" latinLnBrk="0" hangingPunct="0">
              <a:lnSpc>
                <a:spcPct val="100000"/>
              </a:lnSpc>
              <a:spcBef>
                <a:spcPct val="0"/>
              </a:spcBef>
              <a:spcAft>
                <a:spcPct val="0"/>
              </a:spcAft>
              <a:buClrTx/>
              <a:buSzTx/>
              <a:buFontTx/>
              <a:buNone/>
              <a:tabLst/>
            </a:pP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Mc Donald P., Edwards R.A., </a:t>
            </a: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Greenhalgh</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J.F.D., Morgan, C.A., Sinclair, L.A and </a:t>
            </a: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Wikinson</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R.G (2010). </a:t>
            </a:r>
            <a:r>
              <a:rPr kumimoji="0" lang="en-US" sz="2400" b="0" i="1"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Animal Nutrition</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7</a:t>
            </a:r>
            <a:r>
              <a:rPr kumimoji="0" lang="en-US" sz="2400" b="0" i="0" u="none" strike="noStrike" cap="none" normalizeH="0" baseline="30000" dirty="0" smtClean="0">
                <a:ln>
                  <a:noFill/>
                </a:ln>
                <a:solidFill>
                  <a:schemeClr val="tx1"/>
                </a:solidFill>
                <a:effectLst/>
                <a:latin typeface="Times New Roman" pitchFamily="18" charset="0"/>
                <a:ea typeface="Calibri" pitchFamily="34" charset="0"/>
                <a:cs typeface="Times New Roman" pitchFamily="18" charset="0"/>
              </a:rPr>
              <a:t>th</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a:t>
            </a:r>
            <a:r>
              <a:rPr kumimoji="0" lang="en-US" sz="2400" b="0" i="0" u="none" strike="noStrike" cap="none" normalizeH="0" baseline="0" dirty="0" err="1" smtClean="0">
                <a:ln>
                  <a:noFill/>
                </a:ln>
                <a:solidFill>
                  <a:schemeClr val="tx1"/>
                </a:solidFill>
                <a:effectLst/>
                <a:latin typeface="Times New Roman" pitchFamily="18" charset="0"/>
                <a:ea typeface="Calibri" pitchFamily="34" charset="0"/>
                <a:cs typeface="Times New Roman" pitchFamily="18" charset="0"/>
              </a:rPr>
              <a:t>edn</a:t>
            </a: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 Prentice Hall, Harlow, Essex</a:t>
            </a:r>
            <a:r>
              <a:rPr kumimoji="0" lang="en-US" sz="2400" b="0" i="0" u="none" strike="noStrike" cap="none" normalizeH="0" baseline="0" smtClean="0">
                <a:ln>
                  <a:noFill/>
                </a:ln>
                <a:solidFill>
                  <a:schemeClr val="tx1"/>
                </a:solidFill>
                <a:effectLst/>
                <a:latin typeface="Times New Roman" pitchFamily="18" charset="0"/>
                <a:ea typeface="Calibri" pitchFamily="34" charset="0"/>
                <a:cs typeface="Times New Roman" pitchFamily="18" charset="0"/>
              </a:rPr>
              <a:t>, UK</a:t>
            </a:r>
          </a:p>
          <a:p>
            <a:pPr marL="0" marR="0" lvl="0" indent="0" algn="just" defTabSz="914400" rtl="0" eaLnBrk="0" fontAlgn="base" latinLnBrk="0" hangingPunct="0">
              <a:lnSpc>
                <a:spcPct val="100000"/>
              </a:lnSpc>
              <a:spcBef>
                <a:spcPct val="0"/>
              </a:spcBef>
              <a:spcAft>
                <a:spcPct val="0"/>
              </a:spcAft>
              <a:buClrTx/>
              <a:buSzTx/>
              <a:buFontTx/>
              <a:buNone/>
              <a:tabLst/>
            </a:pPr>
            <a:endParaRPr kumimoji="0" lang="en-US" sz="1200" b="0" i="0" u="none" strike="noStrike" cap="none" normalizeH="0" baseline="0" dirty="0" smtClean="0">
              <a:ln>
                <a:noFill/>
              </a:ln>
              <a:solidFill>
                <a:schemeClr val="tx1"/>
              </a:solidFill>
              <a:effectLst/>
              <a:latin typeface="Arial" pitchFamily="34" charset="0"/>
              <a:cs typeface="Arial" pitchFamily="34" charset="0"/>
            </a:endParaRPr>
          </a:p>
          <a:p>
            <a:pPr marL="0" marR="0" lvl="0" indent="0" algn="just" defTabSz="914400" rtl="0" eaLnBrk="0" fontAlgn="base" latinLnBrk="0" hangingPunct="0">
              <a:lnSpc>
                <a:spcPct val="100000"/>
              </a:lnSpc>
              <a:spcBef>
                <a:spcPct val="0"/>
              </a:spcBef>
              <a:spcAft>
                <a:spcPct val="0"/>
              </a:spcAft>
              <a:buClrTx/>
              <a:buSzTx/>
              <a:buFontTx/>
              <a:buNone/>
              <a:tabLst/>
            </a:pPr>
            <a:r>
              <a:rPr kumimoji="0" lang="en-US" sz="2400" b="0" i="0" u="none" strike="noStrike" cap="none" normalizeH="0" baseline="0" dirty="0" smtClean="0">
                <a:ln>
                  <a:noFill/>
                </a:ln>
                <a:solidFill>
                  <a:schemeClr val="tx1"/>
                </a:solidFill>
                <a:effectLst/>
                <a:latin typeface="Times New Roman" pitchFamily="18" charset="0"/>
                <a:ea typeface="Calibri" pitchFamily="34" charset="0"/>
                <a:cs typeface="Times New Roman" pitchFamily="18" charset="0"/>
              </a:rPr>
              <a:t>Wu, G. (2018). Principles of Animal Nutrition. CRC Press. Taylor &amp; Francis Group, NW</a:t>
            </a:r>
            <a:endParaRPr kumimoji="0" lang="en-US" sz="3600" b="0" i="0" u="none" strike="noStrike" cap="none" normalizeH="0" baseline="0" dirty="0" smtClean="0">
              <a:ln>
                <a:noFill/>
              </a:ln>
              <a:solidFill>
                <a:schemeClr val="tx1"/>
              </a:solidFill>
              <a:effectLst/>
              <a:latin typeface="Arial" pitchFamily="34" charset="0"/>
              <a:cs typeface="Arial" pitchFamily="34"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533400" y="1752600"/>
            <a:ext cx="8074133" cy="1905000"/>
          </a:xfrm>
          <a:prstGeom prst="rect">
            <a:avLst/>
          </a:prstGeom>
          <a:noFill/>
        </p:spPr>
        <p:txBody>
          <a:bodyPr vert="wordArtVert" wrap="square" rtlCol="0" anchor="b">
            <a:spAutoFit/>
          </a:bodyPr>
          <a:lstStyle/>
          <a:p>
            <a:pPr algn="r"/>
            <a:r>
              <a:rPr lang="en-US" sz="7200" dirty="0" smtClean="0"/>
              <a:t>THANKS</a:t>
            </a:r>
            <a:endParaRPr lang="en-US" sz="7200"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474</TotalTime>
  <Words>777</Words>
  <Application>Microsoft Office PowerPoint</Application>
  <PresentationFormat>On-screen Show (4:3)</PresentationFormat>
  <Paragraphs>142</Paragraphs>
  <Slides>13</Slides>
  <Notes>1</Notes>
  <HiddenSlides>0</HiddenSlides>
  <MMClips>0</MMClips>
  <ScaleCrop>false</ScaleCrop>
  <HeadingPairs>
    <vt:vector size="4" baseType="variant">
      <vt:variant>
        <vt:lpstr>Theme</vt:lpstr>
      </vt:variant>
      <vt:variant>
        <vt:i4>1</vt:i4>
      </vt:variant>
      <vt:variant>
        <vt:lpstr>Slide Titles</vt:lpstr>
      </vt:variant>
      <vt:variant>
        <vt:i4>13</vt:i4>
      </vt:variant>
    </vt:vector>
  </HeadingPairs>
  <TitlesOfParts>
    <vt:vector size="14" baseType="lpstr">
      <vt:lpstr>Office Theme</vt:lpstr>
      <vt:lpstr>Feeding Standard- I (Comparative Type)</vt:lpstr>
      <vt:lpstr>Slide 2</vt:lpstr>
      <vt:lpstr>Slide 3</vt:lpstr>
      <vt:lpstr>Slide 4</vt:lpstr>
      <vt:lpstr>Slide 5</vt:lpstr>
      <vt:lpstr>Slide 6</vt:lpstr>
      <vt:lpstr>Slide 7</vt:lpstr>
      <vt:lpstr>Slide 8</vt:lpstr>
      <vt:lpstr>Slide 9</vt:lpstr>
      <vt:lpstr>Slide 10</vt:lpstr>
      <vt:lpstr>Slide 11</vt:lpstr>
      <vt:lpstr>Slide 12</vt:lpstr>
      <vt:lpstr>Slide 13</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Feeding Standard</dc:title>
  <dc:creator>mc</dc:creator>
  <cp:lastModifiedBy>Windows User</cp:lastModifiedBy>
  <cp:revision>26</cp:revision>
  <dcterms:created xsi:type="dcterms:W3CDTF">2020-05-02T14:07:10Z</dcterms:created>
  <dcterms:modified xsi:type="dcterms:W3CDTF">2020-05-19T07:26:39Z</dcterms:modified>
</cp:coreProperties>
</file>