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97" r:id="rId2"/>
    <p:sldId id="261" r:id="rId3"/>
    <p:sldId id="265" r:id="rId4"/>
    <p:sldId id="286" r:id="rId5"/>
    <p:sldId id="290" r:id="rId6"/>
    <p:sldId id="266" r:id="rId7"/>
    <p:sldId id="267" r:id="rId8"/>
    <p:sldId id="268" r:id="rId9"/>
    <p:sldId id="269" r:id="rId10"/>
    <p:sldId id="291" r:id="rId11"/>
    <p:sldId id="270" r:id="rId12"/>
    <p:sldId id="271" r:id="rId13"/>
    <p:sldId id="292" r:id="rId14"/>
    <p:sldId id="272" r:id="rId15"/>
    <p:sldId id="273" r:id="rId16"/>
    <p:sldId id="293" r:id="rId17"/>
    <p:sldId id="298"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3" d="100"/>
          <a:sy n="53" d="100"/>
        </p:scale>
        <p:origin x="-1770" y="-6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6B903-CAE9-4927-8D48-D144C28B0579}" type="datetimeFigureOut">
              <a:rPr lang="en-US" smtClean="0"/>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FCEB2-E673-4F99-BE9A-BA201BB51F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FCEB2-E673-4F99-BE9A-BA201BB51FF0}"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75EE6-2C2B-4571-9E7C-6A6FDEE50816}"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75EE6-2C2B-4571-9E7C-6A6FDEE50816}"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75EE6-2C2B-4571-9E7C-6A6FDEE50816}"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75EE6-2C2B-4571-9E7C-6A6FDEE50816}"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E36E2-80CB-49A9-AA68-46692999DF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C58A58-EE06-4C5E-8790-583ED23210EB}"/>
              </a:ext>
            </a:extLst>
          </p:cNvPr>
          <p:cNvSpPr>
            <a:spLocks noGrp="1"/>
          </p:cNvSpPr>
          <p:nvPr>
            <p:ph type="ctrTitle"/>
          </p:nvPr>
        </p:nvSpPr>
        <p:spPr>
          <a:xfrm>
            <a:off x="166256" y="258620"/>
            <a:ext cx="8811489" cy="2161307"/>
          </a:xfrm>
          <a:solidFill>
            <a:srgbClr val="0070C0"/>
          </a:solidFill>
        </p:spPr>
        <p:style>
          <a:lnRef idx="1">
            <a:schemeClr val="accent1"/>
          </a:lnRef>
          <a:fillRef idx="3">
            <a:schemeClr val="accent1"/>
          </a:fillRef>
          <a:effectRef idx="2">
            <a:schemeClr val="accent1"/>
          </a:effectRef>
          <a:fontRef idx="minor">
            <a:schemeClr val="lt1"/>
          </a:fontRef>
        </p:style>
        <p:txBody>
          <a:bodyPr>
            <a:noAutofit/>
          </a:bodyPr>
          <a:lstStyle/>
          <a:p>
            <a:pPr algn="ctr"/>
            <a:r>
              <a:rPr lang="en-US" sz="6000" b="1" dirty="0" smtClean="0"/>
              <a:t>Feeding Standard-II (</a:t>
            </a:r>
            <a:r>
              <a:rPr lang="en-US" sz="4800" b="1" dirty="0" smtClean="0"/>
              <a:t>Digestive Nutrients  Type</a:t>
            </a:r>
            <a:r>
              <a:rPr lang="en-US" sz="4800" dirty="0" smtClean="0"/>
              <a:t>)</a:t>
            </a:r>
            <a:endParaRPr lang="en-US" sz="4800" dirty="0"/>
          </a:p>
        </p:txBody>
      </p:sp>
      <p:sp>
        <p:nvSpPr>
          <p:cNvPr id="6" name="Rectangle 5">
            <a:extLst>
              <a:ext uri="{FF2B5EF4-FFF2-40B4-BE49-F238E27FC236}">
                <a16:creationId xmlns:a16="http://schemas.microsoft.com/office/drawing/2014/main" xmlns="" id="{A6AA9C72-FDBE-4242-A048-E6B64BE42AD9}"/>
              </a:ext>
            </a:extLst>
          </p:cNvPr>
          <p:cNvSpPr/>
          <p:nvPr/>
        </p:nvSpPr>
        <p:spPr>
          <a:xfrm>
            <a:off x="859317" y="5383035"/>
            <a:ext cx="8098195" cy="1238801"/>
          </a:xfrm>
          <a:prstGeom prst="rect">
            <a:avLst/>
          </a:prstGeom>
        </p:spPr>
        <p:txBody>
          <a:bodyPr wrap="square" lIns="68580" tIns="34290" rIns="68580" bIns="34290">
            <a:sp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Dr. Pankaj Kumar Singh</a:t>
            </a:r>
          </a:p>
          <a:p>
            <a:pPr algn="ctr"/>
            <a:r>
              <a:rPr lang="en-US" sz="2400" dirty="0">
                <a:solidFill>
                  <a:srgbClr val="002060"/>
                </a:solidFill>
                <a:latin typeface="Times New Roman" panose="02020603050405020304" pitchFamily="18" charset="0"/>
                <a:cs typeface="Times New Roman" panose="02020603050405020304" pitchFamily="18" charset="0"/>
              </a:rPr>
              <a:t>Department of Animal </a:t>
            </a:r>
            <a:r>
              <a:rPr lang="en-US" sz="2400" dirty="0" smtClean="0">
                <a:solidFill>
                  <a:srgbClr val="002060"/>
                </a:solidFill>
                <a:latin typeface="Times New Roman" panose="02020603050405020304" pitchFamily="18" charset="0"/>
                <a:cs typeface="Times New Roman" panose="02020603050405020304" pitchFamily="18" charset="0"/>
              </a:rPr>
              <a:t>Nutrition</a:t>
            </a:r>
            <a:endParaRPr lang="en-US" sz="2400" dirty="0">
              <a:solidFill>
                <a:srgbClr val="002060"/>
              </a:solidFill>
              <a:latin typeface="Times New Roman" panose="02020603050405020304" pitchFamily="18" charset="0"/>
              <a:cs typeface="Times New Roman" panose="02020603050405020304" pitchFamily="18" charset="0"/>
            </a:endParaRPr>
          </a:p>
          <a:p>
            <a:pPr algn="ctr"/>
            <a:r>
              <a:rPr lang="en-US" sz="2400" dirty="0">
                <a:solidFill>
                  <a:srgbClr val="002060"/>
                </a:solidFill>
                <a:latin typeface="Times New Roman" panose="02020603050405020304" pitchFamily="18" charset="0"/>
                <a:cs typeface="Times New Roman" panose="02020603050405020304" pitchFamily="18" charset="0"/>
              </a:rPr>
              <a:t>Bihar Animal Sciences University, Patna, Bihar, India</a:t>
            </a:r>
          </a:p>
        </p:txBody>
      </p:sp>
      <p:sp>
        <p:nvSpPr>
          <p:cNvPr id="8" name="Subtitle 2">
            <a:extLst>
              <a:ext uri="{FF2B5EF4-FFF2-40B4-BE49-F238E27FC236}">
                <a16:creationId xmlns="" xmlns:a16="http://schemas.microsoft.com/office/drawing/2014/main" id="{4CFD2712-F2D6-4DE3-B416-438DF2506FBC}"/>
              </a:ext>
            </a:extLst>
          </p:cNvPr>
          <p:cNvSpPr txBox="1">
            <a:spLocks/>
          </p:cNvSpPr>
          <p:nvPr/>
        </p:nvSpPr>
        <p:spPr>
          <a:xfrm>
            <a:off x="1905000" y="3429002"/>
            <a:ext cx="6884070" cy="1459831"/>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300" b="1"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rPr>
              <a:t>Course No.		: ANN 605</a:t>
            </a:r>
            <a:endParaRPr kumimoji="0" lang="en-US" sz="2300" b="0"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300" b="1"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rPr>
              <a:t>Course Name		:  Ruminant Nutrition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300" b="1"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rPr>
              <a:t>Unit                                  :  II</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300" b="1"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rPr>
              <a:t>Lecture			: Two</a:t>
            </a:r>
            <a:endParaRPr kumimoji="0" lang="en-US" sz="2300" b="0" i="0" u="none" strike="noStrike" kern="1200" cap="none" spc="0" normalizeH="0" baseline="0" noProof="0" dirty="0" smtClean="0">
              <a:ln>
                <a:noFill/>
              </a:ln>
              <a:solidFill>
                <a:srgbClr val="7030A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xmlns="" val="4025804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305800" cy="4893647"/>
          </a:xfrm>
          <a:prstGeom prst="rect">
            <a:avLst/>
          </a:prstGeom>
          <a:noFill/>
        </p:spPr>
        <p:txBody>
          <a:bodyPr wrap="square" rtlCol="0">
            <a:spAutoFit/>
          </a:bodyPr>
          <a:lstStyle/>
          <a:p>
            <a:pPr>
              <a:buFont typeface="Arial" pitchFamily="34" charset="0"/>
              <a:buChar char="•"/>
            </a:pPr>
            <a:r>
              <a:rPr lang="en-US" sz="2400" dirty="0" smtClean="0"/>
              <a:t> Savage published his feeding standard by increasing 20 % protein requirement in 1912. </a:t>
            </a:r>
          </a:p>
          <a:p>
            <a:pPr>
              <a:buFont typeface="Arial" pitchFamily="34" charset="0"/>
              <a:buChar char="•"/>
            </a:pPr>
            <a:endParaRPr lang="en-US" sz="2400" dirty="0" smtClean="0"/>
          </a:p>
          <a:p>
            <a:pPr>
              <a:buFont typeface="Arial" pitchFamily="34" charset="0"/>
              <a:buChar char="•"/>
            </a:pPr>
            <a:r>
              <a:rPr lang="en-US" sz="2400" dirty="0" smtClean="0"/>
              <a:t>    He expressed his standard in terms of DCP and TDN and further showed that about 2/3 requirement of the dry matter should be met by feeding roughages and the remaining 1/3 from concentrates.</a:t>
            </a:r>
          </a:p>
          <a:p>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He suggested that in case of milking cows at least 24 lbs. of dry matter should be provided for an average cow. The nutritive ratio should not be wider than 1:6 or narrow than 1:4.5.</a:t>
            </a:r>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399"/>
            <a:ext cx="8534401" cy="7232749"/>
          </a:xfrm>
          <a:prstGeom prst="rect">
            <a:avLst/>
          </a:prstGeom>
          <a:noFill/>
        </p:spPr>
        <p:txBody>
          <a:bodyPr wrap="square" rtlCol="0">
            <a:spAutoFit/>
          </a:bodyPr>
          <a:lstStyle/>
          <a:p>
            <a:r>
              <a:rPr lang="en-US" sz="2400" b="1" dirty="0" smtClean="0"/>
              <a:t>                                        </a:t>
            </a:r>
            <a:r>
              <a:rPr lang="en-US" sz="3200" b="1" dirty="0" smtClean="0">
                <a:solidFill>
                  <a:srgbClr val="92D050"/>
                </a:solidFill>
              </a:rPr>
              <a:t>Morrison Feeding Standard</a:t>
            </a:r>
          </a:p>
          <a:p>
            <a:endParaRPr lang="en-US" sz="1200" dirty="0" smtClean="0"/>
          </a:p>
          <a:p>
            <a:pPr>
              <a:buFont typeface="Arial" pitchFamily="34" charset="0"/>
              <a:buChar char="•"/>
            </a:pPr>
            <a:r>
              <a:rPr lang="en-US" sz="2400" dirty="0" smtClean="0"/>
              <a:t>Morrison combined nutrients requirement in one set of standards as the best guide available in computation of rations for the various classes of stock.</a:t>
            </a:r>
          </a:p>
          <a:p>
            <a:endParaRPr lang="en-US" sz="2400" dirty="0" smtClean="0"/>
          </a:p>
          <a:p>
            <a:pPr>
              <a:buFont typeface="Arial" pitchFamily="34" charset="0"/>
              <a:buChar char="•"/>
            </a:pPr>
            <a:r>
              <a:rPr lang="en-US" sz="2400" dirty="0" smtClean="0"/>
              <a:t>    These standards were first presented in the 15th edition of “</a:t>
            </a:r>
            <a:r>
              <a:rPr lang="en-US" sz="2400" i="1" dirty="0" smtClean="0"/>
              <a:t>Feeds and Feedings</a:t>
            </a:r>
            <a:r>
              <a:rPr lang="en-US" sz="2400" dirty="0" smtClean="0"/>
              <a:t>” published in 1915 and where then called “Modified Wolff and Lehmann standard”. They soon came to be known as the “</a:t>
            </a:r>
            <a:r>
              <a:rPr lang="en-US" sz="2400" i="1" dirty="0" smtClean="0"/>
              <a:t>Morrison Feeding Standard</a:t>
            </a:r>
            <a:r>
              <a:rPr lang="en-US" sz="2400" dirty="0" smtClean="0"/>
              <a:t>”. </a:t>
            </a:r>
          </a:p>
          <a:p>
            <a:pPr>
              <a:buFont typeface="Arial" pitchFamily="34" charset="0"/>
              <a:buChar char="•"/>
            </a:pPr>
            <a:endParaRPr lang="en-US" sz="2400" dirty="0" smtClean="0"/>
          </a:p>
          <a:p>
            <a:pPr>
              <a:buFont typeface="Arial" pitchFamily="34" charset="0"/>
              <a:buChar char="•"/>
            </a:pPr>
            <a:r>
              <a:rPr lang="en-US" sz="2400" dirty="0" smtClean="0"/>
              <a:t>     These standards have expressed in terms of Dry Matter (DM), Digestible Protein (DP) and Total Digestible Nutrients (TDN).</a:t>
            </a:r>
          </a:p>
          <a:p>
            <a:pPr>
              <a:buFont typeface="Arial" pitchFamily="34" charset="0"/>
              <a:buChar char="•"/>
            </a:pPr>
            <a:endParaRPr lang="en-US" sz="2400" dirty="0" smtClean="0"/>
          </a:p>
          <a:p>
            <a:pPr>
              <a:buFont typeface="Arial" pitchFamily="34" charset="0"/>
              <a:buChar char="•"/>
            </a:pPr>
            <a:r>
              <a:rPr lang="en-US" sz="2400" dirty="0" smtClean="0"/>
              <a:t>     Morrison indicated the nutrient requirement of animals in a range rather than in one figure. The average of Morrison standards has been accepted for Indian livestock.</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199" cy="5784711"/>
          </a:xfrm>
          <a:prstGeom prst="rect">
            <a:avLst/>
          </a:prstGeom>
          <a:noFill/>
        </p:spPr>
        <p:txBody>
          <a:bodyPr wrap="square" rtlCol="0">
            <a:spAutoFit/>
          </a:bodyPr>
          <a:lstStyle/>
          <a:p>
            <a:r>
              <a:rPr lang="en-US" sz="2400" b="1" dirty="0" smtClean="0"/>
              <a:t>                          </a:t>
            </a:r>
            <a:r>
              <a:rPr lang="en-US" sz="2400" b="1" dirty="0" smtClean="0">
                <a:solidFill>
                  <a:srgbClr val="92D050"/>
                </a:solidFill>
              </a:rPr>
              <a:t>National Research Council (N.R.C.) standard </a:t>
            </a:r>
          </a:p>
          <a:p>
            <a:endParaRPr lang="en-US" sz="2400" dirty="0" smtClean="0"/>
          </a:p>
          <a:p>
            <a:pPr>
              <a:buFont typeface="Arial" pitchFamily="34" charset="0"/>
              <a:buChar char="•"/>
            </a:pPr>
            <a:r>
              <a:rPr lang="en-US" sz="2400" dirty="0" smtClean="0"/>
              <a:t>    In 1942  the Committee on Animal Nutrition of the National Research Council (NRC) of the National Academy of Sciences published the Recommended Nutrient Allowances for Farm Animals, comprising separate reports for poultry, swine, dairy cattle, beef cattle, sheep; and horses.</a:t>
            </a:r>
          </a:p>
          <a:p>
            <a:pPr>
              <a:buFont typeface="Arial" pitchFamily="34" charset="0"/>
              <a:buChar char="•"/>
            </a:pPr>
            <a:endParaRPr lang="en-US" sz="2400" dirty="0" smtClean="0"/>
          </a:p>
          <a:p>
            <a:pPr>
              <a:buFont typeface="Arial" pitchFamily="34" charset="0"/>
              <a:buChar char="•"/>
            </a:pPr>
            <a:r>
              <a:rPr lang="en-US" sz="2400" dirty="0" smtClean="0"/>
              <a:t>   The NRC reports  representing in each case the pooled judgment of a group of experts in the field or the species in question, and it should be considered the most authoritative statements of the nutritional needs of farm animals for feeding practice in the United states.</a:t>
            </a:r>
          </a:p>
          <a:p>
            <a:pPr>
              <a:buFont typeface="Arial" pitchFamily="34" charset="0"/>
              <a:buChar char="•"/>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543800" cy="4524315"/>
          </a:xfrm>
          <a:prstGeom prst="rect">
            <a:avLst/>
          </a:prstGeom>
          <a:noFill/>
        </p:spPr>
        <p:txBody>
          <a:bodyPr wrap="square" rtlCol="0">
            <a:spAutoFit/>
          </a:bodyPr>
          <a:lstStyle/>
          <a:p>
            <a:pPr>
              <a:buFont typeface="Arial" pitchFamily="34" charset="0"/>
              <a:buChar char="•"/>
            </a:pPr>
            <a:r>
              <a:rPr lang="en-US" sz="2400" dirty="0" smtClean="0"/>
              <a:t> The standard includes digestible protein and total digestible nutrients and also includes the recommended requirements for calcium, phosphorus, carotene and vitamin D for dairy cattle, beef cattle, pigs, poultry, sheep dogs, horses, laboratory animals etc. </a:t>
            </a:r>
          </a:p>
          <a:p>
            <a:pPr>
              <a:buFont typeface="Arial" pitchFamily="34" charset="0"/>
              <a:buChar char="•"/>
            </a:pPr>
            <a:endParaRPr lang="en-US" sz="2400" dirty="0" smtClean="0"/>
          </a:p>
          <a:p>
            <a:pPr>
              <a:buFont typeface="Arial" pitchFamily="34" charset="0"/>
              <a:buChar char="•"/>
            </a:pPr>
            <a:r>
              <a:rPr lang="en-US" sz="2400" dirty="0" smtClean="0"/>
              <a:t>   Today in a number of countries NRC standards are followed where they use ME for poultry, DE for swine and horses, DE, ME and TDN for sheep, ME, TDN and </a:t>
            </a:r>
            <a:r>
              <a:rPr lang="en-US" sz="2400" dirty="0" err="1" smtClean="0"/>
              <a:t>NE</a:t>
            </a:r>
            <a:r>
              <a:rPr lang="en-US" sz="2400" baseline="-25000" dirty="0" err="1" smtClean="0"/>
              <a:t>m</a:t>
            </a:r>
            <a:r>
              <a:rPr lang="en-US" sz="2400" dirty="0" smtClean="0"/>
              <a:t> and </a:t>
            </a:r>
            <a:r>
              <a:rPr lang="en-US" sz="2400" dirty="0" err="1" smtClean="0"/>
              <a:t>NE</a:t>
            </a:r>
            <a:r>
              <a:rPr lang="en-US" sz="2400" baseline="-25000" dirty="0" err="1" smtClean="0"/>
              <a:t>g</a:t>
            </a:r>
            <a:r>
              <a:rPr lang="en-US" sz="2400" dirty="0" smtClean="0"/>
              <a:t> for beef cattle and for dairy cattle, values are given for DE, ME, TDN, </a:t>
            </a:r>
            <a:r>
              <a:rPr lang="en-US" sz="2400" dirty="0" err="1" smtClean="0"/>
              <a:t>NE</a:t>
            </a:r>
            <a:r>
              <a:rPr lang="en-US" sz="2400" baseline="-25000" dirty="0" err="1" smtClean="0"/>
              <a:t>m</a:t>
            </a:r>
            <a:r>
              <a:rPr lang="en-US" sz="2400" dirty="0" smtClean="0"/>
              <a:t> and </a:t>
            </a:r>
            <a:r>
              <a:rPr lang="en-US" sz="2400" dirty="0" err="1" smtClean="0"/>
              <a:t>NE</a:t>
            </a:r>
            <a:r>
              <a:rPr lang="en-US" sz="2400" baseline="-25000" dirty="0" err="1" smtClean="0"/>
              <a:t>g</a:t>
            </a:r>
            <a:r>
              <a:rPr lang="en-US" sz="2400" dirty="0" smtClean="0"/>
              <a:t> for growing animals with additional values as </a:t>
            </a:r>
            <a:r>
              <a:rPr lang="en-US" sz="2400" dirty="0" err="1" smtClean="0"/>
              <a:t>NE</a:t>
            </a:r>
            <a:r>
              <a:rPr lang="en-US" sz="2400" baseline="-25000" dirty="0" err="1" smtClean="0"/>
              <a:t>l</a:t>
            </a:r>
            <a:r>
              <a:rPr lang="en-US" sz="2400" baseline="-25000" dirty="0" smtClean="0"/>
              <a:t> </a:t>
            </a:r>
            <a:r>
              <a:rPr lang="en-US" sz="2400" dirty="0" smtClean="0"/>
              <a:t>for lactating cows.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816977"/>
          </a:xfrm>
          <a:prstGeom prst="rect">
            <a:avLst/>
          </a:prstGeom>
          <a:noFill/>
        </p:spPr>
        <p:txBody>
          <a:bodyPr wrap="square" rtlCol="0">
            <a:spAutoFit/>
          </a:bodyPr>
          <a:lstStyle/>
          <a:p>
            <a:r>
              <a:rPr lang="en-US" sz="2400" b="1" dirty="0" smtClean="0">
                <a:solidFill>
                  <a:srgbClr val="92D050"/>
                </a:solidFill>
              </a:rPr>
              <a:t>                                                       Indian standards</a:t>
            </a:r>
          </a:p>
          <a:p>
            <a:endParaRPr lang="en-US" sz="1200" dirty="0" smtClean="0"/>
          </a:p>
          <a:p>
            <a:r>
              <a:rPr lang="en-US" sz="2400" b="1" dirty="0" err="1" smtClean="0">
                <a:solidFill>
                  <a:srgbClr val="FFC000"/>
                </a:solidFill>
              </a:rPr>
              <a:t>Sen</a:t>
            </a:r>
            <a:r>
              <a:rPr lang="en-US" sz="2400" b="1" dirty="0" smtClean="0">
                <a:solidFill>
                  <a:srgbClr val="FFC000"/>
                </a:solidFill>
              </a:rPr>
              <a:t> and Ray standard </a:t>
            </a:r>
          </a:p>
          <a:p>
            <a:endParaRPr lang="en-US" sz="2400" dirty="0" smtClean="0"/>
          </a:p>
          <a:p>
            <a:pPr>
              <a:buFont typeface="Arial" pitchFamily="34" charset="0"/>
              <a:buChar char="•"/>
            </a:pPr>
            <a:r>
              <a:rPr lang="en-US" sz="2400" dirty="0" smtClean="0"/>
              <a:t>     Dr. K. C. </a:t>
            </a:r>
            <a:r>
              <a:rPr lang="en-US" sz="2400" dirty="0" err="1" smtClean="0"/>
              <a:t>Sen</a:t>
            </a:r>
            <a:r>
              <a:rPr lang="en-US" sz="2400" dirty="0" smtClean="0"/>
              <a:t>, the first Director, National Dairy Research Institute, Bangalore and </a:t>
            </a:r>
            <a:r>
              <a:rPr lang="en-US" sz="2400" dirty="0" err="1" smtClean="0"/>
              <a:t>Karnal</a:t>
            </a:r>
            <a:r>
              <a:rPr lang="en-US" sz="2400" dirty="0" smtClean="0"/>
              <a:t> and Ray have compiled the feeding standards for Zebu cattle and buffaloes, based on Morrison’s recommendations.</a:t>
            </a:r>
          </a:p>
          <a:p>
            <a:pPr>
              <a:buFont typeface="Arial" pitchFamily="34" charset="0"/>
              <a:buChar char="•"/>
            </a:pPr>
            <a:endParaRPr lang="en-US" sz="2400" dirty="0" smtClean="0"/>
          </a:p>
          <a:p>
            <a:pPr>
              <a:buFont typeface="Arial" pitchFamily="34" charset="0"/>
              <a:buChar char="•"/>
            </a:pPr>
            <a:r>
              <a:rPr lang="en-US" sz="2400" dirty="0" smtClean="0"/>
              <a:t> Average of maximum and minimum values recommended by Morrison. </a:t>
            </a:r>
          </a:p>
          <a:p>
            <a:pPr>
              <a:buFont typeface="Arial" pitchFamily="34" charset="0"/>
              <a:buChar char="•"/>
            </a:pPr>
            <a:endParaRPr lang="en-US" sz="2400" dirty="0" smtClean="0"/>
          </a:p>
          <a:p>
            <a:pPr>
              <a:buFont typeface="Arial" pitchFamily="34" charset="0"/>
              <a:buChar char="•"/>
            </a:pPr>
            <a:r>
              <a:rPr lang="en-US" sz="2400" dirty="0" smtClean="0"/>
              <a:t>     Later on, </a:t>
            </a:r>
            <a:r>
              <a:rPr lang="en-US" sz="2400" dirty="0" err="1" smtClean="0"/>
              <a:t>Sen</a:t>
            </a:r>
            <a:r>
              <a:rPr lang="en-US" sz="2400" dirty="0" smtClean="0"/>
              <a:t>, Ray and </a:t>
            </a:r>
            <a:r>
              <a:rPr lang="en-US" sz="2400" dirty="0" err="1" smtClean="0"/>
              <a:t>Ranjhan</a:t>
            </a:r>
            <a:r>
              <a:rPr lang="en-US" sz="2400" dirty="0" smtClean="0"/>
              <a:t> (1978) revised the </a:t>
            </a:r>
            <a:r>
              <a:rPr lang="en-US" sz="2400" dirty="0" err="1" smtClean="0"/>
              <a:t>Sen</a:t>
            </a:r>
            <a:r>
              <a:rPr lang="en-US" sz="2400" dirty="0" smtClean="0"/>
              <a:t> and Ray (1964) standard on the basis of experimental trials conducted in Indian animals. These modified values are still functioning in many of our established dairy farms.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915400" cy="6001643"/>
          </a:xfrm>
          <a:prstGeom prst="rect">
            <a:avLst/>
          </a:prstGeom>
          <a:noFill/>
        </p:spPr>
        <p:txBody>
          <a:bodyPr wrap="square" rtlCol="0">
            <a:spAutoFit/>
          </a:bodyPr>
          <a:lstStyle/>
          <a:p>
            <a:r>
              <a:rPr lang="en-US" sz="2400" b="1" dirty="0" smtClean="0"/>
              <a:t>                  </a:t>
            </a:r>
            <a:r>
              <a:rPr lang="en-US" sz="2400" b="1" dirty="0" smtClean="0">
                <a:solidFill>
                  <a:srgbClr val="92D050"/>
                </a:solidFill>
              </a:rPr>
              <a:t>Indian council of agricultural research feeding standard</a:t>
            </a:r>
            <a:endParaRPr lang="en-US" sz="2400" dirty="0" smtClean="0">
              <a:solidFill>
                <a:srgbClr val="92D050"/>
              </a:solidFill>
            </a:endParaRPr>
          </a:p>
          <a:p>
            <a:pPr>
              <a:buFont typeface="Arial" pitchFamily="34" charset="0"/>
              <a:buChar char="•"/>
            </a:pPr>
            <a:endParaRPr lang="en-US" sz="2400" dirty="0" smtClean="0"/>
          </a:p>
          <a:p>
            <a:pPr>
              <a:buFont typeface="Arial" pitchFamily="34" charset="0"/>
              <a:buChar char="•"/>
            </a:pPr>
            <a:r>
              <a:rPr lang="en-US" sz="2400" dirty="0" smtClean="0"/>
              <a:t>   Considering the fact that nutrient needs of livestock and poultry breeds under tropical environments are different from those developed in temperate climate.</a:t>
            </a:r>
          </a:p>
          <a:p>
            <a:pPr>
              <a:buFont typeface="Arial" pitchFamily="34" charset="0"/>
              <a:buChar char="•"/>
            </a:pPr>
            <a:endParaRPr lang="en-US" sz="2400" dirty="0" smtClean="0"/>
          </a:p>
          <a:p>
            <a:r>
              <a:rPr lang="en-US" sz="2400" dirty="0" smtClean="0"/>
              <a:t> </a:t>
            </a:r>
          </a:p>
          <a:p>
            <a:pPr>
              <a:buFont typeface="Arial" pitchFamily="34" charset="0"/>
              <a:buChar char="•"/>
            </a:pPr>
            <a:r>
              <a:rPr lang="en-US" sz="2400" dirty="0" smtClean="0"/>
              <a:t>    The scientific panel set up sub-committees for each species by inviting experts from various institutes of the country. On the basis of the scientific information arising from the experimental work carried out in India over the past two decades, nutrient requirement of Indian livestock and poultry ultimately has been published by ICAR in January 1985 under the Chairmanship of the panel Dr. K. </a:t>
            </a:r>
            <a:r>
              <a:rPr lang="en-US" sz="2400" dirty="0" err="1" smtClean="0"/>
              <a:t>Pradhan</a:t>
            </a:r>
            <a:r>
              <a:rPr lang="en-US" sz="2400" dirty="0" smtClean="0"/>
              <a:t>, which formed a strong basis for feeding our livestock and poultry. </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620000" cy="4893647"/>
          </a:xfrm>
          <a:prstGeom prst="rect">
            <a:avLst/>
          </a:prstGeom>
          <a:noFill/>
        </p:spPr>
        <p:txBody>
          <a:bodyPr wrap="square" rtlCol="0">
            <a:spAutoFit/>
          </a:bodyPr>
          <a:lstStyle/>
          <a:p>
            <a:pPr>
              <a:buFont typeface="Arial" pitchFamily="34" charset="0"/>
              <a:buChar char="•"/>
            </a:pPr>
            <a:r>
              <a:rPr lang="en-US" sz="2400" dirty="0" smtClean="0"/>
              <a:t> These standards were updated and were revised in 1998. Latest feeding standard was published by ICAR, New Delhi in 2013. In India, Bureau of India Standards (BIS) also publishes feeding standard for different categories of poultry. Latest BIS publication for poultry feeding is 2007.</a:t>
            </a:r>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The feeding standards are based on the experimental results and have been organized to contain information on daily DM, DCP, TDN, Calcium and Phosphorus intake in cattle. For poultry protein is expressed in terms of crude protein (%) whereas energy is expressed in </a:t>
            </a:r>
            <a:r>
              <a:rPr lang="en-US" sz="2400" dirty="0" err="1" smtClean="0"/>
              <a:t>metabolisable</a:t>
            </a:r>
            <a:r>
              <a:rPr lang="en-US" sz="2400" dirty="0" smtClean="0"/>
              <a:t> energy (kcal/kg diet).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6200"/>
            <a:ext cx="8915399" cy="7201972"/>
          </a:xfrm>
          <a:prstGeom prst="rect">
            <a:avLst/>
          </a:prstGeom>
          <a:solidFill>
            <a:srgbClr val="FFFFFF"/>
          </a:solidFill>
          <a:ln w="9525">
            <a:noFill/>
            <a:miter lim="800000"/>
            <a:headEnd/>
            <a:tailEnd/>
          </a:ln>
          <a:effectLst/>
        </p:spPr>
        <p:txBody>
          <a:bodyPr vert="horz" wrap="square" lIns="457056"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5.10 References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BIS (2007). Indian Standard: Poultry Feeds- Specification, IS-1374. Bureau of Indian </a:t>
            </a:r>
          </a:p>
          <a:p>
            <a:pPr marL="0" marR="0" lvl="0" indent="-457200" algn="just" defTabSz="914400" rtl="0" eaLnBrk="0" fontAlgn="base" latinLnBrk="0" hangingPunct="0">
              <a:lnSpc>
                <a:spcPct val="100000"/>
              </a:lnSpc>
              <a:spcBef>
                <a:spcPct val="0"/>
              </a:spcBef>
              <a:spcAft>
                <a:spcPct val="0"/>
              </a:spcAft>
              <a:buClrTx/>
              <a:buSzTx/>
              <a:buFontTx/>
              <a:buNone/>
              <a:tabLst/>
            </a:pPr>
            <a:r>
              <a:rPr lang="en-US" dirty="0" smtClean="0">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Standards, 9,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Bahadur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Sah</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Zafar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Marg</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Manak</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Bhawan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New Delhi, India.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Bondi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(1987). Animal Nutrition.  Wiley Inter Science.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Cramptan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EW and Harris LE. (1969). Applied Animal Nutrition. WH Freeman.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Garnsworthy</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 C and Wiseman J (1990). Recent Advances in Animal Nutrition, 	Nottingham, Nottingham University Press, pp. 255</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75.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ICAR. (2013). </a:t>
            </a:r>
            <a:r>
              <a:rPr kumimoji="0" lang="en-US"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Nutrient Requirements of Poultry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Nutrient Requirements of Animals. Indian 	Council of Agricultural Research, New Delhi, India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Maynard, L. 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Loosli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J.K., Hintz, H. F. and Warner, R. G. (1979).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Edition, McGraw-Hill, New York.</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Mc Donald P., Edwards R.A.,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Greenhalgh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J.F.D., Morgan, C.A., Sinclair, L.A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Wikinson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R.G (2010).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Prentice Hall, Harlow,, UK</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Morrison, FB. (1917). The Modified Wolff-Lehmann Feeding Standards.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Journal of Animal 	Science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64</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69.</a:t>
            </a:r>
            <a:endParaRPr kumimoji="0" lang="en-US" sz="20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National Research Council 2001 Nutrient Requirements of Dairy Cattle, 7th rev.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edn,Washington</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DC, National Research Council. National Academy of Sciences/</a:t>
            </a:r>
            <a:endParaRPr kumimoji="0" lang="en-US" sz="20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National Research Council 2007 Nutrient Requirements of Horses, 6th rev.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edn,Washington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DC, National Academic Press.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National Research Council 2007 Nutrient Requirements of Small Ruminants: Sheep, Goats,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Cervids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New World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Camelids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DC,Washington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National Academic Press.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Ponds WG, Church DC, Pond KR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Schoknecht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 (2005). Basic Animal Nutrition and 	Feeding. Wiley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Dreamtech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India. </a:t>
            </a:r>
            <a:endParaRPr kumimoji="0" lang="en-US" sz="20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Thomas C 2004 Feed into Milk: A New Applied Feeding System for Dairy Cows, 	Nottingham, Nottingham University Press. </a:t>
            </a:r>
            <a:endParaRPr kumimoji="0" lang="en-US" sz="20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Wu, G. (2018). Principles of Animal Nutrition. CRC Press. Taylor &amp; Francis Group, NW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074133" cy="1905000"/>
          </a:xfrm>
          <a:prstGeom prst="rect">
            <a:avLst/>
          </a:prstGeom>
          <a:noFill/>
        </p:spPr>
        <p:txBody>
          <a:bodyPr vert="wordArtVert" wrap="square" rtlCol="0" anchor="b">
            <a:spAutoFit/>
          </a:bodyPr>
          <a:lstStyle/>
          <a:p>
            <a:pPr algn="r"/>
            <a:r>
              <a:rPr lang="en-US" sz="7200" dirty="0" smtClean="0"/>
              <a:t>THANKS</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457200"/>
            <a:ext cx="5913350" cy="584775"/>
          </a:xfrm>
          <a:prstGeom prst="rect">
            <a:avLst/>
          </a:prstGeom>
          <a:noFill/>
        </p:spPr>
        <p:txBody>
          <a:bodyPr wrap="none" rtlCol="0">
            <a:spAutoFit/>
          </a:bodyPr>
          <a:lstStyle/>
          <a:p>
            <a:r>
              <a:rPr lang="en-US" sz="3200" b="1" dirty="0">
                <a:solidFill>
                  <a:srgbClr val="C00000"/>
                </a:solidFill>
              </a:rPr>
              <a:t>Classification of Feeding Standard</a:t>
            </a:r>
            <a:endParaRPr lang="en-US" sz="3200" dirty="0">
              <a:solidFill>
                <a:srgbClr val="C00000"/>
              </a:solidFill>
            </a:endParaRPr>
          </a:p>
        </p:txBody>
      </p:sp>
      <p:sp>
        <p:nvSpPr>
          <p:cNvPr id="3" name="TextBox 2"/>
          <p:cNvSpPr txBox="1"/>
          <p:nvPr/>
        </p:nvSpPr>
        <p:spPr>
          <a:xfrm>
            <a:off x="914400" y="1189672"/>
            <a:ext cx="7391400" cy="1938992"/>
          </a:xfrm>
          <a:prstGeom prst="rect">
            <a:avLst/>
          </a:prstGeom>
          <a:noFill/>
        </p:spPr>
        <p:txBody>
          <a:bodyPr wrap="square" rtlCol="0">
            <a:spAutoFit/>
          </a:bodyPr>
          <a:lstStyle/>
          <a:p>
            <a:r>
              <a:rPr lang="en-US" sz="2400" dirty="0">
                <a:solidFill>
                  <a:srgbClr val="002060"/>
                </a:solidFill>
              </a:rPr>
              <a:t>(a) Comparative type</a:t>
            </a:r>
          </a:p>
          <a:p>
            <a:r>
              <a:rPr lang="en-US" sz="2400" dirty="0">
                <a:solidFill>
                  <a:srgbClr val="002060"/>
                </a:solidFill>
              </a:rPr>
              <a:t>(b) Digestible Nutrient system </a:t>
            </a:r>
          </a:p>
          <a:p>
            <a:r>
              <a:rPr lang="en-US" sz="2400" dirty="0">
                <a:solidFill>
                  <a:srgbClr val="002060"/>
                </a:solidFill>
              </a:rPr>
              <a:t>(c) Production value type</a:t>
            </a:r>
          </a:p>
          <a:p>
            <a:r>
              <a:rPr lang="en-US" sz="2400" b="1" dirty="0">
                <a:solidFill>
                  <a:srgbClr val="002060"/>
                </a:solidFill>
              </a:rPr>
              <a:t> </a:t>
            </a:r>
            <a:endParaRPr lang="en-US" sz="2400" dirty="0">
              <a:solidFill>
                <a:srgbClr val="002060"/>
              </a:solidFill>
            </a:endParaRPr>
          </a:p>
          <a:p>
            <a:endParaRPr lang="en-US" sz="2400" dirty="0">
              <a:solidFill>
                <a:srgbClr val="002060"/>
              </a:solidFill>
            </a:endParaRPr>
          </a:p>
        </p:txBody>
      </p:sp>
      <p:graphicFrame>
        <p:nvGraphicFramePr>
          <p:cNvPr id="6" name="Table 5"/>
          <p:cNvGraphicFramePr>
            <a:graphicFrameLocks noGrp="1"/>
          </p:cNvGraphicFramePr>
          <p:nvPr/>
        </p:nvGraphicFramePr>
        <p:xfrm>
          <a:off x="781878" y="2955235"/>
          <a:ext cx="7792279" cy="640080"/>
        </p:xfrm>
        <a:graphic>
          <a:graphicData uri="http://schemas.openxmlformats.org/drawingml/2006/table">
            <a:tbl>
              <a:tblPr/>
              <a:tblGrid>
                <a:gridCol w="2345635"/>
                <a:gridCol w="5446644"/>
              </a:tblGrid>
              <a:tr h="397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Comparative type</a:t>
                      </a:r>
                    </a:p>
                    <a:p>
                      <a:endParaRPr lang="en-US"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endParaRPr lang="en-US" b="1"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795130" y="3581399"/>
          <a:ext cx="2329070" cy="2527852"/>
        </p:xfrm>
        <a:graphic>
          <a:graphicData uri="http://schemas.openxmlformats.org/drawingml/2006/table">
            <a:tbl>
              <a:tblPr/>
              <a:tblGrid>
                <a:gridCol w="2329070"/>
              </a:tblGrid>
              <a:tr h="2527852">
                <a:tc>
                  <a:txBody>
                    <a:bodyPr/>
                    <a:lstStyle/>
                    <a:p>
                      <a:pPr lvl="1">
                        <a:lnSpc>
                          <a:spcPct val="150000"/>
                        </a:lnSpc>
                        <a:buFont typeface="Arial" pitchFamily="34" charset="0"/>
                        <a:buChar char="•"/>
                      </a:pPr>
                      <a:r>
                        <a:rPr lang="en-US" sz="1800" kern="1200" dirty="0" smtClean="0">
                          <a:solidFill>
                            <a:schemeClr val="tx1"/>
                          </a:solidFill>
                          <a:latin typeface="+mn-lt"/>
                          <a:ea typeface="+mn-ea"/>
                          <a:cs typeface="+mn-cs"/>
                        </a:rPr>
                        <a:t>Hay standard</a:t>
                      </a:r>
                    </a:p>
                    <a:p>
                      <a:pPr lvl="1">
                        <a:lnSpc>
                          <a:spcPct val="150000"/>
                        </a:lnSpc>
                        <a:buFont typeface="Arial" pitchFamily="34" charset="0"/>
                        <a:buNone/>
                      </a:pPr>
                      <a:endParaRPr lang="en-US" sz="1600" kern="1200" dirty="0" smtClean="0">
                        <a:solidFill>
                          <a:schemeClr val="tx1"/>
                        </a:solidFill>
                        <a:latin typeface="+mn-lt"/>
                        <a:ea typeface="+mn-ea"/>
                        <a:cs typeface="+mn-cs"/>
                      </a:endParaRPr>
                    </a:p>
                    <a:p>
                      <a:pPr lvl="1" algn="l">
                        <a:lnSpc>
                          <a:spcPct val="100000"/>
                        </a:lnSpc>
                        <a:buFont typeface="Arial" pitchFamily="34" charset="0"/>
                        <a:buChar char="•"/>
                      </a:pPr>
                      <a:r>
                        <a:rPr lang="en-US" sz="1800" kern="1200" dirty="0" smtClean="0">
                          <a:solidFill>
                            <a:schemeClr val="tx1"/>
                          </a:solidFill>
                          <a:latin typeface="+mn-lt"/>
                          <a:ea typeface="+mn-ea"/>
                          <a:cs typeface="+mn-cs"/>
                        </a:rPr>
                        <a:t>Scandinavian feed unit” Standard</a:t>
                      </a:r>
                      <a:endParaRPr lang="en-US" sz="1600" kern="1200" dirty="0" smtClean="0">
                        <a:solidFill>
                          <a:schemeClr val="tx1"/>
                        </a:solidFill>
                        <a:latin typeface="+mn-lt"/>
                        <a:ea typeface="+mn-ea"/>
                        <a:cs typeface="+mn-cs"/>
                      </a:endParaRP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Table 10"/>
          <p:cNvGraphicFramePr>
            <a:graphicFrameLocks noGrp="1"/>
          </p:cNvGraphicFramePr>
          <p:nvPr/>
        </p:nvGraphicFramePr>
        <p:xfrm>
          <a:off x="3124200" y="2968486"/>
          <a:ext cx="3064565" cy="3584714"/>
        </p:xfrm>
        <a:graphic>
          <a:graphicData uri="http://schemas.openxmlformats.org/drawingml/2006/table">
            <a:tbl>
              <a:tblPr/>
              <a:tblGrid>
                <a:gridCol w="3064565"/>
              </a:tblGrid>
              <a:tr h="3584714">
                <a:tc>
                  <a:txBody>
                    <a:bodyPr/>
                    <a:lstStyle/>
                    <a:p>
                      <a:pPr lvl="0"/>
                      <a:r>
                        <a:rPr lang="en-US" dirty="0" smtClean="0"/>
                        <a:t>Digestible Nutrient  System                 </a:t>
                      </a:r>
                    </a:p>
                    <a:p>
                      <a:pPr lvl="0"/>
                      <a:endParaRPr lang="en-US" sz="1800" kern="1200" dirty="0" smtClean="0">
                        <a:solidFill>
                          <a:schemeClr val="tx1"/>
                        </a:solidFill>
                        <a:latin typeface="+mn-lt"/>
                        <a:ea typeface="+mn-ea"/>
                        <a:cs typeface="+mn-cs"/>
                      </a:endParaRPr>
                    </a:p>
                    <a:p>
                      <a:pPr lvl="0">
                        <a:buFont typeface="Arial" pitchFamily="34" charset="0"/>
                        <a:buChar char="•"/>
                      </a:pPr>
                      <a:r>
                        <a:rPr lang="en-US" sz="1800" kern="1200" dirty="0" err="1" smtClean="0">
                          <a:solidFill>
                            <a:schemeClr val="tx1"/>
                          </a:solidFill>
                          <a:latin typeface="+mn-lt"/>
                          <a:ea typeface="+mn-ea"/>
                          <a:cs typeface="+mn-cs"/>
                        </a:rPr>
                        <a:t>Grouven’s</a:t>
                      </a:r>
                      <a:r>
                        <a:rPr lang="en-US" sz="1800" kern="1200" dirty="0" smtClean="0">
                          <a:solidFill>
                            <a:schemeClr val="tx1"/>
                          </a:solidFill>
                          <a:latin typeface="+mn-lt"/>
                          <a:ea typeface="+mn-ea"/>
                          <a:cs typeface="+mn-cs"/>
                        </a:rPr>
                        <a:t> Feeding system</a:t>
                      </a:r>
                    </a:p>
                    <a:p>
                      <a:pPr lvl="0">
                        <a:buFont typeface="Arial" pitchFamily="34" charset="0"/>
                        <a:buChar char="•"/>
                      </a:pPr>
                      <a:r>
                        <a:rPr lang="en-US" sz="1800" kern="1200" dirty="0" smtClean="0">
                          <a:solidFill>
                            <a:schemeClr val="tx1"/>
                          </a:solidFill>
                          <a:latin typeface="+mn-lt"/>
                          <a:ea typeface="+mn-ea"/>
                          <a:cs typeface="+mn-cs"/>
                        </a:rPr>
                        <a:t>Wolff’s feeding standard</a:t>
                      </a:r>
                    </a:p>
                    <a:p>
                      <a:pPr lvl="0">
                        <a:buFont typeface="Arial" pitchFamily="34" charset="0"/>
                        <a:buChar char="•"/>
                      </a:pPr>
                      <a:r>
                        <a:rPr lang="en-US" sz="1800" kern="1200" dirty="0" smtClean="0">
                          <a:solidFill>
                            <a:schemeClr val="tx1"/>
                          </a:solidFill>
                          <a:latin typeface="+mn-lt"/>
                          <a:ea typeface="+mn-ea"/>
                          <a:cs typeface="+mn-cs"/>
                        </a:rPr>
                        <a:t>Wolff’s Lehmann feeding standard</a:t>
                      </a:r>
                    </a:p>
                    <a:p>
                      <a:pPr lvl="0">
                        <a:buFont typeface="Arial" pitchFamily="34" charset="0"/>
                        <a:buChar char="•"/>
                      </a:pPr>
                      <a:r>
                        <a:rPr lang="en-US" sz="1800" kern="1200" dirty="0" err="1" smtClean="0">
                          <a:solidFill>
                            <a:schemeClr val="tx1"/>
                          </a:solidFill>
                          <a:latin typeface="+mn-lt"/>
                          <a:ea typeface="+mn-ea"/>
                          <a:cs typeface="+mn-cs"/>
                        </a:rPr>
                        <a:t>Haeckers’s</a:t>
                      </a:r>
                      <a:r>
                        <a:rPr lang="en-US" sz="1800" kern="1200" dirty="0" smtClean="0">
                          <a:solidFill>
                            <a:schemeClr val="tx1"/>
                          </a:solidFill>
                          <a:latin typeface="+mn-lt"/>
                          <a:ea typeface="+mn-ea"/>
                          <a:cs typeface="+mn-cs"/>
                        </a:rPr>
                        <a:t> Feeding standard</a:t>
                      </a:r>
                    </a:p>
                    <a:p>
                      <a:pPr lvl="0">
                        <a:buFont typeface="Arial" pitchFamily="34" charset="0"/>
                        <a:buChar char="•"/>
                      </a:pPr>
                      <a:r>
                        <a:rPr lang="en-US" sz="1800" kern="1200" dirty="0" smtClean="0">
                          <a:solidFill>
                            <a:schemeClr val="tx1"/>
                          </a:solidFill>
                          <a:latin typeface="+mn-lt"/>
                          <a:ea typeface="+mn-ea"/>
                          <a:cs typeface="+mn-cs"/>
                        </a:rPr>
                        <a:t>Savage feeding standard</a:t>
                      </a:r>
                    </a:p>
                    <a:p>
                      <a:pPr lvl="0">
                        <a:buFont typeface="Arial" pitchFamily="34" charset="0"/>
                        <a:buChar char="•"/>
                      </a:pPr>
                      <a:r>
                        <a:rPr lang="en-US" sz="1800" kern="1200" dirty="0" smtClean="0">
                          <a:solidFill>
                            <a:schemeClr val="tx1"/>
                          </a:solidFill>
                          <a:latin typeface="+mn-lt"/>
                          <a:ea typeface="+mn-ea"/>
                          <a:cs typeface="+mn-cs"/>
                        </a:rPr>
                        <a:t>Morrison standard</a:t>
                      </a:r>
                    </a:p>
                    <a:p>
                      <a:pPr lvl="0">
                        <a:buFont typeface="Arial" pitchFamily="34" charset="0"/>
                        <a:buChar char="•"/>
                      </a:pPr>
                      <a:r>
                        <a:rPr lang="en-US" sz="1800" kern="1200" dirty="0" smtClean="0">
                          <a:solidFill>
                            <a:schemeClr val="tx1"/>
                          </a:solidFill>
                          <a:latin typeface="+mn-lt"/>
                          <a:ea typeface="+mn-ea"/>
                          <a:cs typeface="+mn-cs"/>
                        </a:rPr>
                        <a:t>National Research Council standard</a:t>
                      </a:r>
                    </a:p>
                    <a:p>
                      <a:pPr>
                        <a:buFont typeface="Arial" pitchFamily="34" charset="0"/>
                        <a:buChar char="•"/>
                      </a:pPr>
                      <a:r>
                        <a:rPr lang="en-US" sz="1800" kern="1200" dirty="0" smtClean="0">
                          <a:solidFill>
                            <a:schemeClr val="tx1"/>
                          </a:solidFill>
                          <a:latin typeface="+mn-lt"/>
                          <a:ea typeface="+mn-ea"/>
                          <a:cs typeface="+mn-cs"/>
                        </a:rPr>
                        <a:t>Indian standard</a:t>
                      </a:r>
                      <a:r>
                        <a:rPr lang="en-US" dirty="0" smtClean="0"/>
                        <a:t> system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2" name="Table 11"/>
          <p:cNvGraphicFramePr>
            <a:graphicFrameLocks noGrp="1"/>
          </p:cNvGraphicFramePr>
          <p:nvPr/>
        </p:nvGraphicFramePr>
        <p:xfrm>
          <a:off x="6215270" y="2971801"/>
          <a:ext cx="2358887" cy="3322320"/>
        </p:xfrm>
        <a:graphic>
          <a:graphicData uri="http://schemas.openxmlformats.org/drawingml/2006/table">
            <a:tbl>
              <a:tblPr/>
              <a:tblGrid>
                <a:gridCol w="2358887"/>
              </a:tblGrid>
              <a:tr h="3150705">
                <a:tc>
                  <a:txBody>
                    <a:bodyPr/>
                    <a:lstStyle/>
                    <a:p>
                      <a:r>
                        <a:rPr lang="en-US" dirty="0" smtClean="0"/>
                        <a:t>Production value type</a:t>
                      </a:r>
                    </a:p>
                    <a:p>
                      <a:pPr lvl="1"/>
                      <a:r>
                        <a:rPr lang="en-US" b="1" dirty="0" smtClean="0"/>
                        <a:t> </a:t>
                      </a:r>
                    </a:p>
                    <a:p>
                      <a:pPr lvl="1">
                        <a:buFont typeface="Arial" pitchFamily="34" charset="0"/>
                        <a:buChar char="•"/>
                      </a:pPr>
                      <a:r>
                        <a:rPr lang="en-US" sz="1800" b="1" kern="1200" baseline="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Kellner</a:t>
                      </a:r>
                      <a:r>
                        <a:rPr lang="en-US" sz="1800" kern="1200" dirty="0" smtClean="0">
                          <a:solidFill>
                            <a:schemeClr val="tx1"/>
                          </a:solidFill>
                          <a:latin typeface="+mn-lt"/>
                          <a:ea typeface="+mn-ea"/>
                          <a:cs typeface="+mn-cs"/>
                        </a:rPr>
                        <a:t>-feeding standard</a:t>
                      </a:r>
                    </a:p>
                    <a:p>
                      <a:pPr lvl="1">
                        <a:buFont typeface="Arial" pitchFamily="34" charset="0"/>
                        <a:buChar char="•"/>
                      </a:pPr>
                      <a:endParaRPr lang="en-US" sz="1600" kern="1200" dirty="0" smtClean="0">
                        <a:solidFill>
                          <a:schemeClr val="tx1"/>
                        </a:solidFill>
                        <a:latin typeface="+mn-lt"/>
                        <a:ea typeface="+mn-ea"/>
                        <a:cs typeface="+mn-cs"/>
                      </a:endParaRPr>
                    </a:p>
                    <a:p>
                      <a:pPr lvl="1">
                        <a:buFont typeface="Arial" pitchFamily="34" charset="0"/>
                        <a:buChar char="•"/>
                      </a:pPr>
                      <a:r>
                        <a:rPr lang="en-US" sz="1800" kern="1200" dirty="0" err="1" smtClean="0">
                          <a:solidFill>
                            <a:schemeClr val="tx1"/>
                          </a:solidFill>
                          <a:latin typeface="+mn-lt"/>
                          <a:ea typeface="+mn-ea"/>
                          <a:cs typeface="+mn-cs"/>
                        </a:rPr>
                        <a:t>Armsby</a:t>
                      </a:r>
                      <a:r>
                        <a:rPr lang="en-US" sz="1800" kern="1200" dirty="0" smtClean="0">
                          <a:solidFill>
                            <a:schemeClr val="tx1"/>
                          </a:solidFill>
                          <a:latin typeface="+mn-lt"/>
                          <a:ea typeface="+mn-ea"/>
                          <a:cs typeface="+mn-cs"/>
                        </a:rPr>
                        <a:t> feeding std</a:t>
                      </a:r>
                    </a:p>
                    <a:p>
                      <a:pPr lvl="1">
                        <a:buFont typeface="Arial" pitchFamily="34" charset="0"/>
                        <a:buChar char="•"/>
                      </a:pPr>
                      <a:endParaRPr lang="en-US" sz="1600" kern="1200" dirty="0" smtClean="0">
                        <a:solidFill>
                          <a:schemeClr val="tx1"/>
                        </a:solidFill>
                        <a:latin typeface="+mn-lt"/>
                        <a:ea typeface="+mn-ea"/>
                        <a:cs typeface="+mn-cs"/>
                      </a:endParaRPr>
                    </a:p>
                    <a:p>
                      <a:pPr lvl="1">
                        <a:buFont typeface="Arial" pitchFamily="34" charset="0"/>
                        <a:buChar char="•"/>
                      </a:pPr>
                      <a:r>
                        <a:rPr lang="en-US" sz="1800" kern="1200" dirty="0" smtClean="0">
                          <a:solidFill>
                            <a:schemeClr val="tx1"/>
                          </a:solidFill>
                          <a:latin typeface="+mn-lt"/>
                          <a:ea typeface="+mn-ea"/>
                          <a:cs typeface="+mn-cs"/>
                        </a:rPr>
                        <a:t>Agricultural Research Council Standard.</a:t>
                      </a:r>
                      <a:endParaRPr lang="en-US" sz="1600" kern="1200" dirty="0" smtClean="0">
                        <a:solidFill>
                          <a:schemeClr val="tx1"/>
                        </a:solidFill>
                        <a:latin typeface="+mn-lt"/>
                        <a:ea typeface="+mn-ea"/>
                        <a:cs typeface="+mn-cs"/>
                      </a:endParaRP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28600"/>
            <a:ext cx="7162800" cy="1015663"/>
          </a:xfrm>
          <a:prstGeom prst="rect">
            <a:avLst/>
          </a:prstGeom>
          <a:noFill/>
        </p:spPr>
        <p:txBody>
          <a:bodyPr wrap="square" rtlCol="0">
            <a:spAutoFit/>
          </a:bodyPr>
          <a:lstStyle/>
          <a:p>
            <a:r>
              <a:rPr lang="en-US" sz="2400" b="1" dirty="0" smtClean="0">
                <a:solidFill>
                  <a:srgbClr val="92D050"/>
                </a:solidFill>
              </a:rPr>
              <a:t>FEEDING STANDARD-II (DIGESTIBLE NUTRIENT TYPE)</a:t>
            </a:r>
            <a:endParaRPr lang="en-US" sz="2400" dirty="0" smtClean="0">
              <a:solidFill>
                <a:srgbClr val="92D050"/>
              </a:solidFill>
            </a:endParaRPr>
          </a:p>
          <a:p>
            <a:r>
              <a:rPr lang="en-US" b="1" dirty="0" smtClean="0">
                <a:solidFill>
                  <a:srgbClr val="92D050"/>
                </a:solidFill>
              </a:rPr>
              <a:t> </a:t>
            </a:r>
            <a:endParaRPr lang="en-US" dirty="0" smtClean="0">
              <a:solidFill>
                <a:srgbClr val="92D050"/>
              </a:solidFill>
            </a:endParaRPr>
          </a:p>
          <a:p>
            <a:endParaRPr lang="en-US" dirty="0"/>
          </a:p>
        </p:txBody>
      </p:sp>
      <p:sp>
        <p:nvSpPr>
          <p:cNvPr id="3" name="TextBox 2"/>
          <p:cNvSpPr txBox="1"/>
          <p:nvPr/>
        </p:nvSpPr>
        <p:spPr>
          <a:xfrm>
            <a:off x="304800" y="685801"/>
            <a:ext cx="8610599" cy="5324535"/>
          </a:xfrm>
          <a:prstGeom prst="rect">
            <a:avLst/>
          </a:prstGeom>
          <a:noFill/>
        </p:spPr>
        <p:txBody>
          <a:bodyPr wrap="square" rtlCol="0">
            <a:spAutoFit/>
          </a:bodyPr>
          <a:lstStyle/>
          <a:p>
            <a:pPr marL="342900" indent="-342900">
              <a:buAutoNum type="arabicPeriod"/>
            </a:pPr>
            <a:r>
              <a:rPr lang="en-US" sz="2000" b="1" dirty="0" err="1" smtClean="0">
                <a:solidFill>
                  <a:srgbClr val="FFC000"/>
                </a:solidFill>
              </a:rPr>
              <a:t>Grouven’s</a:t>
            </a:r>
            <a:r>
              <a:rPr lang="en-US" sz="2000" b="1" dirty="0" smtClean="0">
                <a:solidFill>
                  <a:srgbClr val="FFC000"/>
                </a:solidFill>
              </a:rPr>
              <a:t> Feeding Standard</a:t>
            </a:r>
          </a:p>
          <a:p>
            <a:pPr marL="342900" indent="-342900"/>
            <a:endParaRPr lang="en-US" sz="2000" dirty="0" smtClean="0"/>
          </a:p>
          <a:p>
            <a:pPr>
              <a:buFont typeface="Arial" pitchFamily="34" charset="0"/>
              <a:buChar char="•"/>
            </a:pPr>
            <a:r>
              <a:rPr lang="en-US" sz="2000" dirty="0" smtClean="0"/>
              <a:t>    In 1859 </a:t>
            </a:r>
            <a:r>
              <a:rPr lang="en-US" sz="2000" dirty="0" err="1" smtClean="0"/>
              <a:t>Grouven</a:t>
            </a:r>
            <a:r>
              <a:rPr lang="en-US" sz="2000" dirty="0" smtClean="0"/>
              <a:t>, a German chemist published “</a:t>
            </a:r>
            <a:r>
              <a:rPr lang="en-US" sz="2000" dirty="0" smtClean="0">
                <a:solidFill>
                  <a:srgbClr val="FF0000"/>
                </a:solidFill>
              </a:rPr>
              <a:t>First Feeding Standard” for farm animals with crude protein, carbohydrates and fat contained in </a:t>
            </a:r>
            <a:r>
              <a:rPr lang="en-US" sz="2000" dirty="0" smtClean="0"/>
              <a:t>the feed as the basis of the standard. </a:t>
            </a:r>
          </a:p>
          <a:p>
            <a:pPr>
              <a:buFont typeface="Arial" pitchFamily="34" charset="0"/>
              <a:buChar char="•"/>
            </a:pPr>
            <a:endParaRPr lang="en-US" sz="2000" dirty="0" smtClean="0"/>
          </a:p>
          <a:p>
            <a:pPr>
              <a:buFont typeface="Arial" pitchFamily="34" charset="0"/>
              <a:buChar char="•"/>
            </a:pPr>
            <a:r>
              <a:rPr lang="en-US" sz="2000" dirty="0" smtClean="0"/>
              <a:t>   According to this </a:t>
            </a:r>
            <a:r>
              <a:rPr lang="en-US" sz="2000" dirty="0" smtClean="0">
                <a:solidFill>
                  <a:srgbClr val="FF0000"/>
                </a:solidFill>
              </a:rPr>
              <a:t>standard a cow weighing 1,000 lbs. should be fed 28.7 lbs. of dry matter containing 2.67 lbs. of crude protein 0.6 lb. of crude fat and 14.55 lbs. of crude carbohydrates.</a:t>
            </a:r>
          </a:p>
          <a:p>
            <a:endParaRPr lang="en-US" sz="2000" dirty="0" smtClean="0"/>
          </a:p>
          <a:p>
            <a:pPr>
              <a:buFont typeface="Arial" pitchFamily="34" charset="0"/>
              <a:buChar char="•"/>
            </a:pPr>
            <a:r>
              <a:rPr lang="en-US" sz="2000" dirty="0" smtClean="0"/>
              <a:t>   Very soon after standard of </a:t>
            </a:r>
            <a:r>
              <a:rPr lang="en-US" sz="2000" dirty="0" err="1" smtClean="0"/>
              <a:t>Grouven</a:t>
            </a:r>
            <a:r>
              <a:rPr lang="en-US" sz="2000" dirty="0" smtClean="0"/>
              <a:t>, </a:t>
            </a:r>
            <a:r>
              <a:rPr lang="en-US" sz="2000" dirty="0" err="1" smtClean="0"/>
              <a:t>Henneberg</a:t>
            </a:r>
            <a:r>
              <a:rPr lang="en-US" sz="2000" dirty="0" smtClean="0"/>
              <a:t> and </a:t>
            </a:r>
            <a:r>
              <a:rPr lang="en-US" sz="2000" dirty="0" err="1" smtClean="0"/>
              <a:t>Stohann</a:t>
            </a:r>
            <a:r>
              <a:rPr lang="en-US" sz="2000" dirty="0" smtClean="0"/>
              <a:t> found that the total nutrient contained in a feed did not form an accurate guide to its value.</a:t>
            </a:r>
          </a:p>
          <a:p>
            <a:pPr>
              <a:buFont typeface="Arial" pitchFamily="34" charset="0"/>
              <a:buChar char="•"/>
            </a:pPr>
            <a:endParaRPr lang="en-US" sz="2000" dirty="0" smtClean="0"/>
          </a:p>
          <a:p>
            <a:pPr>
              <a:buFont typeface="Arial" pitchFamily="34" charset="0"/>
              <a:buChar char="•"/>
            </a:pPr>
            <a:r>
              <a:rPr lang="en-US" sz="2000" dirty="0" smtClean="0"/>
              <a:t>    The proportion of digestible parts varied with different feeds and hence the digestible nutrient would be more valuable. So due to this defect </a:t>
            </a:r>
            <a:r>
              <a:rPr lang="en-US" sz="2000" dirty="0" err="1" smtClean="0"/>
              <a:t>Grouven’s</a:t>
            </a:r>
            <a:r>
              <a:rPr lang="en-US" sz="2000" dirty="0" smtClean="0"/>
              <a:t> feeding standard is now abandoned.</a:t>
            </a:r>
          </a:p>
          <a:p>
            <a:r>
              <a:rPr lang="en-US" sz="2000" b="1" dirty="0" smtClean="0"/>
              <a:t>  </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229600" cy="6001643"/>
          </a:xfrm>
          <a:prstGeom prst="rect">
            <a:avLst/>
          </a:prstGeom>
          <a:noFill/>
        </p:spPr>
        <p:txBody>
          <a:bodyPr wrap="square" rtlCol="0">
            <a:spAutoFit/>
          </a:bodyPr>
          <a:lstStyle/>
          <a:p>
            <a:r>
              <a:rPr lang="en-US" sz="2400" b="1" dirty="0" smtClean="0"/>
              <a:t>                                             </a:t>
            </a:r>
            <a:r>
              <a:rPr lang="en-US" sz="2400" b="1" dirty="0" smtClean="0">
                <a:solidFill>
                  <a:srgbClr val="92D050"/>
                </a:solidFill>
              </a:rPr>
              <a:t>2. Wolff’s Feeding Standard</a:t>
            </a:r>
          </a:p>
          <a:p>
            <a:endParaRPr lang="en-US" sz="2400" dirty="0" smtClean="0"/>
          </a:p>
          <a:p>
            <a:pPr>
              <a:buFont typeface="Arial" pitchFamily="34" charset="0"/>
              <a:buChar char="•"/>
            </a:pPr>
            <a:r>
              <a:rPr lang="en-US" sz="2400" dirty="0" smtClean="0"/>
              <a:t>    In 1864 Dr. Emil Von Wolff proposed a standard based on digestible protein, digestible carbohydrates and digestible fats contained in a feeding stuff.</a:t>
            </a:r>
          </a:p>
          <a:p>
            <a:pPr>
              <a:buFont typeface="Arial" pitchFamily="34" charset="0"/>
              <a:buChar char="•"/>
            </a:pPr>
            <a:endParaRPr lang="en-US" sz="2400" dirty="0" smtClean="0"/>
          </a:p>
          <a:p>
            <a:pPr>
              <a:buFont typeface="Arial" pitchFamily="34" charset="0"/>
              <a:buChar char="•"/>
            </a:pPr>
            <a:r>
              <a:rPr lang="en-US" sz="2400" dirty="0" smtClean="0"/>
              <a:t>     He calculated the ratio of digestible protein to digestible carbohydrate, called the </a:t>
            </a:r>
            <a:r>
              <a:rPr lang="en-US" sz="2400" b="1" i="1" dirty="0" err="1" smtClean="0"/>
              <a:t>Albuminoid</a:t>
            </a:r>
            <a:r>
              <a:rPr lang="en-US" sz="2400" b="1" i="1" dirty="0" smtClean="0"/>
              <a:t> ratio</a:t>
            </a:r>
            <a:r>
              <a:rPr lang="en-US" sz="2400" dirty="0" smtClean="0"/>
              <a:t>, because he recognized that the proportion of protein in the ration affected its digestibility.</a:t>
            </a:r>
          </a:p>
          <a:p>
            <a:pPr>
              <a:buFont typeface="Arial" pitchFamily="34" charset="0"/>
              <a:buChar char="•"/>
            </a:pPr>
            <a:endParaRPr lang="en-US" sz="2400" dirty="0" smtClean="0"/>
          </a:p>
          <a:p>
            <a:pPr>
              <a:buFont typeface="Arial" pitchFamily="34" charset="0"/>
              <a:buChar char="•"/>
            </a:pPr>
            <a:r>
              <a:rPr lang="en-US" sz="2400" dirty="0" smtClean="0"/>
              <a:t>      Later on </a:t>
            </a:r>
            <a:r>
              <a:rPr lang="en-US" sz="2400" dirty="0" err="1" smtClean="0"/>
              <a:t>albuminoid</a:t>
            </a:r>
            <a:r>
              <a:rPr lang="en-US" sz="2400" dirty="0" smtClean="0"/>
              <a:t> ratio developed as nutritive ratio. </a:t>
            </a:r>
            <a:r>
              <a:rPr lang="en-US" sz="2400" b="1" i="1" dirty="0" smtClean="0"/>
              <a:t>Nutritive ratio</a:t>
            </a:r>
            <a:r>
              <a:rPr lang="en-US" sz="2400" dirty="0" smtClean="0"/>
              <a:t> is the sum of the digestible carbohydrate, digestible protein, and 2.25 × digestible fat, divided by digestible protein.</a:t>
            </a:r>
          </a:p>
          <a:p>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762000"/>
            <a:ext cx="8153400" cy="6124754"/>
          </a:xfrm>
          <a:prstGeom prst="rect">
            <a:avLst/>
          </a:prstGeom>
          <a:noFill/>
        </p:spPr>
        <p:txBody>
          <a:bodyPr wrap="square" rtlCol="0">
            <a:spAutoFit/>
          </a:bodyPr>
          <a:lstStyle/>
          <a:p>
            <a:pPr>
              <a:buFont typeface="Arial" pitchFamily="34" charset="0"/>
              <a:buChar char="•"/>
            </a:pPr>
            <a:r>
              <a:rPr lang="en-US" sz="2800" dirty="0" smtClean="0"/>
              <a:t> This standard through an improvement over the standard of </a:t>
            </a:r>
            <a:r>
              <a:rPr lang="en-US" sz="2800" dirty="0" err="1" smtClean="0"/>
              <a:t>Grouven</a:t>
            </a:r>
            <a:r>
              <a:rPr lang="en-US" sz="2800" dirty="0" smtClean="0"/>
              <a:t>, yet it does not consider the quantity and quality of milk produced. Keeping these shortcomings in mind Professor Kuhn published feeding standards in 1867 based upon the maintenance and production requirements along with quantity of milk production</a:t>
            </a:r>
            <a:r>
              <a:rPr lang="en-US" sz="2800" i="1" dirty="0" smtClean="0"/>
              <a:t>.</a:t>
            </a:r>
          </a:p>
          <a:p>
            <a:pPr>
              <a:buFont typeface="Arial" pitchFamily="34" charset="0"/>
              <a:buChar char="•"/>
            </a:pPr>
            <a:endParaRPr lang="en-US" sz="2800" i="1" dirty="0" smtClean="0"/>
          </a:p>
          <a:p>
            <a:pPr>
              <a:buFont typeface="Arial" pitchFamily="34" charset="0"/>
              <a:buChar char="•"/>
            </a:pPr>
            <a:r>
              <a:rPr lang="en-US" sz="2800" dirty="0" smtClean="0"/>
              <a:t>      Atwater brought the Wolff's standard to the attention of American workers in 1874 in the annual report of the Connecticut Board of Agriculture. In 1880 these standards were also published by </a:t>
            </a:r>
            <a:r>
              <a:rPr lang="en-US" sz="2800" dirty="0" err="1" smtClean="0"/>
              <a:t>Armsby</a:t>
            </a:r>
            <a:r>
              <a:rPr lang="en-US" sz="2800" dirty="0" smtClean="0"/>
              <a:t> in his book "Manual of Cattle Feeding". As a result, the Wolff standards commenced to be used in the United .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8763000" cy="6001643"/>
          </a:xfrm>
          <a:prstGeom prst="rect">
            <a:avLst/>
          </a:prstGeom>
          <a:noFill/>
        </p:spPr>
        <p:txBody>
          <a:bodyPr wrap="square" rtlCol="0">
            <a:spAutoFit/>
          </a:bodyPr>
          <a:lstStyle/>
          <a:p>
            <a:r>
              <a:rPr lang="en-US" sz="2400" b="1" dirty="0" smtClean="0"/>
              <a:t>                                              </a:t>
            </a:r>
            <a:r>
              <a:rPr lang="en-US" sz="2400" b="1" dirty="0" smtClean="0">
                <a:solidFill>
                  <a:srgbClr val="92D050"/>
                </a:solidFill>
              </a:rPr>
              <a:t>Atwater`s Available Fuel Value</a:t>
            </a:r>
          </a:p>
          <a:p>
            <a:endParaRPr lang="en-US" sz="2400" b="1" dirty="0" smtClean="0"/>
          </a:p>
          <a:p>
            <a:pPr>
              <a:buFont typeface="Arial" pitchFamily="34" charset="0"/>
              <a:buChar char="•"/>
            </a:pPr>
            <a:r>
              <a:rPr lang="en-US" sz="2400" dirty="0" smtClean="0"/>
              <a:t>In 1890 Atwater proposed a feeding standard based on the "available fuel values" of the feeds. </a:t>
            </a:r>
          </a:p>
          <a:p>
            <a:pPr>
              <a:buFont typeface="Arial" pitchFamily="34" charset="0"/>
              <a:buChar char="•"/>
            </a:pPr>
            <a:endParaRPr lang="en-US" sz="2400" dirty="0" smtClean="0"/>
          </a:p>
          <a:p>
            <a:pPr>
              <a:buFont typeface="Arial" pitchFamily="34" charset="0"/>
              <a:buChar char="•"/>
            </a:pPr>
            <a:r>
              <a:rPr lang="en-US" sz="2400" dirty="0" smtClean="0"/>
              <a:t>The system is based on the heats of combustion of protein, fat and carbohydrate, which are corrected for losses in digestion, absorption and urinary excretion of urea.</a:t>
            </a:r>
          </a:p>
          <a:p>
            <a:pPr>
              <a:buFont typeface="Arial" pitchFamily="34" charset="0"/>
              <a:buChar char="•"/>
            </a:pPr>
            <a:endParaRPr lang="en-US" sz="2400" dirty="0" smtClean="0"/>
          </a:p>
          <a:p>
            <a:pPr>
              <a:buFont typeface="Arial" pitchFamily="34" charset="0"/>
              <a:buChar char="•"/>
            </a:pPr>
            <a:r>
              <a:rPr lang="en-US" sz="2400" dirty="0" smtClean="0"/>
              <a:t> In this system, digestibility coefficient of carbohydrate (0.98), fats (0.95) and protein (0.92) of a mixed diet was taken into account and these figures were multiplied by gross energy of the nutrients.</a:t>
            </a:r>
          </a:p>
          <a:p>
            <a:r>
              <a:rPr lang="en-US" sz="2400" dirty="0" smtClean="0"/>
              <a:t>  </a:t>
            </a:r>
          </a:p>
          <a:p>
            <a:pPr>
              <a:buFont typeface="Arial" pitchFamily="34" charset="0"/>
              <a:buChar char="•"/>
            </a:pPr>
            <a:r>
              <a:rPr lang="en-US" sz="2400" dirty="0" smtClean="0"/>
              <a:t>In this case of protein, a subtraction of 1.25 kcal per gram was made for the energy lost in the urine.</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0"/>
            <a:ext cx="8610599" cy="6678751"/>
          </a:xfrm>
          <a:prstGeom prst="rect">
            <a:avLst/>
          </a:prstGeom>
          <a:noFill/>
        </p:spPr>
        <p:txBody>
          <a:bodyPr wrap="square" rtlCol="0">
            <a:spAutoFit/>
          </a:bodyPr>
          <a:lstStyle/>
          <a:p>
            <a:r>
              <a:rPr lang="en-US" sz="2800" b="1" dirty="0" smtClean="0">
                <a:solidFill>
                  <a:srgbClr val="92D050"/>
                </a:solidFill>
              </a:rPr>
              <a:t>                            Wolff’s Lehmann feeding standard</a:t>
            </a:r>
          </a:p>
          <a:p>
            <a:endParaRPr lang="en-US" sz="2000" dirty="0" smtClean="0">
              <a:solidFill>
                <a:srgbClr val="92D050"/>
              </a:solidFill>
            </a:endParaRPr>
          </a:p>
          <a:p>
            <a:pPr>
              <a:buFont typeface="Arial" pitchFamily="34" charset="0"/>
              <a:buChar char="•"/>
            </a:pPr>
            <a:r>
              <a:rPr lang="en-US" sz="2000" dirty="0" smtClean="0"/>
              <a:t>   Dr. G. Lehmann of Berlin modified Wolff’s standard in 1896. Till then Wolff’s standard was in use.</a:t>
            </a:r>
          </a:p>
          <a:p>
            <a:r>
              <a:rPr lang="en-US" sz="2000" dirty="0" smtClean="0"/>
              <a:t> </a:t>
            </a:r>
          </a:p>
          <a:p>
            <a:pPr>
              <a:buFont typeface="Arial" pitchFamily="34" charset="0"/>
              <a:buChar char="•"/>
            </a:pPr>
            <a:r>
              <a:rPr lang="en-US" sz="2000" dirty="0" smtClean="0"/>
              <a:t>   He took into account the quantity of milk produced, but he failed to take into account the quality of milk.</a:t>
            </a:r>
          </a:p>
          <a:p>
            <a:r>
              <a:rPr lang="en-US" sz="2000" dirty="0" smtClean="0"/>
              <a:t> </a:t>
            </a:r>
          </a:p>
          <a:p>
            <a:pPr>
              <a:buFont typeface="Arial" pitchFamily="34" charset="0"/>
              <a:buChar char="•"/>
            </a:pPr>
            <a:r>
              <a:rPr lang="en-US" sz="2000" dirty="0" smtClean="0"/>
              <a:t>    The requirements of a cow with a body weight of 1000 lbs. as fixed by this standard for maintenance and maintenance cum milk production are as follows:</a:t>
            </a:r>
          </a:p>
          <a:p>
            <a:pPr>
              <a:buFont typeface="Arial" pitchFamily="34" charset="0"/>
              <a:buChar char="•"/>
            </a:pPr>
            <a:endParaRPr lang="en-US" sz="2000" dirty="0" smtClean="0"/>
          </a:p>
          <a:p>
            <a:pPr>
              <a:buFont typeface="Arial" pitchFamily="34" charset="0"/>
              <a:buChar char="•"/>
            </a:pPr>
            <a:r>
              <a:rPr lang="en-US" sz="2000" dirty="0" smtClean="0"/>
              <a:t>    In 1898, Henry published the first edition of his book ‘</a:t>
            </a:r>
            <a:r>
              <a:rPr lang="en-US" sz="2000" i="1" dirty="0" smtClean="0"/>
              <a:t>Feeds and Feeding’</a:t>
            </a:r>
            <a:r>
              <a:rPr lang="en-US" sz="2000" dirty="0" smtClean="0"/>
              <a:t>, which contained tables showing the average composition of American feeds, digestion coefficients for protein, crude fiber, nitrogen free extract, and ether extract. </a:t>
            </a:r>
          </a:p>
          <a:p>
            <a:pPr>
              <a:buFont typeface="Arial" pitchFamily="34" charset="0"/>
              <a:buChar char="•"/>
            </a:pPr>
            <a:endParaRPr lang="en-US" sz="2000" dirty="0" smtClean="0"/>
          </a:p>
          <a:p>
            <a:pPr>
              <a:buFont typeface="Arial" pitchFamily="34" charset="0"/>
              <a:buChar char="•"/>
            </a:pPr>
            <a:r>
              <a:rPr lang="en-US" sz="2000" dirty="0" smtClean="0"/>
              <a:t>    This feeding standards for various classes of livestock included intakes of dry matter, digestible protein, digestible carbohydrates, and digestible ether extract.</a:t>
            </a:r>
          </a:p>
          <a:p>
            <a:r>
              <a:rPr lang="en-US" sz="2000" dirty="0" smtClean="0"/>
              <a:t> </a:t>
            </a:r>
          </a:p>
          <a:p>
            <a:r>
              <a:rPr lang="en-US" sz="2000" dirty="0" smtClean="0"/>
              <a:t>Nutritive ratios= (</a:t>
            </a:r>
            <a:r>
              <a:rPr lang="en-US" sz="2000" u="sng" dirty="0" smtClean="0"/>
              <a:t>Digestible carbohydrate + Digestible ether extract X 2.4 )</a:t>
            </a:r>
            <a:r>
              <a:rPr lang="en-US" sz="2000" dirty="0" smtClean="0"/>
              <a:t> </a:t>
            </a:r>
          </a:p>
          <a:p>
            <a:r>
              <a:rPr lang="en-US" sz="2000" dirty="0" smtClean="0"/>
              <a:t>                                                   Digestible protein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1" y="457200"/>
            <a:ext cx="7619999" cy="6124754"/>
          </a:xfrm>
          <a:prstGeom prst="rect">
            <a:avLst/>
          </a:prstGeom>
          <a:noFill/>
        </p:spPr>
        <p:txBody>
          <a:bodyPr wrap="square" rtlCol="0">
            <a:spAutoFit/>
          </a:bodyPr>
          <a:lstStyle/>
          <a:p>
            <a:r>
              <a:rPr lang="en-US" sz="3200" b="1" dirty="0" smtClean="0"/>
              <a:t>                      </a:t>
            </a:r>
            <a:r>
              <a:rPr lang="en-US" sz="3200" b="1" dirty="0" err="1" smtClean="0">
                <a:solidFill>
                  <a:srgbClr val="92D050"/>
                </a:solidFill>
              </a:rPr>
              <a:t>Haecker’s</a:t>
            </a:r>
            <a:r>
              <a:rPr lang="en-US" sz="3200" b="1" dirty="0" smtClean="0">
                <a:solidFill>
                  <a:srgbClr val="92D050"/>
                </a:solidFill>
              </a:rPr>
              <a:t> feeding standard</a:t>
            </a:r>
          </a:p>
          <a:p>
            <a:endParaRPr lang="en-US" sz="2000" dirty="0" smtClean="0"/>
          </a:p>
          <a:p>
            <a:pPr>
              <a:buFont typeface="Arial" pitchFamily="34" charset="0"/>
              <a:buChar char="•"/>
            </a:pPr>
            <a:r>
              <a:rPr lang="en-US" sz="2000" dirty="0" smtClean="0"/>
              <a:t>  </a:t>
            </a:r>
            <a:r>
              <a:rPr lang="en-US" sz="2000" dirty="0" err="1" smtClean="0"/>
              <a:t>Haecker</a:t>
            </a:r>
            <a:r>
              <a:rPr lang="en-US" sz="2000" dirty="0" smtClean="0"/>
              <a:t> an American worker who for the first time considered quality as well as the quality of milk produced in formulating a feeding standard. </a:t>
            </a:r>
          </a:p>
          <a:p>
            <a:pPr>
              <a:buFont typeface="Arial" pitchFamily="34" charset="0"/>
              <a:buChar char="•"/>
            </a:pPr>
            <a:endParaRPr lang="en-US" sz="2000" dirty="0" smtClean="0"/>
          </a:p>
          <a:p>
            <a:pPr>
              <a:buFont typeface="Arial" pitchFamily="34" charset="0"/>
              <a:buChar char="•"/>
            </a:pPr>
            <a:r>
              <a:rPr lang="en-US" sz="2000" dirty="0" smtClean="0"/>
              <a:t>   </a:t>
            </a:r>
            <a:r>
              <a:rPr lang="en-US" sz="2000" dirty="0" err="1" smtClean="0"/>
              <a:t>Haecker</a:t>
            </a:r>
            <a:r>
              <a:rPr lang="en-US" sz="2000" dirty="0" smtClean="0"/>
              <a:t> recognized that the food requirements must vary in accordance with the composition of the product. </a:t>
            </a:r>
          </a:p>
          <a:p>
            <a:pPr>
              <a:buFont typeface="Arial" pitchFamily="34" charset="0"/>
              <a:buChar char="•"/>
            </a:pPr>
            <a:endParaRPr lang="en-US" sz="2000" dirty="0" smtClean="0"/>
          </a:p>
          <a:p>
            <a:pPr>
              <a:buFont typeface="Arial" pitchFamily="34" charset="0"/>
              <a:buChar char="•"/>
            </a:pPr>
            <a:r>
              <a:rPr lang="en-US" sz="2000" dirty="0" smtClean="0"/>
              <a:t>   He was also the first to separate requirements for maintenance form the requirements of production.</a:t>
            </a:r>
          </a:p>
          <a:p>
            <a:pPr>
              <a:buFont typeface="Arial" pitchFamily="34" charset="0"/>
              <a:buChar char="•"/>
            </a:pPr>
            <a:endParaRPr lang="en-US" sz="2000" dirty="0" smtClean="0"/>
          </a:p>
          <a:p>
            <a:pPr>
              <a:buFont typeface="Arial" pitchFamily="34" charset="0"/>
              <a:buChar char="•"/>
            </a:pPr>
            <a:r>
              <a:rPr lang="en-US" sz="2000" dirty="0" smtClean="0"/>
              <a:t>    He took into account the allowance for the percentage of fat in the milk in addition to the requirement for maintenance, production and total milk yield.</a:t>
            </a:r>
          </a:p>
          <a:p>
            <a:pPr>
              <a:buFont typeface="Arial" pitchFamily="34" charset="0"/>
              <a:buChar char="•"/>
            </a:pPr>
            <a:endParaRPr lang="en-US" sz="2000" dirty="0" smtClean="0"/>
          </a:p>
          <a:p>
            <a:pPr>
              <a:buFont typeface="Arial" pitchFamily="34" charset="0"/>
              <a:buChar char="•"/>
            </a:pPr>
            <a:r>
              <a:rPr lang="en-US" sz="2000" dirty="0" smtClean="0"/>
              <a:t>    His standard included digestible crude protein, carbohydrates and fats. Later it was expressed in digestible crude protein and total digestible nutrients</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663089"/>
          </a:xfrm>
          <a:prstGeom prst="rect">
            <a:avLst/>
          </a:prstGeom>
          <a:noFill/>
        </p:spPr>
        <p:txBody>
          <a:bodyPr wrap="square" rtlCol="0">
            <a:spAutoFit/>
          </a:bodyPr>
          <a:lstStyle/>
          <a:p>
            <a:r>
              <a:rPr lang="en-US" sz="3200" b="1" dirty="0" smtClean="0"/>
              <a:t>                             </a:t>
            </a:r>
            <a:r>
              <a:rPr lang="en-US" sz="3200" b="1" dirty="0" smtClean="0">
                <a:solidFill>
                  <a:srgbClr val="92D050"/>
                </a:solidFill>
              </a:rPr>
              <a:t>Savage feeding standard</a:t>
            </a:r>
          </a:p>
          <a:p>
            <a:endParaRPr lang="en-US" sz="2200" dirty="0" smtClean="0"/>
          </a:p>
          <a:p>
            <a:pPr>
              <a:buFont typeface="Arial" pitchFamily="34" charset="0"/>
              <a:buChar char="•"/>
            </a:pPr>
            <a:r>
              <a:rPr lang="en-US" sz="2200" dirty="0" smtClean="0"/>
              <a:t>   Another American scientist Savage came to the conclusion that the </a:t>
            </a:r>
            <a:br>
              <a:rPr lang="en-US" sz="2200" dirty="0" smtClean="0"/>
            </a:br>
            <a:r>
              <a:rPr lang="en-US" sz="2200" dirty="0" smtClean="0"/>
              <a:t>    </a:t>
            </a:r>
            <a:r>
              <a:rPr lang="en-US" sz="2200" dirty="0" err="1" smtClean="0"/>
              <a:t>Haecker</a:t>
            </a:r>
            <a:r>
              <a:rPr lang="en-US" sz="2200" dirty="0" smtClean="0"/>
              <a:t> standard was too low especially in protein.</a:t>
            </a:r>
          </a:p>
          <a:p>
            <a:endParaRPr lang="en-US" sz="2200" dirty="0" smtClean="0"/>
          </a:p>
          <a:p>
            <a:pPr>
              <a:buFont typeface="Arial" pitchFamily="34" charset="0"/>
              <a:buChar char="•"/>
            </a:pPr>
            <a:r>
              <a:rPr lang="en-US" sz="2200" dirty="0" smtClean="0"/>
              <a:t>   Harrison and Savage compared concentrate mixtures containing 12, 16, </a:t>
            </a:r>
            <a:br>
              <a:rPr lang="en-US" sz="2200" dirty="0" smtClean="0"/>
            </a:br>
            <a:r>
              <a:rPr lang="en-US" sz="2200" dirty="0" smtClean="0"/>
              <a:t>    20 and 24 percent protein fed with corn silage and </a:t>
            </a:r>
            <a:r>
              <a:rPr lang="en-US" sz="2200" dirty="0" err="1" smtClean="0"/>
              <a:t>trimothy</a:t>
            </a:r>
            <a:r>
              <a:rPr lang="en-US" sz="2200" dirty="0" smtClean="0"/>
              <a:t>-clover </a:t>
            </a:r>
            <a:br>
              <a:rPr lang="en-US" sz="2200" dirty="0" smtClean="0"/>
            </a:br>
            <a:r>
              <a:rPr lang="en-US" sz="2200" dirty="0" smtClean="0"/>
              <a:t>    mixed hay during complete lactations. </a:t>
            </a:r>
          </a:p>
          <a:p>
            <a:pPr>
              <a:buFont typeface="Arial" pitchFamily="34" charset="0"/>
              <a:buChar char="•"/>
            </a:pPr>
            <a:endParaRPr lang="en-US" sz="2200" dirty="0" smtClean="0"/>
          </a:p>
          <a:p>
            <a:pPr>
              <a:buFont typeface="Arial" pitchFamily="34" charset="0"/>
              <a:buChar char="•"/>
            </a:pPr>
            <a:r>
              <a:rPr lang="en-US" sz="2200" dirty="0" smtClean="0"/>
              <a:t>   The 16 percent feed gave as good results as higher levels, but the 12 </a:t>
            </a:r>
            <a:br>
              <a:rPr lang="en-US" sz="2200" dirty="0" smtClean="0"/>
            </a:br>
            <a:r>
              <a:rPr lang="en-US" sz="2200" dirty="0" smtClean="0"/>
              <a:t>     percent was inadequate.</a:t>
            </a:r>
          </a:p>
          <a:p>
            <a:r>
              <a:rPr lang="en-US" sz="2200" dirty="0" smtClean="0"/>
              <a:t> </a:t>
            </a:r>
          </a:p>
          <a:p>
            <a:pPr>
              <a:buFont typeface="Arial" pitchFamily="34" charset="0"/>
              <a:buChar char="•"/>
            </a:pPr>
            <a:r>
              <a:rPr lang="en-US" sz="2200" dirty="0" smtClean="0"/>
              <a:t>   Based on </a:t>
            </a:r>
            <a:r>
              <a:rPr lang="en-US" sz="2200" dirty="0" err="1" smtClean="0"/>
              <a:t>Haecker's</a:t>
            </a:r>
            <a:r>
              <a:rPr lang="en-US" sz="2200" dirty="0" smtClean="0"/>
              <a:t> maintenance figure the 16 percent supplied 128 </a:t>
            </a:r>
            <a:br>
              <a:rPr lang="en-US" sz="2200" dirty="0" smtClean="0"/>
            </a:br>
            <a:r>
              <a:rPr lang="en-US" sz="2200" dirty="0" smtClean="0"/>
              <a:t>     percent of the protein in the milk. </a:t>
            </a:r>
          </a:p>
          <a:p>
            <a:pPr>
              <a:buFont typeface="Arial" pitchFamily="34" charset="0"/>
              <a:buChar char="•"/>
            </a:pPr>
            <a:endParaRPr lang="en-US" sz="2200" dirty="0" smtClean="0"/>
          </a:p>
          <a:p>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TotalTime>
  <Words>1391</Words>
  <Application>Microsoft Office PowerPoint</Application>
  <PresentationFormat>On-screen Show (4:3)</PresentationFormat>
  <Paragraphs>160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Feeding Standard-II (Digestive Nutrients  Type)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Standard</dc:title>
  <dc:creator>mc</dc:creator>
  <cp:lastModifiedBy>Windows User</cp:lastModifiedBy>
  <cp:revision>27</cp:revision>
  <dcterms:created xsi:type="dcterms:W3CDTF">2020-05-02T14:07:10Z</dcterms:created>
  <dcterms:modified xsi:type="dcterms:W3CDTF">2020-05-19T07:29:50Z</dcterms:modified>
</cp:coreProperties>
</file>