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6"/>
  </p:notesMasterIdLst>
  <p:sldIdLst>
    <p:sldId id="256" r:id="rId2"/>
    <p:sldId id="257" r:id="rId3"/>
    <p:sldId id="261" r:id="rId4"/>
    <p:sldId id="262" r:id="rId5"/>
    <p:sldId id="274" r:id="rId6"/>
    <p:sldId id="263" r:id="rId7"/>
    <p:sldId id="270" r:id="rId8"/>
    <p:sldId id="275" r:id="rId9"/>
    <p:sldId id="271" r:id="rId10"/>
    <p:sldId id="272" r:id="rId11"/>
    <p:sldId id="273" r:id="rId12"/>
    <p:sldId id="268" r:id="rId13"/>
    <p:sldId id="27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6B77B-099A-4989-B7B1-48C028E43EA8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F4395-C5BB-4D0D-B6B5-0035601FE88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378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4395-C5BB-4D0D-B6B5-0035601FE889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4846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4395-C5BB-4D0D-B6B5-0035601FE889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4846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4395-C5BB-4D0D-B6B5-0035601FE889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4846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EF4395-C5BB-4D0D-B6B5-0035601FE889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484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A43A3F2-E1D7-4063-AFFA-61D7D7A0A0B7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1CAA4E-216B-48DE-93AA-42BFD3E827D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A3F2-E1D7-4063-AFFA-61D7D7A0A0B7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AA4E-216B-48DE-93AA-42BFD3E827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A3F2-E1D7-4063-AFFA-61D7D7A0A0B7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AA4E-216B-48DE-93AA-42BFD3E827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43A3F2-E1D7-4063-AFFA-61D7D7A0A0B7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1CAA4E-216B-48DE-93AA-42BFD3E827D3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A43A3F2-E1D7-4063-AFFA-61D7D7A0A0B7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1CAA4E-216B-48DE-93AA-42BFD3E827D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A3F2-E1D7-4063-AFFA-61D7D7A0A0B7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AA4E-216B-48DE-93AA-42BFD3E827D3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A3F2-E1D7-4063-AFFA-61D7D7A0A0B7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AA4E-216B-48DE-93AA-42BFD3E827D3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43A3F2-E1D7-4063-AFFA-61D7D7A0A0B7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1CAA4E-216B-48DE-93AA-42BFD3E827D3}" type="slidenum">
              <a:rPr lang="en-IN" smtClean="0"/>
              <a:t>‹#›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A3F2-E1D7-4063-AFFA-61D7D7A0A0B7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AA4E-216B-48DE-93AA-42BFD3E827D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43A3F2-E1D7-4063-AFFA-61D7D7A0A0B7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1CAA4E-216B-48DE-93AA-42BFD3E827D3}" type="slidenum">
              <a:rPr lang="en-IN" smtClean="0"/>
              <a:t>‹#›</a:t>
            </a:fld>
            <a:endParaRPr lang="en-I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43A3F2-E1D7-4063-AFFA-61D7D7A0A0B7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1CAA4E-216B-48DE-93AA-42BFD3E827D3}" type="slidenum">
              <a:rPr lang="en-IN" smtClean="0"/>
              <a:t>‹#›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43A3F2-E1D7-4063-AFFA-61D7D7A0A0B7}" type="datetimeFigureOut">
              <a:rPr lang="en-IN" smtClean="0"/>
              <a:t>30-04-2020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1CAA4E-216B-48DE-93AA-42BFD3E827D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340768"/>
            <a:ext cx="6408712" cy="1470025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sz="72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 AZOTURIA </a:t>
            </a:r>
            <a:endParaRPr lang="en-IN" sz="7200" dirty="0">
              <a:solidFill>
                <a:schemeClr val="accent1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3717032"/>
            <a:ext cx="5112568" cy="1371600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Dr </a:t>
            </a:r>
            <a:r>
              <a:rPr lang="en-IN" b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Sonam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Bhatt</a:t>
            </a:r>
          </a:p>
          <a:p>
            <a:pPr algn="ctr"/>
            <a:r>
              <a:rPr lang="en-IN" b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Asstt</a:t>
            </a:r>
            <a:r>
              <a:rPr lang="en-IN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 Prof </a:t>
            </a:r>
          </a:p>
          <a:p>
            <a:pPr algn="ctr"/>
            <a:r>
              <a:rPr lang="en-IN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Veterinary Medicine </a:t>
            </a:r>
          </a:p>
          <a:p>
            <a:pPr algn="ctr"/>
            <a:r>
              <a:rPr lang="en-IN" b="1" dirty="0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BVC, </a:t>
            </a:r>
            <a:r>
              <a:rPr lang="en-IN" b="1" dirty="0" err="1" smtClean="0">
                <a:solidFill>
                  <a:schemeClr val="tx1"/>
                </a:solidFill>
                <a:latin typeface="Cambria" pitchFamily="18" charset="0"/>
                <a:ea typeface="Cambria" pitchFamily="18" charset="0"/>
              </a:rPr>
              <a:t>Basu</a:t>
            </a:r>
            <a:endParaRPr lang="en-IN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  <a:p>
            <a:endParaRPr lang="en-IN" dirty="0">
              <a:solidFill>
                <a:schemeClr val="tx1"/>
              </a:solidFill>
              <a:latin typeface="Cambria" pitchFamily="18" charset="0"/>
              <a:ea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65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76864" cy="1143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DIAGNOSIS  </a:t>
            </a:r>
            <a:endParaRPr lang="en-IN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992888" cy="487375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latin typeface="Arial" pitchFamily="34" charset="0"/>
                <a:cs typeface="Arial" pitchFamily="34" charset="0"/>
              </a:rPr>
              <a:t>History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latin typeface="Arial" pitchFamily="34" charset="0"/>
                <a:cs typeface="Arial" pitchFamily="34" charset="0"/>
              </a:rPr>
              <a:t>Clinical signs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>
                <a:latin typeface="Arial" pitchFamily="34" charset="0"/>
                <a:cs typeface="Arial" pitchFamily="34" charset="0"/>
              </a:rPr>
              <a:t>Laboratory diagnosis:</a:t>
            </a:r>
          </a:p>
          <a:p>
            <a:pPr algn="just">
              <a:lnSpc>
                <a:spcPct val="150000"/>
              </a:lnSpc>
            </a:pPr>
            <a:r>
              <a:rPr lang="en-IN" dirty="0">
                <a:latin typeface="Arial" pitchFamily="34" charset="0"/>
                <a:cs typeface="Arial" pitchFamily="34" charset="0"/>
              </a:rPr>
              <a:t>Determination of muscle specific enzymes CPK &amp; AST</a:t>
            </a:r>
          </a:p>
          <a:p>
            <a:pPr algn="just">
              <a:lnSpc>
                <a:spcPct val="150000"/>
              </a:lnSpc>
            </a:pPr>
            <a:r>
              <a:rPr lang="en-IN" dirty="0">
                <a:latin typeface="Arial" pitchFamily="34" charset="0"/>
                <a:cs typeface="Arial" pitchFamily="34" charset="0"/>
              </a:rPr>
              <a:t>Histopathology:</a:t>
            </a:r>
          </a:p>
          <a:p>
            <a:pPr algn="just">
              <a:lnSpc>
                <a:spcPct val="150000"/>
              </a:lnSpc>
            </a:pPr>
            <a:r>
              <a:rPr lang="en-IN" dirty="0">
                <a:latin typeface="Arial" pitchFamily="34" charset="0"/>
                <a:cs typeface="Arial" pitchFamily="34" charset="0"/>
              </a:rPr>
              <a:t>Hyaline degeneration of heavy muscles (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Zenker’s</a:t>
            </a:r>
            <a:r>
              <a:rPr lang="en-IN" dirty="0">
                <a:latin typeface="Arial" pitchFamily="34" charset="0"/>
                <a:cs typeface="Arial" pitchFamily="34" charset="0"/>
              </a:rPr>
              <a:t> necrosis), 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myonecrosis</a:t>
            </a:r>
            <a:r>
              <a:rPr lang="en-IN" dirty="0">
                <a:latin typeface="Arial" pitchFamily="34" charset="0"/>
                <a:cs typeface="Arial" pitchFamily="34" charset="0"/>
              </a:rPr>
              <a:t>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1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7776864" cy="1143000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TREATMENT </a:t>
            </a:r>
            <a:endParaRPr lang="en-IN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992888" cy="487375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Animal </a:t>
            </a:r>
            <a:r>
              <a:rPr lang="en-US" dirty="0">
                <a:latin typeface="Arial" pitchFamily="34" charset="0"/>
                <a:cs typeface="Arial" pitchFamily="34" charset="0"/>
              </a:rPr>
              <a:t>should be kept as quiet as possible, and attempts should be made to keep it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standing</a:t>
            </a:r>
            <a:endParaRPr lang="en-IN" dirty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Good nursing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care &amp; precautions </a:t>
            </a:r>
            <a:r>
              <a:rPr lang="en-US" dirty="0">
                <a:latin typeface="Arial" pitchFamily="34" charset="0"/>
                <a:cs typeface="Arial" pitchFamily="34" charset="0"/>
              </a:rPr>
              <a:t>taken to prevent development of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decubital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ulcers</a:t>
            </a:r>
            <a:endParaRPr lang="en-IN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Nervous, restless animals, or those showing evidence of pain, should be given sedatives such as chloral hydrate or tranquilizers</a:t>
            </a:r>
          </a:p>
        </p:txBody>
      </p:sp>
    </p:spTree>
    <p:extLst>
      <p:ext uri="{BB962C8B-B14F-4D97-AF65-F5344CB8AC3E}">
        <p14:creationId xmlns:p14="http://schemas.microsoft.com/office/powerpoint/2010/main" val="392539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229600" cy="5976664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Give Na </a:t>
            </a:r>
            <a:r>
              <a:rPr lang="en-US" dirty="0">
                <a:latin typeface="Arial" pitchFamily="34" charset="0"/>
                <a:cs typeface="Arial" pitchFamily="34" charset="0"/>
              </a:rPr>
              <a:t>bicarbonate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IV or orally for alkalization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urine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minimise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nephrotoxicity </a:t>
            </a:r>
          </a:p>
          <a:p>
            <a:pPr algn="just">
              <a:lnSpc>
                <a:spcPct val="16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I/V injection of large quantities of fluids and electrolytes to maintain high rate of urine flow to avoid renal tubule blockage and subsequent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uraemia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60000"/>
              </a:lnSpc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6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I/M injection </a:t>
            </a:r>
            <a:r>
              <a:rPr lang="en-US" dirty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hiamine daily </a:t>
            </a:r>
            <a:r>
              <a:rPr lang="en-US" dirty="0">
                <a:latin typeface="Arial" pitchFamily="34" charset="0"/>
                <a:cs typeface="Arial" pitchFamily="34" charset="0"/>
              </a:rPr>
              <a:t>to increase the tolerance of blood to lactic acid by increasing lactic acid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metabolism</a:t>
            </a:r>
          </a:p>
          <a:p>
            <a:pPr algn="just">
              <a:lnSpc>
                <a:spcPct val="160000"/>
              </a:lnSpc>
            </a:pP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18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1268760"/>
            <a:ext cx="7056784" cy="230832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NSAIDs such as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Flunixin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Phenylbutazone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may be used to control the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pain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Antihistaminics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Vit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E &amp; selenium may be useful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299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eneedfun.com/wp-content/uploads/2016/11/Thank-You-Pictures-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62" y="836712"/>
            <a:ext cx="8178709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429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755576" y="1052736"/>
            <a:ext cx="7488832" cy="3600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b="1" dirty="0" err="1">
                <a:latin typeface="Arial" pitchFamily="34" charset="0"/>
                <a:ea typeface="Cambria" pitchFamily="18" charset="0"/>
                <a:cs typeface="Arial" pitchFamily="34" charset="0"/>
              </a:rPr>
              <a:t>Exertional</a:t>
            </a:r>
            <a:r>
              <a:rPr lang="en-US" b="1" dirty="0"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ea typeface="Cambria" pitchFamily="18" charset="0"/>
                <a:cs typeface="Arial" pitchFamily="34" charset="0"/>
              </a:rPr>
              <a:t>rhabdomyolysis</a:t>
            </a:r>
            <a:endParaRPr lang="en-US" b="1" dirty="0" smtClean="0"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Tying-up</a:t>
            </a: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“Cording-up</a:t>
            </a:r>
            <a:r>
              <a:rPr lang="en-US" b="1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”</a:t>
            </a:r>
            <a:r>
              <a:rPr lang="en-US" b="1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Syndrome of Horses </a:t>
            </a:r>
            <a:endParaRPr lang="en-US" b="1" dirty="0"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Paralytic </a:t>
            </a:r>
            <a:r>
              <a:rPr lang="en-US" b="1" dirty="0" err="1" smtClean="0">
                <a:latin typeface="Arial" pitchFamily="34" charset="0"/>
                <a:ea typeface="Cambria" pitchFamily="18" charset="0"/>
                <a:cs typeface="Arial" pitchFamily="34" charset="0"/>
              </a:rPr>
              <a:t>myoglobinuria</a:t>
            </a:r>
            <a:endParaRPr lang="en-US" b="1" dirty="0"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Monday </a:t>
            </a:r>
            <a:r>
              <a:rPr lang="en-US" b="1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Morning </a:t>
            </a:r>
            <a:r>
              <a:rPr lang="en-US" b="1" dirty="0" smtClean="0">
                <a:latin typeface="Arial" pitchFamily="34" charset="0"/>
                <a:ea typeface="Cambria" pitchFamily="18" charset="0"/>
                <a:cs typeface="Arial" pitchFamily="34" charset="0"/>
              </a:rPr>
              <a:t>Disease</a:t>
            </a:r>
            <a:endParaRPr lang="en-IN" dirty="0" smtClean="0">
              <a:latin typeface="Arial" pitchFamily="34" charset="0"/>
              <a:ea typeface="Cambria" pitchFamily="18" charset="0"/>
              <a:cs typeface="Arial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IN" dirty="0">
              <a:latin typeface="Arial" pitchFamily="34" charset="0"/>
              <a:ea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85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229600" cy="54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Multifactorial myopathy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Mainly affects draft horses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Metabolic muscular disorder of horses</a:t>
            </a:r>
          </a:p>
          <a:p>
            <a:pPr>
              <a:lnSpc>
                <a:spcPct val="150000"/>
              </a:lnSpc>
            </a:pPr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Clinically characterised by –</a:t>
            </a:r>
          </a:p>
          <a:p>
            <a:pPr algn="ctr">
              <a:lnSpc>
                <a:spcPct val="15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Stiffness in gait &amp;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reluctance to move </a:t>
            </a:r>
            <a:endParaRPr lang="en-IN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Lameness </a:t>
            </a:r>
          </a:p>
          <a:p>
            <a:pPr algn="ctr">
              <a:lnSpc>
                <a:spcPct val="15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Hardening of massive muscles </a:t>
            </a:r>
          </a:p>
          <a:p>
            <a:pPr lvl="0" algn="ctr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dirty="0">
                <a:latin typeface="Arial" pitchFamily="34" charset="0"/>
                <a:cs typeface="Arial" pitchFamily="34" charset="0"/>
              </a:rPr>
              <a:t>severe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cases ----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myoglobinuria</a:t>
            </a:r>
            <a:endParaRPr lang="en-IN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0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323528" y="4293096"/>
            <a:ext cx="8229600" cy="1184995"/>
          </a:xfrm>
          <a:ln w="38100">
            <a:solidFill>
              <a:schemeClr val="accent3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Disease occurs during exercise after a period of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atleast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2 days of complete rest on a full working ration 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3&#10;Azoturia&#10;Exercise&#10;2 Days rest&#10;Full&#10;working&#10;ration&#10;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0"/>
          <a:stretch/>
        </p:blipFill>
        <p:spPr bwMode="auto">
          <a:xfrm>
            <a:off x="1907704" y="692696"/>
            <a:ext cx="4536504" cy="3275543"/>
          </a:xfrm>
          <a:prstGeom prst="rect">
            <a:avLst/>
          </a:prstGeom>
          <a:ln w="57150" cap="sq">
            <a:solidFill>
              <a:schemeClr val="accent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3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2176" y="1412776"/>
            <a:ext cx="7622232" cy="487375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During exercise the large store of glycogen formed during the period of rest in the muscles metabolized to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sarcolactic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acid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2- Accumulation of lactic acid leads to: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a- Degeneration of the muscles and liberation of myoglobin (muscle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haemoglobin</a:t>
            </a:r>
            <a:r>
              <a:rPr lang="en-US" dirty="0">
                <a:latin typeface="Arial" pitchFamily="34" charset="0"/>
                <a:cs typeface="Arial" pitchFamily="34" charset="0"/>
              </a:rPr>
              <a:t>)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b- Swelling of muscle because lactic acid 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hydrophilic</a:t>
            </a:r>
            <a:endParaRPr lang="en-IN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16632"/>
            <a:ext cx="7776864" cy="1143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PATHOGENESIS </a:t>
            </a:r>
            <a:endParaRPr lang="en-IN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886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76864" cy="1143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Clinical Signs </a:t>
            </a:r>
            <a:endParaRPr lang="en-IN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992888" cy="487375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very mild cases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: only poor performance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Mild cases: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stiffness in gait </a:t>
            </a:r>
          </a:p>
          <a:p>
            <a:pPr>
              <a:lnSpc>
                <a:spcPct val="150000"/>
              </a:lnSpc>
            </a:pPr>
            <a:r>
              <a:rPr lang="en-IN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Severe cases: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>
                <a:latin typeface="Arial" pitchFamily="34" charset="0"/>
                <a:cs typeface="Arial" pitchFamily="34" charset="0"/>
              </a:rPr>
              <a:t>P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rofuse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sweating, stiffness in gait &amp; reluctance to move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 smtClean="0">
                <a:latin typeface="Arial" pitchFamily="34" charset="0"/>
                <a:cs typeface="Arial" pitchFamily="34" charset="0"/>
              </a:rPr>
              <a:t>Horse assumes a </a:t>
            </a:r>
            <a:r>
              <a:rPr lang="en-IN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dog-sitting position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followed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by lateral </a:t>
            </a:r>
            <a:r>
              <a:rPr lang="en-IN" dirty="0" err="1" smtClean="0">
                <a:latin typeface="Arial" pitchFamily="34" charset="0"/>
                <a:cs typeface="Arial" pitchFamily="34" charset="0"/>
              </a:rPr>
              <a:t>recumbency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, laying down &amp; repeated attempts to rise, often with nervous signs </a:t>
            </a:r>
          </a:p>
          <a:p>
            <a:pPr>
              <a:lnSpc>
                <a:spcPct val="150000"/>
              </a:lnSpc>
            </a:pP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0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8096" y="557784"/>
            <a:ext cx="7467600" cy="487375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>
                <a:latin typeface="Arial" pitchFamily="34" charset="0"/>
                <a:cs typeface="Arial" pitchFamily="34" charset="0"/>
              </a:rPr>
              <a:t>Rapid respiration, weak pulse &amp; temp. may rise to 40.5 C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>
                <a:latin typeface="Arial" pitchFamily="34" charset="0"/>
                <a:cs typeface="Arial" pitchFamily="34" charset="0"/>
              </a:rPr>
              <a:t>Hard board like muscles particularly of hind legs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IN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Dark-red brown urine </a:t>
            </a:r>
            <a:r>
              <a:rPr lang="en-IN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myoglobinuria</a:t>
            </a:r>
            <a:r>
              <a:rPr lang="en-US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IN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051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i.rmbl.ws/s8/1/B/K/V/x/BKVxa.O-xb.1-small-Sitting-horse-does-not-w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3429000" cy="28529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85520" y="3284984"/>
            <a:ext cx="2135521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 </a:t>
            </a:r>
            <a:r>
              <a:rPr lang="en-IN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color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urine </a:t>
            </a:r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14&#10;Red brown urine in azoturia&#10;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38" r="17185" b="8213"/>
          <a:stretch/>
        </p:blipFill>
        <p:spPr bwMode="auto">
          <a:xfrm>
            <a:off x="4013762" y="260648"/>
            <a:ext cx="4506656" cy="28529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92" y="3397314"/>
            <a:ext cx="2534668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Dog sitting posture</a:t>
            </a:r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http://www.awebsite.com.au/imagesagist/saddle_sor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3933056"/>
            <a:ext cx="3810000" cy="2619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69888" y="6093296"/>
            <a:ext cx="1380506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Sweating </a:t>
            </a:r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166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776864" cy="1143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Prognosis </a:t>
            </a:r>
            <a:endParaRPr lang="en-IN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992888" cy="487375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dirty="0">
                <a:latin typeface="Arial" pitchFamily="34" charset="0"/>
                <a:cs typeface="Arial" pitchFamily="34" charset="0"/>
              </a:rPr>
              <a:t>Good if animal remains standing </a:t>
            </a:r>
          </a:p>
          <a:p>
            <a:pPr algn="just">
              <a:lnSpc>
                <a:spcPct val="150000"/>
              </a:lnSpc>
            </a:pPr>
            <a:r>
              <a:rPr lang="en-IN" dirty="0">
                <a:latin typeface="Arial" pitchFamily="34" charset="0"/>
                <a:cs typeface="Arial" pitchFamily="34" charset="0"/>
              </a:rPr>
              <a:t>Death occur in recumbent horse due to 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decubital</a:t>
            </a:r>
            <a:r>
              <a:rPr lang="en-IN" dirty="0">
                <a:latin typeface="Arial" pitchFamily="34" charset="0"/>
                <a:cs typeface="Arial" pitchFamily="34" charset="0"/>
              </a:rPr>
              <a:t> 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septicemia</a:t>
            </a:r>
            <a:r>
              <a:rPr lang="en-IN" dirty="0">
                <a:latin typeface="Arial" pitchFamily="34" charset="0"/>
                <a:cs typeface="Arial" pitchFamily="34" charset="0"/>
              </a:rPr>
              <a:t> or 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myoglobinuric</a:t>
            </a:r>
            <a:r>
              <a:rPr lang="en-IN" dirty="0">
                <a:latin typeface="Arial" pitchFamily="34" charset="0"/>
                <a:cs typeface="Arial" pitchFamily="34" charset="0"/>
              </a:rPr>
              <a:t> </a:t>
            </a:r>
            <a:r>
              <a:rPr lang="en-IN" dirty="0" err="1">
                <a:latin typeface="Arial" pitchFamily="34" charset="0"/>
                <a:cs typeface="Arial" pitchFamily="34" charset="0"/>
              </a:rPr>
              <a:t>nephrosis</a:t>
            </a:r>
            <a:r>
              <a:rPr lang="en-IN" dirty="0">
                <a:latin typeface="Arial" pitchFamily="34" charset="0"/>
                <a:cs typeface="Arial" pitchFamily="34" charset="0"/>
              </a:rPr>
              <a:t> &amp; uraemia </a:t>
            </a:r>
          </a:p>
          <a:p>
            <a:pPr algn="just">
              <a:lnSpc>
                <a:spcPct val="150000"/>
              </a:lnSpc>
            </a:pPr>
            <a:endParaRPr lang="en-IN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98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1617</TotalTime>
  <Words>398</Words>
  <Application>Microsoft Office PowerPoint</Application>
  <PresentationFormat>On-screen Show (4:3)</PresentationFormat>
  <Paragraphs>62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   AZOTURIA </vt:lpstr>
      <vt:lpstr>PowerPoint Presentation</vt:lpstr>
      <vt:lpstr>PowerPoint Presentation</vt:lpstr>
      <vt:lpstr>PowerPoint Presentation</vt:lpstr>
      <vt:lpstr>PowerPoint Presentation</vt:lpstr>
      <vt:lpstr>Clinical Signs </vt:lpstr>
      <vt:lpstr>PowerPoint Presentation</vt:lpstr>
      <vt:lpstr>PowerPoint Presentation</vt:lpstr>
      <vt:lpstr>Prognosis </vt:lpstr>
      <vt:lpstr>DIAGNOSIS  </vt:lpstr>
      <vt:lpstr>TREATMENT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AZOTURIA</dc:title>
  <dc:creator>917983237368</dc:creator>
  <cp:lastModifiedBy>917983237368</cp:lastModifiedBy>
  <cp:revision>30</cp:revision>
  <dcterms:created xsi:type="dcterms:W3CDTF">2020-04-30T05:56:47Z</dcterms:created>
  <dcterms:modified xsi:type="dcterms:W3CDTF">2020-05-01T14:30:34Z</dcterms:modified>
</cp:coreProperties>
</file>