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39"/>
  </p:notesMasterIdLst>
  <p:sldIdLst>
    <p:sldId id="256" r:id="rId3"/>
    <p:sldId id="258" r:id="rId4"/>
    <p:sldId id="257" r:id="rId5"/>
    <p:sldId id="260" r:id="rId6"/>
    <p:sldId id="259" r:id="rId7"/>
    <p:sldId id="289" r:id="rId8"/>
    <p:sldId id="290" r:id="rId9"/>
    <p:sldId id="29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88" r:id="rId26"/>
    <p:sldId id="276" r:id="rId27"/>
    <p:sldId id="277" r:id="rId28"/>
    <p:sldId id="279" r:id="rId29"/>
    <p:sldId id="278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0205-8215-4282-B35C-AA2FA696669B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5B5C-A6B3-4F56-975D-0A0F6DB56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B5C-A6B3-4F56-975D-0A0F6DB56AD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BFBE-CCB4-433F-BB77-A64777C312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EB6-C65A-4119-9E63-689A13FB129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5FD5-B3D1-42E4-B0DD-E52528D414B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8802773-92AE-4A8C-87D4-3EF0BD746F3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5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4D9A-10A5-40C2-8DE7-51002A2E5D9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379A-3386-4EE7-86A6-4B7653D0389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9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A2D-FFF8-45AF-843A-3E440A0F584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710B-D89F-488F-8868-2FB068EE404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3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5F7E-4A1A-472C-997E-831DD4E9AF5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12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1807-7A65-44FB-8E2B-9F1E01E4B79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1784-D81F-4EB0-9BA7-3B8F7D6C898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3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E5D709-5D63-4706-9B33-E95ADE45AE5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17DF-5819-41D4-BC0F-702BD850B75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5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7789-592B-4B82-9E90-EC6186DA05E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2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16B5-2826-4FC0-8E23-0E54306ADFB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8DC7-AEF6-4221-9AD9-F627C14B8DA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00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D1AD-E7DD-42CF-BB0D-2D7C75CE3AD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11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85A3-7AF4-4DEF-B601-11EB4E5B4D2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76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60A2-D888-4E2D-8875-CDADCDBE285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11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BA93-C7E9-4AC0-938C-1DDB71C04E6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4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3B6B-980D-453B-BE10-8B256343806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5F65-B157-462A-A1D5-B17DF780B73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B719-1AFD-4FFC-8528-35159C924D0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E318-D897-4BF0-B138-1C6889DF224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B6FD-A187-42DC-9B72-C2B25AB24A4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F90B-9CFF-4F2F-AE10-98ADA42DA12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285ABD-68E7-4FCD-8F37-82B3DCFAA62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1830-6DE3-48FC-97E8-5D9C96AA403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584A17-B0B9-475A-89F9-CE52F7FF1D3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68A7A2-51D0-4C6B-AAFA-5C55D94F6A3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685E59-B561-4BF0-BD13-F8F58CAFE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www.bunge.com/public/images/cyclus-margarine.jpg&amp;imgrefurl=http://www.bunge.com/cyclus-biodegradable.html&amp;usg=__LqU98irdn2WHosnSWlCuDJno5DM=&amp;h=281&amp;w=300&amp;sz=39&amp;hl=en&amp;start=21&amp;sig2=2VIBkiRRyuMt74mh_nCDpw&amp;zoom=1&amp;tbnid=Z8lOrgv6D1MszM:&amp;tbnh=122&amp;tbnw=147&amp;ei=pending&amp;prev=/images?q=biogradable+packaging&amp;um=1&amp;hl=en&amp;sa=N&amp;biw=1345&amp;bih=549&amp;tbs=isch:10,418&amp;um=1&amp;itbs=1&amp;iact=rc&amp;dur=166&amp;oei=N979TIXIC8rRrQf6na2WBw&amp;esq=5&amp;page=2&amp;ndsp=24&amp;ved=1t:429,r:18,s:21&amp;tx=68&amp;ty=71&amp;biw=1345&amp;bih=549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   Abattoir – materials,    designs and layout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5FC17-2197-4258-8CBF-033C28D9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FC0C-8280-4D3F-9EC5-5B0FA4F3ABE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135C9-CEBD-494B-8D11-0C0E13DD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560C-1331-437F-9D57-80D76242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DB54-9182-4BAC-8D90-BDBF0E7D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22CCC-7C74-4F8D-8A61-F90630E8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61913"/>
            <a:ext cx="1428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6428"/>
            <a:ext cx="3813176" cy="360883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omic Sans MS" pitchFamily="66" charset="0"/>
              </a:rPr>
              <a:t>Cheap labor</a:t>
            </a:r>
          </a:p>
          <a:p>
            <a:r>
              <a:rPr lang="en-US" sz="2000" b="1" dirty="0">
                <a:latin typeface="Comic Sans MS" pitchFamily="66" charset="0"/>
              </a:rPr>
              <a:t>Proximity of public transport system</a:t>
            </a:r>
          </a:p>
          <a:p>
            <a:r>
              <a:rPr lang="en-US" sz="2000" b="1" dirty="0">
                <a:latin typeface="Comic Sans MS" pitchFamily="66" charset="0"/>
              </a:rPr>
              <a:t>Site free from pollution  of other industries</a:t>
            </a:r>
          </a:p>
          <a:p>
            <a:r>
              <a:rPr lang="en-US" sz="2000" b="1" dirty="0">
                <a:latin typeface="Comic Sans MS" pitchFamily="66" charset="0"/>
              </a:rPr>
              <a:t>Good availability of raw material</a:t>
            </a:r>
          </a:p>
          <a:p>
            <a:r>
              <a:rPr lang="en-US" sz="2000" b="1" dirty="0">
                <a:latin typeface="Comic Sans MS" pitchFamily="66" charset="0"/>
              </a:rPr>
              <a:t>Future expansion</a:t>
            </a:r>
          </a:p>
          <a:p>
            <a:pPr>
              <a:buNone/>
            </a:pP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7170" name="Picture 2" descr="E:\abattoir\pic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3357843"/>
            <a:ext cx="3336925" cy="1706002"/>
          </a:xfrm>
          <a:prstGeom prst="rect">
            <a:avLst/>
          </a:prstGeom>
          <a:noFill/>
        </p:spPr>
      </p:pic>
      <p:pic>
        <p:nvPicPr>
          <p:cNvPr id="7171" name="Picture 3" descr="E:\abattoir\pic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2333625" cy="1905000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3D439CF-739F-47FA-A751-2DB6020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B4EC51-35A3-441A-BA0B-66AEF3DF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D0F9-1FB8-4116-A3DE-AA1C2FB8CBF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0EB1A0-FC1E-49BA-A393-719B362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91254B-63B0-4BC7-9322-01286EE2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Three types of site: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7696199" cy="34449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Urban site- </a:t>
            </a:r>
            <a:r>
              <a:rPr lang="en-US" sz="2800" b="1" dirty="0">
                <a:latin typeface="Comic Sans MS" pitchFamily="66" charset="0"/>
              </a:rPr>
              <a:t>should be avoided</a:t>
            </a:r>
          </a:p>
          <a:p>
            <a:pPr algn="just">
              <a:buNone/>
            </a:pPr>
            <a:endParaRPr lang="en-US" sz="2800" b="1" dirty="0">
              <a:latin typeface="Comic Sans MS" pitchFamily="66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Nominated industrial site- </a:t>
            </a:r>
            <a:r>
              <a:rPr lang="en-US" sz="2800" b="1" dirty="0">
                <a:latin typeface="Comic Sans MS" pitchFamily="66" charset="0"/>
              </a:rPr>
              <a:t>good facilities but problems of other industries and future expansion</a:t>
            </a:r>
          </a:p>
          <a:p>
            <a:pPr algn="just">
              <a:buNone/>
            </a:pPr>
            <a:endParaRPr lang="en-US" sz="2800" b="1" dirty="0">
              <a:latin typeface="Comic Sans MS" pitchFamily="66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Rural site- </a:t>
            </a:r>
            <a:r>
              <a:rPr lang="en-US" sz="2800" b="1" dirty="0">
                <a:latin typeface="Comic Sans MS" pitchFamily="66" charset="0"/>
              </a:rPr>
              <a:t>no availability of basic constituents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B97A-8D9D-4254-A57F-72F914C1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9660-F0B3-48C1-8F99-8947135041E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1F63-98D3-4BBE-A82C-A68E7298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5C6C3-B0D3-4C07-90A6-7ACAD2C1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itchFamily="66" charset="0"/>
              </a:rPr>
              <a:t>Construction of abattoir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467600" cy="3444997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latin typeface="Comic Sans MS" pitchFamily="66" charset="0"/>
              </a:rPr>
              <a:t>Clearance / licenses by state animal husbandry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NOC from environmental ministry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Approval for electricity, water supply, labor, appropriate of weight and measures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Environmental impact assessment from environmental ministry during construction and operational phase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License from APEDA for export purpose</a:t>
            </a:r>
          </a:p>
          <a:p>
            <a:pPr algn="just"/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D75B-41BE-4C72-A4D2-1B771D83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65B2-9C76-4CFE-AB9A-34401FA8287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7DBB-0635-4A74-8148-A6F8836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EFFC-3D6F-4548-9642-5DF2EC26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	Facilities in abattoir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5223935" cy="344499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Comic Sans MS" pitchFamily="66" charset="0"/>
              </a:rPr>
              <a:t>Receiving area</a:t>
            </a:r>
          </a:p>
          <a:p>
            <a:r>
              <a:rPr lang="en-US" b="1" dirty="0">
                <a:latin typeface="Comic Sans MS" pitchFamily="66" charset="0"/>
              </a:rPr>
              <a:t>Adequate </a:t>
            </a:r>
            <a:r>
              <a:rPr lang="en-US" b="1" dirty="0" err="1">
                <a:latin typeface="Comic Sans MS" pitchFamily="66" charset="0"/>
              </a:rPr>
              <a:t>lairage</a:t>
            </a: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Slaughter hall</a:t>
            </a:r>
          </a:p>
          <a:p>
            <a:r>
              <a:rPr lang="en-US" b="1" dirty="0">
                <a:latin typeface="Comic Sans MS" pitchFamily="66" charset="0"/>
              </a:rPr>
              <a:t>Emergency slaughter hall</a:t>
            </a:r>
          </a:p>
          <a:p>
            <a:r>
              <a:rPr lang="en-US" b="1" dirty="0">
                <a:latin typeface="Comic Sans MS" pitchFamily="66" charset="0"/>
              </a:rPr>
              <a:t>Blood room</a:t>
            </a:r>
          </a:p>
          <a:p>
            <a:r>
              <a:rPr lang="en-US" b="1" dirty="0">
                <a:latin typeface="Comic Sans MS" pitchFamily="66" charset="0"/>
              </a:rPr>
              <a:t>Suspect meat room</a:t>
            </a:r>
          </a:p>
          <a:p>
            <a:r>
              <a:rPr lang="en-US" b="1" dirty="0">
                <a:latin typeface="Comic Sans MS" pitchFamily="66" charset="0"/>
              </a:rPr>
              <a:t>Condemned meat room</a:t>
            </a:r>
          </a:p>
          <a:p>
            <a:r>
              <a:rPr lang="en-US" b="1" dirty="0">
                <a:latin typeface="Comic Sans MS" pitchFamily="66" charset="0"/>
              </a:rPr>
              <a:t>Weighing cabin</a:t>
            </a:r>
          </a:p>
          <a:p>
            <a:r>
              <a:rPr lang="en-US" b="1" dirty="0">
                <a:latin typeface="Comic Sans MS" pitchFamily="66" charset="0"/>
              </a:rPr>
              <a:t>Processing room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25487"/>
            <a:ext cx="1981200" cy="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50074"/>
            <a:ext cx="1981200" cy="9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E:\abattoir\pic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353411"/>
            <a:ext cx="1957387" cy="79126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083045-97DE-4FA3-95EF-FC0D5498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C482-FC9D-4FBD-A26F-C7DE902D4EE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341866-76C8-4906-837B-0CC6DBF2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BEC059-CF3F-47C1-A1FF-0C918C64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b="1" dirty="0">
                <a:latin typeface="Comic Sans MS" pitchFamily="66" charset="0"/>
              </a:rPr>
              <a:t>Edible </a:t>
            </a:r>
            <a:r>
              <a:rPr lang="en-US" sz="2800" b="1" dirty="0" err="1">
                <a:latin typeface="Comic Sans MS" pitchFamily="66" charset="0"/>
              </a:rPr>
              <a:t>offals</a:t>
            </a:r>
            <a:r>
              <a:rPr lang="en-US" sz="2800" b="1" dirty="0">
                <a:latin typeface="Comic Sans MS" pitchFamily="66" charset="0"/>
              </a:rPr>
              <a:t> room</a:t>
            </a:r>
          </a:p>
          <a:p>
            <a:r>
              <a:rPr lang="en-US" sz="2800" b="1" dirty="0">
                <a:latin typeface="Comic Sans MS" pitchFamily="66" charset="0"/>
              </a:rPr>
              <a:t>Inedible </a:t>
            </a:r>
            <a:r>
              <a:rPr lang="en-US" sz="2800" b="1" dirty="0" err="1">
                <a:latin typeface="Comic Sans MS" pitchFamily="66" charset="0"/>
              </a:rPr>
              <a:t>offals</a:t>
            </a:r>
            <a:r>
              <a:rPr lang="en-US" sz="2800" b="1" dirty="0">
                <a:latin typeface="Comic Sans MS" pitchFamily="66" charset="0"/>
              </a:rPr>
              <a:t> room</a:t>
            </a:r>
          </a:p>
          <a:p>
            <a:r>
              <a:rPr lang="en-US" sz="2800" b="1" dirty="0">
                <a:latin typeface="Comic Sans MS" pitchFamily="66" charset="0"/>
              </a:rPr>
              <a:t>Room for emptying stomach and intestine </a:t>
            </a:r>
          </a:p>
          <a:p>
            <a:r>
              <a:rPr lang="en-US" sz="2800" b="1" dirty="0">
                <a:latin typeface="Comic Sans MS" pitchFamily="66" charset="0"/>
              </a:rPr>
              <a:t>Gut and tripe dressing room</a:t>
            </a:r>
          </a:p>
          <a:p>
            <a:r>
              <a:rPr lang="en-US" sz="2800" b="1" dirty="0">
                <a:latin typeface="Comic Sans MS" pitchFamily="66" charset="0"/>
              </a:rPr>
              <a:t>Hide room</a:t>
            </a:r>
          </a:p>
          <a:p>
            <a:r>
              <a:rPr lang="en-US" sz="2800" b="1" dirty="0">
                <a:latin typeface="Comic Sans MS" pitchFamily="66" charset="0"/>
              </a:rPr>
              <a:t>Storing room for horns, hooves, bristles</a:t>
            </a:r>
          </a:p>
          <a:p>
            <a:pPr>
              <a:buNone/>
            </a:pP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" name="il_fi" descr="http://blog.ideasinfood.com/.a/6a00d83451f83a69e20120a6df2f59970b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63726">
            <a:off x="5607039" y="1780483"/>
            <a:ext cx="1755753" cy="1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okshack.com/Websites/cookshack/Images/HBBut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626">
            <a:off x="6970482" y="2172552"/>
            <a:ext cx="1500784" cy="11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3616F2A-7567-480C-ACBB-2949C111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E3E1005-C13C-40EE-8B1C-972BD1FE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31EC-AE71-4E3E-AA20-7F8090CCF49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8D3E1-066C-49DA-B2AF-02F40902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C83D95-B4EE-428E-A577-ECF8741F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 pitchFamily="66" charset="0"/>
              </a:rPr>
              <a:t>Exclusive room for vetenarian</a:t>
            </a:r>
          </a:p>
          <a:p>
            <a:r>
              <a:rPr lang="en-US" dirty="0">
                <a:latin typeface="Comic Sans MS" pitchFamily="66" charset="0"/>
              </a:rPr>
              <a:t>Maintenance room</a:t>
            </a:r>
          </a:p>
          <a:p>
            <a:r>
              <a:rPr lang="en-US" dirty="0">
                <a:latin typeface="Comic Sans MS" pitchFamily="66" charset="0"/>
              </a:rPr>
              <a:t>Veterinary laboratory</a:t>
            </a:r>
          </a:p>
          <a:p>
            <a:r>
              <a:rPr lang="en-US" dirty="0">
                <a:latin typeface="Comic Sans MS" pitchFamily="66" charset="0"/>
              </a:rPr>
              <a:t>Cold storage room</a:t>
            </a:r>
          </a:p>
          <a:p>
            <a:r>
              <a:rPr lang="en-US" dirty="0">
                <a:latin typeface="Comic Sans MS" pitchFamily="66" charset="0"/>
              </a:rPr>
              <a:t>First aid room</a:t>
            </a:r>
          </a:p>
          <a:p>
            <a:r>
              <a:rPr lang="en-US" dirty="0">
                <a:latin typeface="Comic Sans MS" pitchFamily="66" charset="0"/>
              </a:rPr>
              <a:t>Changing room</a:t>
            </a:r>
          </a:p>
          <a:p>
            <a:r>
              <a:rPr lang="en-US" dirty="0">
                <a:latin typeface="Comic Sans MS" pitchFamily="66" charset="0"/>
              </a:rPr>
              <a:t>Toilets</a:t>
            </a:r>
          </a:p>
          <a:p>
            <a:r>
              <a:rPr lang="en-US" dirty="0">
                <a:latin typeface="Comic Sans MS" pitchFamily="66" charset="0"/>
              </a:rPr>
              <a:t>Canteen/dinning room</a:t>
            </a:r>
          </a:p>
          <a:p>
            <a:r>
              <a:rPr lang="en-US" dirty="0">
                <a:latin typeface="Comic Sans MS" pitchFamily="66" charset="0"/>
              </a:rPr>
              <a:t>Bins/ trolley washing room</a:t>
            </a:r>
          </a:p>
        </p:txBody>
      </p:sp>
      <p:pic>
        <p:nvPicPr>
          <p:cNvPr id="4" name="il_fi" descr="http://blog.ideasinfood.com/.a/6a00d83451f83a69e20120a6df2f59970b-5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8232">
            <a:off x="5835640" y="317359"/>
            <a:ext cx="1755753" cy="11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okshack.com/Websites/cookshack/Images/HBBut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626">
            <a:off x="7285371" y="708544"/>
            <a:ext cx="1500784" cy="11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859C1A-9652-460D-8D94-9599BC17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27287B8-BF25-4E09-9F8F-959AA449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E30C-F4FD-4032-8CF4-82F981DBC3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A27433-E445-4F6D-BD57-BBD08C79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1DEC6-AA4F-401A-A7A8-28CD9AD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30" y="915337"/>
            <a:ext cx="6798734" cy="4562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	Water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3344"/>
            <a:ext cx="5098256" cy="3962399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Comic Sans MS" pitchFamily="66" charset="0"/>
              </a:rPr>
              <a:t>Portable and non portable water supply</a:t>
            </a:r>
          </a:p>
          <a:p>
            <a:r>
              <a:rPr lang="en-US" sz="1600" b="1" dirty="0">
                <a:latin typeface="Comic Sans MS" pitchFamily="66" charset="0"/>
              </a:rPr>
              <a:t>Red coating of pipes for non portable water</a:t>
            </a:r>
          </a:p>
          <a:p>
            <a:r>
              <a:rPr lang="en-US" sz="1600" b="1" dirty="0">
                <a:latin typeface="Comic Sans MS" pitchFamily="66" charset="0"/>
              </a:rPr>
              <a:t>No leakage and no drainage of blood to water</a:t>
            </a:r>
          </a:p>
          <a:p>
            <a:r>
              <a:rPr lang="en-US" sz="1600" b="1" dirty="0">
                <a:latin typeface="Comic Sans MS" pitchFamily="66" charset="0"/>
              </a:rPr>
              <a:t> proper storage and purification facilities</a:t>
            </a:r>
          </a:p>
          <a:p>
            <a:r>
              <a:rPr lang="en-US" sz="1600" b="1" dirty="0">
                <a:latin typeface="Comic Sans MS" pitchFamily="66" charset="0"/>
              </a:rPr>
              <a:t>15 psi and hot water at 82</a:t>
            </a:r>
            <a:r>
              <a:rPr lang="en-US" sz="1600" b="1" baseline="30000" dirty="0">
                <a:latin typeface="Comic Sans MS" pitchFamily="66" charset="0"/>
              </a:rPr>
              <a:t>0</a:t>
            </a:r>
            <a:r>
              <a:rPr lang="en-US" sz="1600" b="1" dirty="0">
                <a:latin typeface="Comic Sans MS" pitchFamily="66" charset="0"/>
              </a:rPr>
              <a:t>C</a:t>
            </a:r>
          </a:p>
          <a:p>
            <a:r>
              <a:rPr lang="en-US" sz="1600" b="1" dirty="0">
                <a:latin typeface="Comic Sans MS" pitchFamily="66" charset="0"/>
              </a:rPr>
              <a:t>For slaughtering area only:</a:t>
            </a:r>
          </a:p>
          <a:p>
            <a:pPr lvl="2">
              <a:buNone/>
            </a:pPr>
            <a:r>
              <a:rPr lang="en-US" sz="1600" b="1" dirty="0">
                <a:latin typeface="Comic Sans MS" pitchFamily="66" charset="0"/>
              </a:rPr>
              <a:t>			cattle-272liters</a:t>
            </a:r>
          </a:p>
          <a:p>
            <a:pPr lvl="2">
              <a:buNone/>
            </a:pPr>
            <a:r>
              <a:rPr lang="en-US" sz="1600" b="1" dirty="0">
                <a:latin typeface="Comic Sans MS" pitchFamily="66" charset="0"/>
              </a:rPr>
              <a:t>			pigs-454 liters</a:t>
            </a:r>
          </a:p>
          <a:p>
            <a:pPr lvl="2">
              <a:buNone/>
            </a:pPr>
            <a:r>
              <a:rPr lang="en-US" sz="1600" b="1" dirty="0">
                <a:latin typeface="Comic Sans MS" pitchFamily="66" charset="0"/>
              </a:rPr>
              <a:t>			sheep/goat-45 liters</a:t>
            </a:r>
          </a:p>
          <a:p>
            <a:pPr lvl="2">
              <a:buNone/>
            </a:pPr>
            <a:r>
              <a:rPr lang="en-US" sz="1600" b="1" dirty="0">
                <a:latin typeface="Comic Sans MS" pitchFamily="66" charset="0"/>
              </a:rPr>
              <a:t>		(+ 25% extra for each)</a:t>
            </a:r>
          </a:p>
          <a:p>
            <a:pPr marL="0" indent="0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2050" name="Picture 2" descr="E:\abattoir\pi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200400" cy="32004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AAE0-AAA3-4889-8B69-A325C606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7312-B4CC-4FA5-800C-C8AAB0EDD8A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050BC-68E1-4684-B746-36394B5F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E61B8-2BA7-4BE7-8D89-68FE6D1A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4403"/>
            <a:ext cx="6798734" cy="8372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			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omic Sans MS" pitchFamily="66" charset="0"/>
              </a:rPr>
              <a:t>3 phase industrial supply</a:t>
            </a:r>
          </a:p>
          <a:p>
            <a:r>
              <a:rPr lang="en-US" sz="2000" b="1" dirty="0">
                <a:latin typeface="Comic Sans MS" pitchFamily="66" charset="0"/>
              </a:rPr>
              <a:t>Stand by generator facility</a:t>
            </a:r>
          </a:p>
          <a:p>
            <a:r>
              <a:rPr lang="en-US" sz="2000" b="1" dirty="0">
                <a:latin typeface="Comic Sans MS" pitchFamily="66" charset="0"/>
              </a:rPr>
              <a:t>Electrical steam boiler for hot water supply</a:t>
            </a:r>
          </a:p>
          <a:p>
            <a:pPr>
              <a:buNone/>
            </a:pPr>
            <a:r>
              <a:rPr lang="en-US" sz="2000" b="1" dirty="0"/>
              <a:t>                          		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Ventilation</a:t>
            </a:r>
          </a:p>
          <a:p>
            <a:r>
              <a:rPr lang="en-US" sz="2000" b="1" dirty="0">
                <a:latin typeface="Comic Sans MS" pitchFamily="66" charset="0"/>
              </a:rPr>
              <a:t>Essential for hygiene to avoid damping, rusting of equipments</a:t>
            </a:r>
          </a:p>
          <a:p>
            <a:r>
              <a:rPr lang="en-US" sz="2000" b="1" dirty="0">
                <a:latin typeface="Comic Sans MS" pitchFamily="66" charset="0"/>
              </a:rPr>
              <a:t>To avoid accumulation of heat and condensation of moisture</a:t>
            </a:r>
          </a:p>
          <a:p>
            <a:r>
              <a:rPr lang="en-US" sz="2000" b="1" dirty="0">
                <a:latin typeface="Comic Sans MS" pitchFamily="66" charset="0"/>
              </a:rPr>
              <a:t>Facility of extractors and ventilators</a:t>
            </a:r>
          </a:p>
          <a:p>
            <a:r>
              <a:rPr lang="en-US" sz="2000" b="1" dirty="0">
                <a:latin typeface="Comic Sans MS" pitchFamily="66" charset="0"/>
              </a:rPr>
              <a:t>Screened openings</a:t>
            </a:r>
          </a:p>
          <a:p>
            <a:endParaRPr lang="en-US" sz="2000" b="1" dirty="0"/>
          </a:p>
        </p:txBody>
      </p:sp>
      <p:pic>
        <p:nvPicPr>
          <p:cNvPr id="5122" name="Picture 2" descr="E:\abattoir\pi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362200"/>
            <a:ext cx="2247900" cy="164846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8C32-915C-4A27-9533-95378504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F83E-C383-4E1A-978F-E732D0188D2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CAB9D-CDA4-40DB-A9A3-2A156503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5AE5-66CC-44FB-B30B-254AA405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0993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Drainage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917"/>
            <a:ext cx="8229600" cy="379524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omic Sans MS" pitchFamily="66" charset="0"/>
              </a:rPr>
              <a:t>In wet area- slope should be 1:50</a:t>
            </a:r>
          </a:p>
          <a:p>
            <a:r>
              <a:rPr lang="en-US" sz="2000" b="1" dirty="0">
                <a:latin typeface="Comic Sans MS" pitchFamily="66" charset="0"/>
              </a:rPr>
              <a:t>Below the rails, valley- slope 1:20</a:t>
            </a:r>
          </a:p>
          <a:p>
            <a:r>
              <a:rPr lang="en-US" sz="2000" b="1" dirty="0">
                <a:latin typeface="Comic Sans MS" pitchFamily="66" charset="0"/>
              </a:rPr>
              <a:t> 1 drain for every 40 square meters</a:t>
            </a:r>
          </a:p>
          <a:p>
            <a:r>
              <a:rPr lang="en-US" sz="2000" b="1" dirty="0">
                <a:latin typeface="Comic Sans MS" pitchFamily="66" charset="0"/>
              </a:rPr>
              <a:t>Drainage should be in proper trap figures to prevent escape of gases, insects and to avoid entry of meat and bone pieces</a:t>
            </a:r>
          </a:p>
          <a:p>
            <a:pPr>
              <a:buNone/>
            </a:pP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</a:rPr>
              <a:t>                             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Equipments</a:t>
            </a:r>
          </a:p>
          <a:p>
            <a:r>
              <a:rPr lang="en-US" sz="2000" b="1" dirty="0">
                <a:latin typeface="Comic Sans MS" pitchFamily="66" charset="0"/>
              </a:rPr>
              <a:t>Non rusted materials</a:t>
            </a:r>
          </a:p>
          <a:p>
            <a:r>
              <a:rPr lang="en-US" sz="2000" b="1" dirty="0">
                <a:latin typeface="Comic Sans MS" pitchFamily="66" charset="0"/>
              </a:rPr>
              <a:t>If wooden, proper lamination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18"/>
            <a:ext cx="225215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289" y="2422993"/>
            <a:ext cx="225215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abattoir\pic 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51805"/>
            <a:ext cx="2333625" cy="1905000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60D479-D5A5-44ED-B35E-961C7D5D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C5B8-DF43-4E20-BB87-0A1A351852F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D37BE1-9783-428E-8ED6-A38B60FC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97CD9-B5E5-4971-BEEF-9B1B662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36259"/>
            <a:ext cx="8229600" cy="868362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Lightening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omic Sans MS" pitchFamily="66" charset="0"/>
              </a:rPr>
              <a:t>Adequate natural and artificial light</a:t>
            </a:r>
          </a:p>
          <a:p>
            <a:r>
              <a:rPr lang="en-US" sz="2200" dirty="0">
                <a:latin typeface="Comic Sans MS" pitchFamily="66" charset="0"/>
              </a:rPr>
              <a:t>Direct solar rays should be avoided</a:t>
            </a:r>
          </a:p>
          <a:p>
            <a:r>
              <a:rPr lang="en-US" sz="2200" dirty="0">
                <a:latin typeface="Comic Sans MS" pitchFamily="66" charset="0"/>
              </a:rPr>
              <a:t>Monochromatic light</a:t>
            </a:r>
          </a:p>
          <a:p>
            <a:r>
              <a:rPr lang="en-US" sz="2200" dirty="0">
                <a:latin typeface="Comic Sans MS" pitchFamily="66" charset="0"/>
              </a:rPr>
              <a:t>Intensity of light:</a:t>
            </a:r>
          </a:p>
          <a:p>
            <a:pPr>
              <a:buNone/>
            </a:pPr>
            <a:r>
              <a:rPr lang="en-US" sz="2200" dirty="0">
                <a:latin typeface="Comic Sans MS" pitchFamily="66" charset="0"/>
              </a:rPr>
              <a:t>	       # Inspection area- 540 </a:t>
            </a:r>
            <a:r>
              <a:rPr lang="en-US" sz="2200" dirty="0" err="1">
                <a:latin typeface="Comic Sans MS" pitchFamily="66" charset="0"/>
              </a:rPr>
              <a:t>lux</a:t>
            </a:r>
            <a:r>
              <a:rPr lang="en-US" sz="2200" dirty="0">
                <a:latin typeface="Comic Sans MS" pitchFamily="66" charset="0"/>
              </a:rPr>
              <a:t> at 50 foot candela</a:t>
            </a:r>
          </a:p>
          <a:p>
            <a:pPr lvl="2">
              <a:buNone/>
            </a:pPr>
            <a:r>
              <a:rPr lang="en-US" sz="2200" dirty="0">
                <a:latin typeface="Comic Sans MS" pitchFamily="66" charset="0"/>
              </a:rPr>
              <a:t>  #   Working area- 220 </a:t>
            </a:r>
            <a:r>
              <a:rPr lang="en-US" sz="2200" dirty="0" err="1">
                <a:latin typeface="Comic Sans MS" pitchFamily="66" charset="0"/>
              </a:rPr>
              <a:t>lux</a:t>
            </a:r>
            <a:r>
              <a:rPr lang="en-US" sz="2200" dirty="0">
                <a:latin typeface="Comic Sans MS" pitchFamily="66" charset="0"/>
              </a:rPr>
              <a:t> at 20 foot candela</a:t>
            </a:r>
          </a:p>
          <a:p>
            <a:pPr lvl="2">
              <a:buNone/>
            </a:pPr>
            <a:r>
              <a:rPr lang="en-US" sz="2200" dirty="0">
                <a:latin typeface="Comic Sans MS" pitchFamily="66" charset="0"/>
              </a:rPr>
              <a:t> #  Other areas- 110 </a:t>
            </a:r>
            <a:r>
              <a:rPr lang="en-US" sz="2200" dirty="0" err="1">
                <a:latin typeface="Comic Sans MS" pitchFamily="66" charset="0"/>
              </a:rPr>
              <a:t>lux</a:t>
            </a:r>
            <a:r>
              <a:rPr lang="en-US" sz="2200" dirty="0">
                <a:latin typeface="Comic Sans MS" pitchFamily="66" charset="0"/>
              </a:rPr>
              <a:t> at 10 foot candela</a:t>
            </a:r>
          </a:p>
          <a:p>
            <a:pPr lvl="2">
              <a:buNone/>
            </a:pPr>
            <a:r>
              <a:rPr lang="en-US" sz="2200" dirty="0">
                <a:latin typeface="Comic Sans MS" pitchFamily="66" charset="0"/>
              </a:rPr>
              <a:t>  (Measurement of light  from 0.9 meter / 3 feet)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B875-8CC5-4557-B101-051BA983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EA0D-998B-472A-BB27-A1B7E1B9FEA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786D-E9F3-4CBC-BA51-137090F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7438-0B08-49F9-8328-7140E311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Principles of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135"/>
            <a:ext cx="7137401" cy="344499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omic Sans MS" pitchFamily="66" charset="0"/>
              </a:rPr>
              <a:t>Absolute need-expansive affair</a:t>
            </a:r>
          </a:p>
          <a:p>
            <a:r>
              <a:rPr lang="en-US" sz="2000" b="1" dirty="0">
                <a:latin typeface="Comic Sans MS" pitchFamily="66" charset="0"/>
              </a:rPr>
              <a:t>Multiple abattoir-religion</a:t>
            </a:r>
          </a:p>
          <a:p>
            <a:r>
              <a:rPr lang="en-US" sz="2000" b="1" dirty="0">
                <a:latin typeface="Comic Sans MS" pitchFamily="66" charset="0"/>
              </a:rPr>
              <a:t>Slaughter capacity</a:t>
            </a:r>
          </a:p>
          <a:p>
            <a:r>
              <a:rPr lang="en-US" sz="2000" b="1" dirty="0">
                <a:latin typeface="Comic Sans MS" pitchFamily="66" charset="0"/>
              </a:rPr>
              <a:t>Experienced people</a:t>
            </a:r>
          </a:p>
          <a:p>
            <a:r>
              <a:rPr lang="en-US" sz="2000" b="1" dirty="0">
                <a:latin typeface="Comic Sans MS" pitchFamily="66" charset="0"/>
              </a:rPr>
              <a:t>Primary goal</a:t>
            </a:r>
          </a:p>
          <a:p>
            <a:r>
              <a:rPr lang="en-US" sz="2000" b="1" dirty="0">
                <a:latin typeface="Comic Sans MS" pitchFamily="66" charset="0"/>
              </a:rPr>
              <a:t>Economics</a:t>
            </a:r>
          </a:p>
          <a:p>
            <a:r>
              <a:rPr lang="en-US" sz="2000" b="1" dirty="0">
                <a:latin typeface="Comic Sans MS" pitchFamily="66" charset="0"/>
              </a:rPr>
              <a:t>facilities</a:t>
            </a:r>
          </a:p>
        </p:txBody>
      </p:sp>
      <p:pic>
        <p:nvPicPr>
          <p:cNvPr id="4" name="Picture 2" descr="G:\slaughter 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3629">
            <a:off x="5787552" y="2529891"/>
            <a:ext cx="1268819" cy="1362196"/>
          </a:xfrm>
          <a:prstGeom prst="rect">
            <a:avLst/>
          </a:prstGeom>
          <a:noFill/>
        </p:spPr>
      </p:pic>
      <p:pic>
        <p:nvPicPr>
          <p:cNvPr id="5" name="Picture 2" descr="G:\slaughter 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62400"/>
            <a:ext cx="2438400" cy="1818895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009F68-0E44-48C6-9E2A-FF0717E8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8507-0662-4B38-A18B-2D6218152EA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EDE120-3E7A-4A9B-A12F-62363EA5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9DE3D9-1CFF-4379-87A4-24CB9187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1752600"/>
            <a:ext cx="6798734" cy="619004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Floor and wall finishes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543800" cy="344499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omic Sans MS" pitchFamily="66" charset="0"/>
              </a:rPr>
              <a:t>Capable of easily cleaned and sanitized</a:t>
            </a:r>
          </a:p>
          <a:p>
            <a:r>
              <a:rPr lang="en-US" sz="2000" b="1" dirty="0">
                <a:latin typeface="Comic Sans MS" pitchFamily="66" charset="0"/>
              </a:rPr>
              <a:t>Ceiling should be laminated</a:t>
            </a:r>
          </a:p>
          <a:p>
            <a:r>
              <a:rPr lang="en-US" sz="2000" b="1" dirty="0">
                <a:latin typeface="Comic Sans MS" pitchFamily="66" charset="0"/>
              </a:rPr>
              <a:t>Made up of non slippery, non absorbent and non toxic material</a:t>
            </a:r>
          </a:p>
          <a:p>
            <a:r>
              <a:rPr lang="en-US" sz="2000" b="1" dirty="0">
                <a:latin typeface="Comic Sans MS" pitchFamily="66" charset="0"/>
              </a:rPr>
              <a:t>No sharp corners</a:t>
            </a:r>
          </a:p>
          <a:p>
            <a:r>
              <a:rPr lang="en-US" sz="2000" b="1" dirty="0">
                <a:latin typeface="Comic Sans MS" pitchFamily="66" charset="0"/>
              </a:rPr>
              <a:t>Finishing with tiles </a:t>
            </a:r>
            <a:r>
              <a:rPr lang="en-US" sz="2000" b="1" dirty="0" err="1">
                <a:latin typeface="Comic Sans MS" pitchFamily="66" charset="0"/>
              </a:rPr>
              <a:t>upto</a:t>
            </a:r>
            <a:r>
              <a:rPr lang="en-US" sz="2000" b="1" dirty="0">
                <a:latin typeface="Comic Sans MS" pitchFamily="66" charset="0"/>
              </a:rPr>
              <a:t> 3 meter height</a:t>
            </a:r>
          </a:p>
          <a:p>
            <a:r>
              <a:rPr lang="en-US" sz="2000" b="1" dirty="0">
                <a:latin typeface="Comic Sans MS" pitchFamily="66" charset="0"/>
              </a:rPr>
              <a:t>Floor of reinforced concrete, </a:t>
            </a:r>
            <a:r>
              <a:rPr lang="en-US" sz="2000" b="1" dirty="0" err="1">
                <a:latin typeface="Comic Sans MS" pitchFamily="66" charset="0"/>
              </a:rPr>
              <a:t>apoxyfloors</a:t>
            </a:r>
            <a:r>
              <a:rPr lang="en-US" sz="2000" b="1" dirty="0">
                <a:latin typeface="Comic Sans MS" pitchFamily="66" charset="0"/>
              </a:rPr>
              <a:t>, industrial tiles</a:t>
            </a:r>
          </a:p>
          <a:p>
            <a:r>
              <a:rPr lang="en-US" sz="2000" b="1" dirty="0">
                <a:latin typeface="Comic Sans MS" pitchFamily="66" charset="0"/>
              </a:rPr>
              <a:t>Walls of tiles, stainless steel or Al sheets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9ADB6-41F5-4229-96A3-E187F012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C360-872C-4EF8-8754-E57FBEB9795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8C3D0-8474-48B4-A6DB-7D49CA5B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2954-988E-490C-86AB-932DE5D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1260003"/>
            <a:ext cx="6798734" cy="130386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Receiving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724400" cy="4038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b="1" dirty="0">
                <a:latin typeface="Comic Sans MS" pitchFamily="66" charset="0"/>
              </a:rPr>
              <a:t>Non slippery, adequate space</a:t>
            </a:r>
          </a:p>
          <a:p>
            <a:pPr algn="just"/>
            <a:r>
              <a:rPr lang="en-US" sz="2600" b="1" dirty="0">
                <a:latin typeface="Comic Sans MS" pitchFamily="66" charset="0"/>
              </a:rPr>
              <a:t>Unloading vehicle and unloading ramp height should be equal</a:t>
            </a:r>
          </a:p>
          <a:p>
            <a:pPr algn="just"/>
            <a:r>
              <a:rPr lang="en-US" sz="2600" b="1" dirty="0">
                <a:latin typeface="Comic Sans MS" pitchFamily="66" charset="0"/>
              </a:rPr>
              <a:t>Separation of bullying and aggressive animals</a:t>
            </a:r>
          </a:p>
          <a:p>
            <a:pPr algn="just"/>
            <a:r>
              <a:rPr lang="en-US" sz="2600" b="1" dirty="0">
                <a:latin typeface="Comic Sans MS" pitchFamily="66" charset="0"/>
              </a:rPr>
              <a:t>Sufficient time to move forward, no beating</a:t>
            </a:r>
          </a:p>
          <a:p>
            <a:pPr algn="just"/>
            <a:r>
              <a:rPr lang="en-US" sz="2600" b="1" dirty="0">
                <a:latin typeface="Comic Sans MS" pitchFamily="66" charset="0"/>
              </a:rPr>
              <a:t>No sudden moving objects, curved path instead of straight path</a:t>
            </a:r>
          </a:p>
          <a:p>
            <a:pPr algn="just"/>
            <a:r>
              <a:rPr lang="en-US" sz="2600" b="1" dirty="0">
                <a:latin typeface="Comic Sans MS" pitchFamily="66" charset="0"/>
              </a:rPr>
              <a:t>Near to vehicle washing area</a:t>
            </a:r>
          </a:p>
          <a:p>
            <a:pPr algn="just"/>
            <a:endParaRPr lang="en-US" b="1" dirty="0"/>
          </a:p>
        </p:txBody>
      </p:sp>
      <p:pic>
        <p:nvPicPr>
          <p:cNvPr id="4" name="Picture 3" descr="G:\slaught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11348"/>
            <a:ext cx="3495675" cy="32004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BA414-0304-4AFA-948E-EBD1D101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5E29-51FE-445A-BE39-001956EACAF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88A87-9DE1-4F1D-B8A3-36FE096E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A415-8C15-4CBE-8742-CBAF7739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90661"/>
            <a:ext cx="6798734" cy="9144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			</a:t>
            </a:r>
            <a:r>
              <a:rPr lang="en-US" sz="3600" b="1" dirty="0" err="1">
                <a:solidFill>
                  <a:srgbClr val="FF0000"/>
                </a:solidFill>
                <a:latin typeface="Comic Sans MS" pitchFamily="66" charset="0"/>
              </a:rPr>
              <a:t>Lairage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619999" cy="3444997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latin typeface="Comic Sans MS" pitchFamily="66" charset="0"/>
              </a:rPr>
              <a:t>Main objective to provide rest and to accumulate the animals before slaughter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Near to receiving area 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Proper ventilation and light supply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Feeding of animals if kept for longer period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Ad libitum water supply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Prime importance to animal natural behavior</a:t>
            </a:r>
          </a:p>
          <a:p>
            <a:pPr algn="just"/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0B34-565D-493E-974E-738BAC46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1BF9-EFFA-4F16-B51A-6D92EE7C342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644EF-F44A-4BDB-86BB-124A2546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7F8C-A65D-4BBE-A385-B09E502A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204"/>
            <a:ext cx="8229600" cy="390695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omic Sans MS" pitchFamily="66" charset="0"/>
              </a:rPr>
              <a:t>Stock density: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	 Cattle-  2.3 m</a:t>
            </a:r>
            <a:r>
              <a:rPr lang="en-US" sz="2000" b="1" baseline="30000" dirty="0">
                <a:latin typeface="Comic Sans MS" pitchFamily="66" charset="0"/>
              </a:rPr>
              <a:t>2</a:t>
            </a:r>
            <a:r>
              <a:rPr lang="en-US" sz="2000" b="1" dirty="0">
                <a:latin typeface="Comic Sans MS" pitchFamily="66" charset="0"/>
              </a:rPr>
              <a:t>/ animal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	 pig- 0.6 m</a:t>
            </a:r>
            <a:r>
              <a:rPr lang="en-US" sz="2000" b="1" baseline="30000" dirty="0">
                <a:latin typeface="Comic Sans MS" pitchFamily="66" charset="0"/>
              </a:rPr>
              <a:t>2</a:t>
            </a:r>
            <a:r>
              <a:rPr lang="en-US" sz="2000" b="1" dirty="0">
                <a:latin typeface="Comic Sans MS" pitchFamily="66" charset="0"/>
              </a:rPr>
              <a:t>/ animal 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	heavy pig (&gt;100kg)- 0.7 m</a:t>
            </a:r>
            <a:r>
              <a:rPr lang="en-US" sz="2000" b="1" baseline="30000" dirty="0">
                <a:latin typeface="Comic Sans MS" pitchFamily="66" charset="0"/>
              </a:rPr>
              <a:t>2</a:t>
            </a:r>
            <a:r>
              <a:rPr lang="en-US" sz="2000" b="1" dirty="0">
                <a:latin typeface="Comic Sans MS" pitchFamily="66" charset="0"/>
              </a:rPr>
              <a:t>/animal</a:t>
            </a:r>
          </a:p>
          <a:p>
            <a:r>
              <a:rPr lang="en-US" sz="2000" b="1" dirty="0">
                <a:latin typeface="Comic Sans MS" pitchFamily="66" charset="0"/>
              </a:rPr>
              <a:t>Cattle-7.6m×6.0m for 20-25 cattle, gate should be 2.4 m wide</a:t>
            </a:r>
          </a:p>
          <a:p>
            <a:endParaRPr lang="en-US" dirty="0"/>
          </a:p>
        </p:txBody>
      </p:sp>
      <p:pic>
        <p:nvPicPr>
          <p:cNvPr id="4" name="Picture 2" descr="G:\slaughter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2493509" cy="1706563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222252B-496C-4DE9-96A1-48CFFE1E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80914-91AB-4AFF-8B3C-BDD3E5AF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D7E0-1AFE-4ED8-9A9C-7BEBB3F3C98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4B467-BEA1-48FA-9292-60B18724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6E2EC-7709-4A7F-A88B-D8F962C3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438399"/>
            <a:ext cx="4793456" cy="385806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omic Sans MS" pitchFamily="66" charset="0"/>
              </a:rPr>
              <a:t>For sheep- 0.9 m height and 0.9 m wide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Cattle and sheep can be housed under one roof but not pigs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Pig-pens should be long and narrow, fine water spray</a:t>
            </a:r>
          </a:p>
          <a:p>
            <a:endParaRPr lang="en-US" b="1" dirty="0"/>
          </a:p>
        </p:txBody>
      </p:sp>
      <p:pic>
        <p:nvPicPr>
          <p:cNvPr id="5" name="Picture 3" descr="G:\slaughter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1701800" cy="1786890"/>
          </a:xfrm>
          <a:prstGeom prst="rect">
            <a:avLst/>
          </a:prstGeom>
          <a:noFill/>
        </p:spPr>
      </p:pic>
      <p:pic>
        <p:nvPicPr>
          <p:cNvPr id="10242" name="Picture 2" descr="E:\abattoir\pic 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1752600" cy="17526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66346CD-774C-462A-9ED6-DE15F7E3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DA5A0A-50B3-46C4-B1F2-730512DE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5DA-309A-4880-8115-DE54492EDF1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D2225-C1E1-4C18-9C96-B20B215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453C8-C085-4330-834C-DDF39B5A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		Slaughter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410200" cy="388620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omic Sans MS" pitchFamily="66" charset="0"/>
              </a:rPr>
              <a:t>Provision of stunning, slaughter and dressing</a:t>
            </a:r>
          </a:p>
          <a:p>
            <a:r>
              <a:rPr lang="en-US" sz="1800" b="1" dirty="0">
                <a:latin typeface="Comic Sans MS" pitchFamily="66" charset="0"/>
              </a:rPr>
              <a:t>Open hall with generous floor space</a:t>
            </a:r>
          </a:p>
          <a:p>
            <a:r>
              <a:rPr lang="en-US" sz="1800" b="1" dirty="0">
                <a:latin typeface="Comic Sans MS" pitchFamily="66" charset="0"/>
              </a:rPr>
              <a:t>2 types of system: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1. booth/ floor system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	     2. over head rail system: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		   		   </a:t>
            </a:r>
            <a:r>
              <a:rPr lang="en-US" sz="1800" b="1" dirty="0">
                <a:latin typeface="Comic Sans MS" pitchFamily="66" charset="0"/>
              </a:rPr>
              <a:t>A. Gravity rail system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                 B. Intermittent power system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                 C . Continuous power system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                 D. </a:t>
            </a:r>
            <a:r>
              <a:rPr lang="en-US" sz="1800" b="1" dirty="0" err="1">
                <a:latin typeface="Comic Sans MS" pitchFamily="66" charset="0"/>
              </a:rPr>
              <a:t>Canpak</a:t>
            </a:r>
            <a:r>
              <a:rPr lang="en-US" sz="1800" b="1" dirty="0">
                <a:latin typeface="Comic Sans MS" pitchFamily="66" charset="0"/>
              </a:rPr>
              <a:t> system</a:t>
            </a:r>
          </a:p>
          <a:p>
            <a:pPr lvl="6">
              <a:buNone/>
            </a:pPr>
            <a:endParaRPr lang="en-US" sz="1800" b="1" dirty="0"/>
          </a:p>
        </p:txBody>
      </p:sp>
      <p:pic>
        <p:nvPicPr>
          <p:cNvPr id="5" name="Picture 1" descr="G:\slaughter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14600"/>
            <a:ext cx="2209800" cy="341555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34F86-A4BD-49DB-B4BE-E5A74AB8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996D-F0C8-4D90-9E2A-6EC848CDFB9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903D4-0EA7-422F-89BB-EFAA8555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2CEC-8F3A-4834-BCBF-CFEAE047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Gravity rail system-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carcass moves through gravity by pitch of the rail and stopped at particular point, lowest through put</a:t>
            </a:r>
          </a:p>
          <a:p>
            <a:pPr algn="just">
              <a:buNone/>
            </a:pP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Intermittent power system-lever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will carry the carcass as per the predetermined time, power is supplied, 10-75 cattle/hour</a:t>
            </a:r>
          </a:p>
          <a:p>
            <a:pPr algn="just">
              <a:buNone/>
            </a:pP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Continuous power system- 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no stoppage, mechanically more complex, 40-120 cattle/hour</a:t>
            </a:r>
          </a:p>
          <a:p>
            <a:pPr algn="just">
              <a:buNone/>
            </a:pP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Canpak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system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- by Canada packers ltd., carcass suspended by runner. 50-150 cattle/hour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D26A7-B9E7-49DA-9A56-856A3106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2B63-EE6A-4A93-8FE8-E9A70D4C9D7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34332-B0C0-4F3D-8646-7444001E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B7158-2DA9-4F40-A5D9-711D363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Emergency /casualty slaughter</a:t>
            </a:r>
          </a:p>
          <a:p>
            <a:pPr algn="just">
              <a:buNone/>
            </a:pPr>
            <a:endParaRPr lang="en-US" sz="2000" b="1" dirty="0"/>
          </a:p>
          <a:p>
            <a:pPr algn="just">
              <a:buNone/>
            </a:pPr>
            <a:r>
              <a:rPr lang="en-US" sz="2000" b="1" dirty="0"/>
              <a:t> 		# </a:t>
            </a:r>
            <a:r>
              <a:rPr lang="en-US" sz="2000" b="1" dirty="0">
                <a:latin typeface="Comic Sans MS" pitchFamily="66" charset="0"/>
              </a:rPr>
              <a:t>For acute pain, fracture, acute tympanitis, dislocation and chronic cases like downer’s cow syndrome, hip dislocation</a:t>
            </a:r>
          </a:p>
          <a:p>
            <a:pPr algn="just">
              <a:buNone/>
            </a:pPr>
            <a:endParaRPr lang="en-US" sz="2000" b="1" dirty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  		# Connected and nearer to suspect meat room and by products room</a:t>
            </a:r>
          </a:p>
          <a:p>
            <a:pPr algn="just">
              <a:buNone/>
            </a:pPr>
            <a:endParaRPr lang="en-US" sz="2000" b="1" dirty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		# From animal welfare point of view.</a:t>
            </a:r>
          </a:p>
          <a:p>
            <a:pPr algn="just">
              <a:buNone/>
            </a:pP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28A09-B28F-4873-B3E1-4702B846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C762-FCE4-402D-AAE4-1E98147833F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1CA70-ADC9-46B4-AE2F-9CA21D63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7BD05-4968-4B3C-A699-4E2AB3B5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>
            <a:normAutofit fontScale="55000" lnSpcReduction="20000"/>
          </a:bodyPr>
          <a:lstStyle/>
          <a:p>
            <a:pPr lvl="8">
              <a:buNone/>
            </a:pPr>
            <a:r>
              <a:rPr lang="en-US" sz="3500" b="1" dirty="0">
                <a:solidFill>
                  <a:srgbClr val="FF0000"/>
                </a:solidFill>
                <a:latin typeface="Comic Sans MS" pitchFamily="66" charset="0"/>
              </a:rPr>
              <a:t>Chilling room</a:t>
            </a:r>
          </a:p>
          <a:p>
            <a:pPr>
              <a:buNone/>
            </a:pPr>
            <a:r>
              <a:rPr lang="en-US" sz="3500" b="1" dirty="0">
                <a:latin typeface="Comic Sans MS" pitchFamily="66" charset="0"/>
              </a:rPr>
              <a:t>		</a:t>
            </a:r>
          </a:p>
          <a:p>
            <a:pPr>
              <a:buNone/>
            </a:pPr>
            <a:r>
              <a:rPr lang="en-US" b="1" dirty="0">
                <a:latin typeface="Comic Sans MS" pitchFamily="66" charset="0"/>
              </a:rPr>
              <a:t># </a:t>
            </a:r>
            <a:r>
              <a:rPr lang="en-US" sz="2600" b="1" dirty="0">
                <a:latin typeface="Comic Sans MS" pitchFamily="66" charset="0"/>
              </a:rPr>
              <a:t>Immediately after slaughter, to ante room for 10-15 minutes for drainage of blood and water, then to chilling room</a:t>
            </a:r>
          </a:p>
          <a:p>
            <a:pPr>
              <a:buNone/>
            </a:pPr>
            <a:endParaRPr lang="en-US" sz="26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600" b="1" dirty="0">
                <a:latin typeface="Comic Sans MS" pitchFamily="66" charset="0"/>
              </a:rPr>
              <a:t># To attain &lt;7</a:t>
            </a:r>
            <a:r>
              <a:rPr lang="en-US" sz="2600" b="1" baseline="30000" dirty="0">
                <a:latin typeface="Comic Sans MS" pitchFamily="66" charset="0"/>
              </a:rPr>
              <a:t>0</a:t>
            </a:r>
            <a:r>
              <a:rPr lang="en-US" sz="2600" b="1" dirty="0">
                <a:latin typeface="Comic Sans MS" pitchFamily="66" charset="0"/>
              </a:rPr>
              <a:t>C and pH&lt;6.0</a:t>
            </a:r>
          </a:p>
          <a:p>
            <a:pPr>
              <a:buNone/>
            </a:pPr>
            <a:endParaRPr lang="en-US" sz="26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600" b="1" dirty="0">
                <a:latin typeface="Comic Sans MS" pitchFamily="66" charset="0"/>
              </a:rPr>
              <a:t># Series of chilling rooms instead of one</a:t>
            </a:r>
          </a:p>
          <a:p>
            <a:pPr>
              <a:buNone/>
            </a:pPr>
            <a:endParaRPr lang="en-US" sz="26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600" b="1" dirty="0">
                <a:latin typeface="Comic Sans MS" pitchFamily="66" charset="0"/>
              </a:rPr>
              <a:t># Temperature 0-4</a:t>
            </a:r>
            <a:r>
              <a:rPr lang="en-US" sz="2600" b="1" baseline="30000" dirty="0">
                <a:latin typeface="Comic Sans MS" pitchFamily="66" charset="0"/>
              </a:rPr>
              <a:t>0</a:t>
            </a:r>
            <a:r>
              <a:rPr lang="en-US" sz="2600" b="1" dirty="0">
                <a:latin typeface="Comic Sans MS" pitchFamily="66" charset="0"/>
              </a:rPr>
              <a:t>C, RH-88-92%, air velocity-3-5m/sec.</a:t>
            </a:r>
          </a:p>
          <a:p>
            <a:pPr>
              <a:buNone/>
            </a:pPr>
            <a:endParaRPr lang="en-US" sz="26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600" b="1" dirty="0">
                <a:latin typeface="Comic Sans MS" pitchFamily="66" charset="0"/>
              </a:rPr>
              <a:t># Floor- smooth, impervious, easily clean and sanitized </a:t>
            </a:r>
          </a:p>
          <a:p>
            <a:pPr>
              <a:buNone/>
            </a:pPr>
            <a:endParaRPr lang="en-US" sz="26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600" b="1" dirty="0">
                <a:latin typeface="Comic Sans MS" pitchFamily="66" charset="0"/>
              </a:rPr>
              <a:t># Walls- no tiles, made up of laminated GI sheets</a:t>
            </a:r>
          </a:p>
          <a:p>
            <a:endParaRPr lang="en-US" sz="2600" b="1" dirty="0"/>
          </a:p>
        </p:txBody>
      </p:sp>
      <p:pic>
        <p:nvPicPr>
          <p:cNvPr id="5" name="Picture 2" descr="E:\abattoir\pic 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68828"/>
            <a:ext cx="2514600" cy="285097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E9C05-00D3-4DFA-8415-AB313CEA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69A7-FA9B-486A-A54A-E7D0B50315A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5D87F-F4B5-4EF4-90E3-5708F7F0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3EE8-AF41-4A5A-AC17-BBE9B830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detained  meat room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 		#adjacent to slaughter hall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		#Also in communication with condemned room and by product room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		#Near to laboratory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Condemned meat room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		# direct communication with detained and by products room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Hide and skin store room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		#here </a:t>
            </a:r>
            <a:r>
              <a:rPr lang="en-US" sz="2800" b="1" dirty="0" err="1">
                <a:latin typeface="Comic Sans MS" pitchFamily="66" charset="0"/>
              </a:rPr>
              <a:t>flesching</a:t>
            </a:r>
            <a:r>
              <a:rPr lang="en-US" sz="2800" b="1" dirty="0">
                <a:latin typeface="Comic Sans MS" pitchFamily="66" charset="0"/>
              </a:rPr>
              <a:t> machine for removal of meat, fat etc from hide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       	# chute- long cylindrical pipe of stainless steel with large diameter, to transfer some material by vacuum suction without human handling</a:t>
            </a:r>
          </a:p>
        </p:txBody>
      </p:sp>
      <p:pic>
        <p:nvPicPr>
          <p:cNvPr id="3" name="Picture 2" descr="G:\slaughter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90600"/>
            <a:ext cx="1905000" cy="142875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9FFC2-E668-40FA-96B5-8278E766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40F1-28C2-428A-B00D-0CC8109ECF4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72C9-A89F-4595-85A1-0B4674EF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35A60-FFA1-49FF-AD2F-1766247C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324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		Hygienic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2514599"/>
            <a:ext cx="5022056" cy="3781865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omic Sans MS" pitchFamily="66" charset="0"/>
              </a:rPr>
              <a:t>Separation between clean and dirty area</a:t>
            </a:r>
          </a:p>
          <a:p>
            <a:r>
              <a:rPr lang="en-US" sz="1800" b="1" dirty="0">
                <a:latin typeface="Comic Sans MS" pitchFamily="66" charset="0"/>
              </a:rPr>
              <a:t>Unidirectional processed floor</a:t>
            </a:r>
          </a:p>
          <a:p>
            <a:r>
              <a:rPr lang="en-US" sz="1800" b="1" dirty="0">
                <a:latin typeface="Comic Sans MS" pitchFamily="66" charset="0"/>
              </a:rPr>
              <a:t>Pest proof window</a:t>
            </a:r>
          </a:p>
          <a:p>
            <a:r>
              <a:rPr lang="en-US" sz="1800" b="1" dirty="0">
                <a:latin typeface="Comic Sans MS" pitchFamily="66" charset="0"/>
              </a:rPr>
              <a:t>No cracks in floor and walls</a:t>
            </a:r>
          </a:p>
          <a:p>
            <a:r>
              <a:rPr lang="en-US" sz="1800" b="1" dirty="0">
                <a:latin typeface="Comic Sans MS" pitchFamily="66" charset="0"/>
              </a:rPr>
              <a:t>Away from human dwelling</a:t>
            </a:r>
          </a:p>
          <a:p>
            <a:r>
              <a:rPr lang="en-US" sz="1800" b="1" dirty="0">
                <a:latin typeface="Comic Sans MS" pitchFamily="66" charset="0"/>
              </a:rPr>
              <a:t>Closer to animal production area</a:t>
            </a:r>
          </a:p>
          <a:p>
            <a:r>
              <a:rPr lang="en-US" sz="1800" b="1" dirty="0">
                <a:latin typeface="Comic Sans MS" pitchFamily="66" charset="0"/>
              </a:rPr>
              <a:t>Separate slaughter for different species</a:t>
            </a:r>
          </a:p>
          <a:p>
            <a:r>
              <a:rPr lang="en-US" sz="1800" b="1" dirty="0">
                <a:latin typeface="Comic Sans MS" pitchFamily="66" charset="0"/>
              </a:rPr>
              <a:t>Different entrance and dispatch area </a:t>
            </a:r>
          </a:p>
          <a:p>
            <a:endParaRPr lang="en-US" sz="1800" b="1" dirty="0">
              <a:latin typeface="Comic Sans MS" pitchFamily="66" charset="0"/>
            </a:endParaRPr>
          </a:p>
        </p:txBody>
      </p:sp>
      <p:pic>
        <p:nvPicPr>
          <p:cNvPr id="3076" name="Picture 4" descr="E:\abattoir\pic 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800350" cy="2590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B580C-12BE-4DA0-8720-92A6AFC2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A73D-0BD0-4425-A2A5-BD93AE268957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94B57-2D95-4D7F-91ED-50E533D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01FDA-79BD-4D0D-AA26-81EC224B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5029200" cy="3078163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Gut and tripe room</a:t>
            </a: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		 # Transfer of stomach and intestine through paunch conveyor</a:t>
            </a: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		# </a:t>
            </a:r>
            <a:r>
              <a:rPr lang="en-US" sz="2000" b="1" dirty="0" err="1">
                <a:latin typeface="Comic Sans MS" pitchFamily="66" charset="0"/>
              </a:rPr>
              <a:t>Paramentiere</a:t>
            </a:r>
            <a:r>
              <a:rPr lang="en-US" sz="2000" b="1" dirty="0">
                <a:latin typeface="Comic Sans MS" pitchFamily="66" charset="0"/>
              </a:rPr>
              <a:t>- big drums, having rough surface with sodium carbonate and hot water for scalding of rumen, reticulum etc to remove mucous lining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Red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offals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room</a:t>
            </a: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		 # Tongue, heart, </a:t>
            </a:r>
            <a:r>
              <a:rPr lang="en-US" sz="2000" b="1" dirty="0" err="1">
                <a:latin typeface="Comic Sans MS" pitchFamily="66" charset="0"/>
              </a:rPr>
              <a:t>messator</a:t>
            </a:r>
            <a:r>
              <a:rPr lang="en-US" sz="2000" b="1" dirty="0">
                <a:latin typeface="Comic Sans MS" pitchFamily="66" charset="0"/>
              </a:rPr>
              <a:t> muscle, liver etc.</a:t>
            </a:r>
          </a:p>
          <a:p>
            <a:pPr algn="just">
              <a:buNone/>
            </a:pPr>
            <a:r>
              <a:rPr lang="en-US" sz="2000" b="1" dirty="0">
                <a:latin typeface="Comic Sans MS" pitchFamily="66" charset="0"/>
              </a:rPr>
              <a:t>		# Washing, cleaning, reexamination and processing</a:t>
            </a:r>
          </a:p>
        </p:txBody>
      </p:sp>
      <p:pic>
        <p:nvPicPr>
          <p:cNvPr id="4" name="Picture 2" descr="G:\slaughter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883353" cy="381000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F9983-F7B4-40EF-99E2-D27737DA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62A2-82AA-4F1D-8BF3-78C5028E492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96A-BFA8-4A76-BC97-82845864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35E20-3DE5-49EB-8FFE-8B566B62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648200" cy="536416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Edible fat room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#Fat obtained by gut and tripe room are stored till dispatch and used for edible purpose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Inedible room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#Denotes rendering unit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#Should be away from edible and processing area</a:t>
            </a:r>
          </a:p>
          <a:p>
            <a:pPr>
              <a:buNone/>
            </a:pPr>
            <a:r>
              <a:rPr lang="en-US" sz="2000" b="1" dirty="0">
                <a:latin typeface="Comic Sans MS" pitchFamily="66" charset="0"/>
              </a:rPr>
              <a:t>		#Also the materials unfit for human consumption is processed here, except hides and skins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4" name="Picture 3" descr="G:\slaughter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81400" cy="388620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B23D6-4277-4B28-81C6-1E4070F0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5869-83DD-4087-AEEA-0670D759E46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85D63-7B45-4E49-BF05-C490369A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63369-58C8-449D-BCBB-6C631653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700" y="1676400"/>
            <a:ext cx="6798734" cy="5324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Cutting room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46481"/>
            <a:ext cx="5257800" cy="377594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Comic Sans MS" pitchFamily="66" charset="0"/>
              </a:rPr>
              <a:t>Also known as processing room/ deboning room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Temperature 10-12</a:t>
            </a:r>
            <a:r>
              <a:rPr lang="en-US" sz="2000" b="1" baseline="30000" dirty="0">
                <a:latin typeface="Comic Sans MS" pitchFamily="66" charset="0"/>
              </a:rPr>
              <a:t>0</a:t>
            </a:r>
            <a:r>
              <a:rPr lang="en-US" sz="2000" b="1" dirty="0">
                <a:latin typeface="Comic Sans MS" pitchFamily="66" charset="0"/>
              </a:rPr>
              <a:t>C, RH-60-70%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Well lightened large room for working of 400-500 people</a:t>
            </a:r>
          </a:p>
          <a:p>
            <a:pPr algn="just"/>
            <a:r>
              <a:rPr lang="en-US" sz="2000" b="1" dirty="0">
                <a:latin typeface="Comic Sans MS" pitchFamily="66" charset="0"/>
              </a:rPr>
              <a:t>Floor and walls should be smooth, impervious, easy to clean and sanitize</a:t>
            </a:r>
          </a:p>
          <a:p>
            <a:pPr algn="just">
              <a:buNone/>
            </a:pPr>
            <a:endParaRPr lang="en-US" sz="2000" b="1" dirty="0"/>
          </a:p>
        </p:txBody>
      </p:sp>
      <p:pic>
        <p:nvPicPr>
          <p:cNvPr id="7" name="Picture 2" descr="G:\slaughter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30021"/>
            <a:ext cx="1949669" cy="2692400"/>
          </a:xfrm>
          <a:prstGeom prst="rect">
            <a:avLst/>
          </a:prstGeom>
          <a:noFill/>
        </p:spPr>
      </p:pic>
      <p:pic>
        <p:nvPicPr>
          <p:cNvPr id="9218" name="Picture 2" descr="E:\abattoir\pic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674" y="1676400"/>
            <a:ext cx="1785962" cy="273396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13C77-E9E9-4C1F-BBC2-C16D6407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FC52-2DE2-43A3-936C-08D6F9193B3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3C808-9D7A-4AD7-963D-5480D5DB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1706-0612-4D78-85E9-61363671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87168"/>
            <a:ext cx="6798734" cy="376123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Freezing room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	#Temperature maintained at -30 to -34</a:t>
            </a:r>
            <a:r>
              <a:rPr lang="en-US" sz="1800" b="1" baseline="30000" dirty="0">
                <a:latin typeface="Comic Sans MS" pitchFamily="66" charset="0"/>
              </a:rPr>
              <a:t>0</a:t>
            </a:r>
            <a:r>
              <a:rPr lang="en-US" sz="1800" b="1" dirty="0">
                <a:latin typeface="Comic Sans MS" pitchFamily="66" charset="0"/>
              </a:rPr>
              <a:t>C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	#Objective to keep the meat temperature at -18</a:t>
            </a:r>
            <a:r>
              <a:rPr lang="en-US" sz="1800" b="1" baseline="30000" dirty="0">
                <a:latin typeface="Comic Sans MS" pitchFamily="66" charset="0"/>
              </a:rPr>
              <a:t>0</a:t>
            </a:r>
            <a:r>
              <a:rPr lang="en-US" sz="1800" b="1" dirty="0">
                <a:latin typeface="Comic Sans MS" pitchFamily="66" charset="0"/>
              </a:rPr>
              <a:t>C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	#Instead of one large, series of small freezer to reduce the heat load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Dispatch area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#Under Indian conditions no chilling or freezing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		 #Maintained at 12</a:t>
            </a:r>
            <a:r>
              <a:rPr lang="en-US" sz="1800" b="1" baseline="30000" dirty="0">
                <a:latin typeface="Comic Sans MS" pitchFamily="66" charset="0"/>
              </a:rPr>
              <a:t>0</a:t>
            </a:r>
            <a:r>
              <a:rPr lang="en-US" sz="1800" b="1" dirty="0">
                <a:latin typeface="Comic Sans MS" pitchFamily="66" charset="0"/>
              </a:rPr>
              <a:t>C</a:t>
            </a:r>
          </a:p>
          <a:p>
            <a:pPr>
              <a:buNone/>
            </a:pPr>
            <a:r>
              <a:rPr lang="en-US" sz="1800" b="1" dirty="0">
                <a:latin typeface="Comic Sans MS" pitchFamily="66" charset="0"/>
              </a:rPr>
              <a:t>		#Docking system, where vehicle will come and remain in close contact with area’s entrance</a:t>
            </a:r>
          </a:p>
        </p:txBody>
      </p:sp>
      <p:pic>
        <p:nvPicPr>
          <p:cNvPr id="13314" name="Picture 2" descr="E:\abattoir\pic 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13600" y="2487168"/>
            <a:ext cx="1524000" cy="249898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2641B8-560D-4ADB-A30B-BE83774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ED60-4456-41D0-84A5-DC7B4B4F396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8316D3-0887-4016-B825-75A2C5B3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8ACF0C-EB35-471F-9A70-BEEEEA98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Dry goods store</a:t>
            </a: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		 #Storage for packaging material, tapes, chemicals, meat additives etc.</a:t>
            </a:r>
          </a:p>
          <a:p>
            <a:pPr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		#Avoid pest infestation </a:t>
            </a:r>
          </a:p>
          <a:p>
            <a:pPr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Manure bay (pit)</a:t>
            </a: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		 #Located away from slaughter hall and nearer to the </a:t>
            </a:r>
            <a:r>
              <a:rPr lang="en-US" sz="2400" dirty="0" err="1">
                <a:latin typeface="Comic Sans MS" pitchFamily="66" charset="0"/>
              </a:rPr>
              <a:t>lairage</a:t>
            </a:r>
            <a:r>
              <a:rPr lang="en-US" sz="2400" dirty="0">
                <a:latin typeface="Comic Sans MS" pitchFamily="66" charset="0"/>
              </a:rPr>
              <a:t> and animal holding pan</a:t>
            </a:r>
          </a:p>
          <a:p>
            <a:pPr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		 #Stomach and intestinal materials are processed along with manure or separately</a:t>
            </a:r>
          </a:p>
          <a:p>
            <a:pPr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		#Impervious walls and appropriate drainage</a:t>
            </a:r>
          </a:p>
        </p:txBody>
      </p:sp>
      <p:pic>
        <p:nvPicPr>
          <p:cNvPr id="4" name="Picture 3" descr="C:\Users\india\Pictures\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1491091" cy="1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8lOrgv6D1MszM:b" descr="http://t2.gstatic.com/images?q=tbn:ANd9GcST96K-ELwBmdMsKoQ2IfOhgmLm6mz1x1ThrSZTVtKRPpfMmnpYAhLd68FR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118710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79BB1-441E-46E0-892B-CB05FBD4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1EDB-B477-4C23-A4F5-616E8B1CA5F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3CF5E-3C4E-4125-BF43-AB278420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B4DC1-BA22-4898-8D35-155012B5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Facilities for personals</a:t>
            </a:r>
          </a:p>
          <a:p>
            <a:pPr>
              <a:buNone/>
            </a:pPr>
            <a:r>
              <a:rPr lang="en-US" b="1" dirty="0">
                <a:latin typeface="Comic Sans MS" pitchFamily="66" charset="0"/>
              </a:rPr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Cloak/shower/toilet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Locker facilities, small prayer hall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Laundry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First aid 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Communication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Canteen /dinning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Security arrangement</a:t>
            </a:r>
          </a:p>
          <a:p>
            <a:endParaRPr lang="en-US" b="1" dirty="0">
              <a:latin typeface="Comic Sans MS" pitchFamily="66" charset="0"/>
            </a:endParaRPr>
          </a:p>
          <a:p>
            <a:endParaRPr lang="en-US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8838C-EFBB-4674-9CCC-2E7C1E43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D5F1-F777-4D01-BD67-2AF1DCDFCA1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C7DC2-703E-4E3D-8E31-4BEFA1ED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9842D-3F38-4D97-BE55-2291F560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4641056" cy="38100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Exclusive vetenarian room</a:t>
            </a:r>
          </a:p>
          <a:p>
            <a:pPr>
              <a:buNone/>
            </a:pPr>
            <a:r>
              <a:rPr lang="en-US" sz="1600" b="1" dirty="0">
                <a:latin typeface="Comic Sans MS" pitchFamily="66" charset="0"/>
              </a:rPr>
              <a:t>		#Well equipped lockable room for exclusive use of veterinary services</a:t>
            </a:r>
          </a:p>
          <a:p>
            <a:pPr>
              <a:buNone/>
            </a:pPr>
            <a:r>
              <a:rPr lang="en-US" sz="1600" b="1" dirty="0">
                <a:latin typeface="Comic Sans MS" pitchFamily="66" charset="0"/>
              </a:rPr>
              <a:t>		#Hand washing, shower facilities, locker for clothing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Veterinary laboratory</a:t>
            </a:r>
          </a:p>
          <a:p>
            <a:pPr>
              <a:buNone/>
            </a:pPr>
            <a:r>
              <a:rPr lang="en-US" sz="1600" b="1" dirty="0">
                <a:latin typeface="Comic Sans MS" pitchFamily="66" charset="0"/>
              </a:rPr>
              <a:t>		 #All facilities for water analysis, nutritional, microbial and biochemical analysis</a:t>
            </a:r>
          </a:p>
          <a:p>
            <a:pPr>
              <a:buNone/>
            </a:pPr>
            <a:r>
              <a:rPr lang="en-US" sz="1600" b="1" dirty="0">
                <a:latin typeface="Comic Sans MS" pitchFamily="66" charset="0"/>
              </a:rPr>
              <a:t>		#Mainly for tuberculosis, anthrax, parasitic condition</a:t>
            </a:r>
          </a:p>
          <a:p>
            <a:pPr>
              <a:buNone/>
            </a:pPr>
            <a:r>
              <a:rPr lang="en-US" sz="1600" b="1" dirty="0">
                <a:latin typeface="Comic Sans MS" pitchFamily="66" charset="0"/>
              </a:rPr>
              <a:t>		#For pig/ horse, mainly trichinellosis</a:t>
            </a:r>
          </a:p>
        </p:txBody>
      </p:sp>
      <p:pic>
        <p:nvPicPr>
          <p:cNvPr id="12290" name="Picture 2" descr="E:\abattoir\pic 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38800" y="4952999"/>
            <a:ext cx="2667000" cy="1371601"/>
          </a:xfrm>
          <a:prstGeom prst="rect">
            <a:avLst/>
          </a:prstGeom>
          <a:noFill/>
        </p:spPr>
      </p:pic>
      <p:pic>
        <p:nvPicPr>
          <p:cNvPr id="12291" name="Picture 3" descr="E:\abattoir\pic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4446" y="3125916"/>
            <a:ext cx="2691353" cy="1827083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A1255-12CE-491C-A464-78AE5B3C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35A4-097A-4227-B3E0-BE62F9ADFD8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0455-BF4B-426A-A0BF-9AEA7583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01CF-5DDD-4D5F-8ADF-7932029E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587496"/>
            <a:ext cx="5562600" cy="1746504"/>
          </a:xfrm>
        </p:spPr>
        <p:txBody>
          <a:bodyPr>
            <a:normAutofit fontScale="90000"/>
          </a:bodyPr>
          <a:lstStyle/>
          <a:p>
            <a:r>
              <a:rPr lang="en-US" sz="2800" cap="none" dirty="0">
                <a:latin typeface="Comic Sans MS" pitchFamily="66" charset="0"/>
              </a:rPr>
              <a:t>Slaughter capacity- livestock unit (LU)</a:t>
            </a:r>
            <a:br>
              <a:rPr lang="en-US" sz="2800" cap="none" dirty="0">
                <a:latin typeface="Comic Sans MS" pitchFamily="66" charset="0"/>
              </a:rPr>
            </a:br>
            <a:r>
              <a:rPr lang="en-US" sz="2800" b="0" cap="none" dirty="0">
                <a:latin typeface="Comic Sans MS" pitchFamily="66" charset="0"/>
              </a:rPr>
              <a:t>1 LU= 1 cattle= 2 pigs= 3 calves= 5 sheep</a:t>
            </a:r>
            <a:br>
              <a:rPr lang="en-US" sz="2800" b="0" cap="none" dirty="0">
                <a:latin typeface="Comic Sans MS" pitchFamily="66" charset="0"/>
              </a:rPr>
            </a:br>
            <a:endParaRPr lang="en-US" sz="2800" b="0" cap="none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772400" cy="160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Through put-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number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of animals to be 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slaughtered per hour or per day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96066"/>
            <a:ext cx="1981200" cy="139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C181A-F333-4B22-A606-C3D80CB5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F24D-F182-46D0-A1E7-3B50C400E9F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B6613-2642-45D8-AE90-A9314CCC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2FBA7-1464-4526-92A0-523599F5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		Size of abattoir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Small abattoir- 1-2 acres, </a:t>
            </a:r>
            <a:r>
              <a:rPr lang="en-US" b="1" dirty="0" err="1"/>
              <a:t>upto</a:t>
            </a:r>
            <a:r>
              <a:rPr lang="en-US" b="1" dirty="0"/>
              <a:t> 30000 LU per year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Medium abattoir- 2-4 acres, </a:t>
            </a:r>
            <a:r>
              <a:rPr lang="en-US" b="1" dirty="0" err="1"/>
              <a:t>upto</a:t>
            </a:r>
            <a:r>
              <a:rPr lang="en-US" b="1" dirty="0"/>
              <a:t> 50000+ LU per year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Large abattoir- 4-6 acres, &gt; 1 </a:t>
            </a:r>
            <a:r>
              <a:rPr lang="en-US" b="1" dirty="0" err="1"/>
              <a:t>lakh</a:t>
            </a:r>
            <a:r>
              <a:rPr lang="en-US" b="1" dirty="0"/>
              <a:t> LU per year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D4AE-12F7-4FD3-B900-23FBEBC5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7E12-E38C-4C54-9ADB-94680D3FF29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3231-EE36-4ED8-81DB-25E43F1D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0132F-BAF6-49CE-ADAA-82D8DB62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laughter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943600" cy="6236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9C05F-F02E-4A9D-8287-AD0280E2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910B-3029-4899-85E1-79A8A32826D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8D633-411E-4825-B4F3-48ADD749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17E8E-EE1C-41AF-8CC9-F5503C2D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slaughte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B7A57-6D4C-4A04-97C9-04DA7A96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B8F4-4A04-4256-8617-B8C044A4190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C02FD-9DC3-47D6-B8E0-6763BE43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C168-AEB0-4043-9DCE-23929FD9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laughter 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143377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B97AD-A7CB-4B62-8ACF-79059A13B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C3E9D8-0A8D-4C85-8A56-9AD4F5BA6ACA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7A677-3AD7-430D-ACF8-7E0F3996D9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4B6B-287D-482E-AFDF-8441E7A686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		Site of abattoir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4080934" cy="383743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Comic Sans MS" pitchFamily="66" charset="0"/>
              </a:rPr>
              <a:t>Away from human dwelling (45 km from airport)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Contiguity with uncongested roads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Main municipal water supply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Electricity supply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Facility for municipal sewage</a:t>
            </a:r>
          </a:p>
          <a:p>
            <a:pPr>
              <a:buNone/>
            </a:pPr>
            <a:endParaRPr lang="en-US" b="1" dirty="0">
              <a:latin typeface="Comic Sans MS" pitchFamily="66" charset="0"/>
            </a:endParaRPr>
          </a:p>
          <a:p>
            <a:r>
              <a:rPr lang="en-US" b="1" dirty="0">
                <a:latin typeface="Comic Sans MS" pitchFamily="66" charset="0"/>
              </a:rPr>
              <a:t>No water logging and free from flood</a:t>
            </a:r>
          </a:p>
        </p:txBody>
      </p:sp>
      <p:pic>
        <p:nvPicPr>
          <p:cNvPr id="5" name="Picture 3" descr="E:\abattoir\pic 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819400" cy="409570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2015B-67F8-4D9B-AC1D-DEF680AE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F7BB-6479-494B-A39E-F5F15488390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7868-82C9-404C-B2D6-69A63C3D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2BA13-DFD4-4145-B2D9-7588C829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5E59-B561-4BF0-BD13-F8F58CAFEE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750</TotalTime>
  <Words>1734</Words>
  <Application>Microsoft Office PowerPoint</Application>
  <PresentationFormat>On-screen Show (4:3)</PresentationFormat>
  <Paragraphs>361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Comic Sans MS</vt:lpstr>
      <vt:lpstr>Constantia</vt:lpstr>
      <vt:lpstr>Garamond</vt:lpstr>
      <vt:lpstr>Wingdings</vt:lpstr>
      <vt:lpstr>Wingdings 2</vt:lpstr>
      <vt:lpstr>Paper</vt:lpstr>
      <vt:lpstr>Organic</vt:lpstr>
      <vt:lpstr>    Abattoir – materials,    designs and layout</vt:lpstr>
      <vt:lpstr>Principles of construction</vt:lpstr>
      <vt:lpstr>  Hygienic principles</vt:lpstr>
      <vt:lpstr>Slaughter capacity- livestock unit (LU) 1 LU= 1 cattle= 2 pigs= 3 calves= 5 sheep </vt:lpstr>
      <vt:lpstr>  Size of abattoir </vt:lpstr>
      <vt:lpstr>PowerPoint Presentation</vt:lpstr>
      <vt:lpstr>PowerPoint Presentation</vt:lpstr>
      <vt:lpstr>PowerPoint Presentation</vt:lpstr>
      <vt:lpstr>  Site of abattoir</vt:lpstr>
      <vt:lpstr>PowerPoint Presentation</vt:lpstr>
      <vt:lpstr>Three types of site:</vt:lpstr>
      <vt:lpstr>Construction of abattoir</vt:lpstr>
      <vt:lpstr> Facilities in abattoir</vt:lpstr>
      <vt:lpstr>PowerPoint Presentation</vt:lpstr>
      <vt:lpstr>PowerPoint Presentation</vt:lpstr>
      <vt:lpstr>  Water supply</vt:lpstr>
      <vt:lpstr>   Electricity</vt:lpstr>
      <vt:lpstr>   Drainage</vt:lpstr>
      <vt:lpstr>   Lightening</vt:lpstr>
      <vt:lpstr>Floor and wall finishes</vt:lpstr>
      <vt:lpstr>  Receiving area</vt:lpstr>
      <vt:lpstr>   Lairage</vt:lpstr>
      <vt:lpstr>PowerPoint Presentation</vt:lpstr>
      <vt:lpstr>PowerPoint Presentation</vt:lpstr>
      <vt:lpstr>  Slaughter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Cutting room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Abattoir –materials, designs and layout</dc:title>
  <dc:creator>kesari</dc:creator>
  <cp:lastModifiedBy>dranjayvet@gmail.com</cp:lastModifiedBy>
  <cp:revision>70</cp:revision>
  <dcterms:created xsi:type="dcterms:W3CDTF">2011-04-18T03:11:39Z</dcterms:created>
  <dcterms:modified xsi:type="dcterms:W3CDTF">2020-05-19T06:08:18Z</dcterms:modified>
</cp:coreProperties>
</file>