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4" r:id="rId10"/>
    <p:sldId id="268" r:id="rId11"/>
    <p:sldId id="269" r:id="rId12"/>
    <p:sldId id="265" r:id="rId13"/>
    <p:sldId id="271"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1"/>
          </a:xfrm>
        </p:spPr>
        <p:txBody>
          <a:bodyPr>
            <a:normAutofit/>
          </a:bodyPr>
          <a:lstStyle/>
          <a:p>
            <a:r>
              <a:rPr lang="en-US" sz="5400" b="1" dirty="0" smtClean="0"/>
              <a:t>Adaptation of Animals to hot climate</a:t>
            </a:r>
            <a:endParaRPr lang="en-US" sz="5400" dirty="0"/>
          </a:p>
        </p:txBody>
      </p:sp>
      <p:sp>
        <p:nvSpPr>
          <p:cNvPr id="3" name="Subtitle 2"/>
          <p:cNvSpPr>
            <a:spLocks noGrp="1"/>
          </p:cNvSpPr>
          <p:nvPr>
            <p:ph type="subTitle" idx="1"/>
          </p:nvPr>
        </p:nvSpPr>
        <p:spPr>
          <a:xfrm>
            <a:off x="1371600" y="4724400"/>
            <a:ext cx="6400800" cy="1752600"/>
          </a:xfrm>
        </p:spPr>
        <p:txBody>
          <a:bodyPr>
            <a:normAutofit fontScale="85000" lnSpcReduction="20000"/>
          </a:bodyPr>
          <a:lstStyle/>
          <a:p>
            <a:r>
              <a:rPr lang="en-US" dirty="0" smtClean="0">
                <a:solidFill>
                  <a:schemeClr val="tx1"/>
                </a:solidFill>
                <a:latin typeface="Times New Roman" pitchFamily="18" charset="0"/>
                <a:cs typeface="Times New Roman" pitchFamily="18" charset="0"/>
              </a:rPr>
              <a:t>Dr Pramod Kumar</a:t>
            </a:r>
          </a:p>
          <a:p>
            <a:r>
              <a:rPr lang="en-US" dirty="0" err="1" smtClean="0">
                <a:solidFill>
                  <a:schemeClr val="tx1"/>
                </a:solidFill>
                <a:latin typeface="Times New Roman" pitchFamily="18" charset="0"/>
                <a:cs typeface="Times New Roman" pitchFamily="18" charset="0"/>
              </a:rPr>
              <a:t>Asstt</a:t>
            </a:r>
            <a:r>
              <a:rPr lang="en-US" dirty="0" smtClean="0">
                <a:solidFill>
                  <a:schemeClr val="tx1"/>
                </a:solidFill>
                <a:latin typeface="Times New Roman" pitchFamily="18" charset="0"/>
                <a:cs typeface="Times New Roman" pitchFamily="18" charset="0"/>
              </a:rPr>
              <a:t>. Professor</a:t>
            </a:r>
          </a:p>
          <a:p>
            <a:r>
              <a:rPr lang="en-US" dirty="0" smtClean="0">
                <a:solidFill>
                  <a:schemeClr val="tx1"/>
                </a:solidFill>
                <a:latin typeface="Times New Roman" pitchFamily="18" charset="0"/>
                <a:cs typeface="Times New Roman" pitchFamily="18" charset="0"/>
              </a:rPr>
              <a:t>Dept. of </a:t>
            </a:r>
            <a:r>
              <a:rPr lang="en-US" dirty="0" err="1" smtClean="0">
                <a:solidFill>
                  <a:schemeClr val="tx1"/>
                </a:solidFill>
                <a:latin typeface="Times New Roman" pitchFamily="18" charset="0"/>
                <a:cs typeface="Times New Roman" pitchFamily="18" charset="0"/>
              </a:rPr>
              <a:t>Vety</a:t>
            </a:r>
            <a:r>
              <a:rPr lang="en-US" dirty="0" smtClean="0">
                <a:solidFill>
                  <a:schemeClr val="tx1"/>
                </a:solidFill>
                <a:latin typeface="Times New Roman" pitchFamily="18" charset="0"/>
                <a:cs typeface="Times New Roman" pitchFamily="18" charset="0"/>
              </a:rPr>
              <a:t>. Physiology</a:t>
            </a:r>
          </a:p>
          <a:p>
            <a:r>
              <a:rPr lang="en-US" dirty="0" smtClean="0">
                <a:solidFill>
                  <a:schemeClr val="tx1"/>
                </a:solidFill>
                <a:latin typeface="Times New Roman" pitchFamily="18" charset="0"/>
                <a:cs typeface="Times New Roman" pitchFamily="18" charset="0"/>
              </a:rPr>
              <a:t>Bihar Veterinary College, Patna</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70000" lnSpcReduction="20000"/>
          </a:bodyPr>
          <a:lstStyle/>
          <a:p>
            <a:pPr algn="just">
              <a:buFont typeface="Wingdings" pitchFamily="2" charset="2"/>
              <a:buChar char="q"/>
            </a:pPr>
            <a:r>
              <a:rPr lang="en-US" sz="3800" b="1" dirty="0" smtClean="0">
                <a:latin typeface="Times New Roman" pitchFamily="18" charset="0"/>
                <a:cs typeface="Times New Roman" pitchFamily="18" charset="0"/>
              </a:rPr>
              <a:t>Behavioral </a:t>
            </a:r>
            <a:r>
              <a:rPr lang="en-US" sz="3800" b="1" dirty="0" smtClean="0">
                <a:latin typeface="Times New Roman" pitchFamily="18" charset="0"/>
                <a:cs typeface="Times New Roman" pitchFamily="18" charset="0"/>
              </a:rPr>
              <a:t>Patterns - </a:t>
            </a:r>
            <a:r>
              <a:rPr lang="en-US" sz="3800" dirty="0" smtClean="0">
                <a:latin typeface="Times New Roman" pitchFamily="18" charset="0"/>
                <a:cs typeface="Times New Roman" pitchFamily="18" charset="0"/>
              </a:rPr>
              <a:t>Animals </a:t>
            </a:r>
            <a:r>
              <a:rPr lang="en-US" sz="3800" dirty="0" smtClean="0">
                <a:latin typeface="Times New Roman" pitchFamily="18" charset="0"/>
                <a:cs typeface="Times New Roman" pitchFamily="18" charset="0"/>
              </a:rPr>
              <a:t>in hot climates have adapted behavioral patterns to avoid the hottest </a:t>
            </a:r>
            <a:r>
              <a:rPr lang="en-US" sz="3800" dirty="0" smtClean="0">
                <a:latin typeface="Times New Roman" pitchFamily="18" charset="0"/>
                <a:cs typeface="Times New Roman" pitchFamily="18" charset="0"/>
              </a:rPr>
              <a:t>season</a:t>
            </a:r>
            <a:r>
              <a:rPr lang="en-US" sz="3800"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Costa's </a:t>
            </a:r>
            <a:r>
              <a:rPr lang="en-US" sz="3800" dirty="0" smtClean="0">
                <a:latin typeface="Times New Roman" pitchFamily="18" charset="0"/>
                <a:cs typeface="Times New Roman" pitchFamily="18" charset="0"/>
              </a:rPr>
              <a:t>hummingbird breeds in late spring and leaves the area for the hot summer. Meanwhile, reptiles and mammals are only active at dusk or night. Burrowing is also a useful mechanism. Lizards bury themselves in the sand during the day, while rodents create burrows and plug the entrance to keep out hot air.</a:t>
            </a:r>
          </a:p>
          <a:p>
            <a:pPr algn="just">
              <a:buFont typeface="Wingdings" pitchFamily="2" charset="2"/>
              <a:buChar char="q"/>
            </a:pPr>
            <a:r>
              <a:rPr lang="en-US" sz="3800" b="1" dirty="0" smtClean="0">
                <a:latin typeface="Times New Roman" pitchFamily="18" charset="0"/>
                <a:cs typeface="Times New Roman" pitchFamily="18" charset="0"/>
              </a:rPr>
              <a:t>Dissipating </a:t>
            </a:r>
            <a:r>
              <a:rPr lang="en-US" sz="3800" b="1" dirty="0" smtClean="0">
                <a:latin typeface="Times New Roman" pitchFamily="18" charset="0"/>
                <a:cs typeface="Times New Roman" pitchFamily="18" charset="0"/>
              </a:rPr>
              <a:t>Heat - </a:t>
            </a:r>
            <a:r>
              <a:rPr lang="en-US" sz="3800" dirty="0" smtClean="0">
                <a:latin typeface="Times New Roman" pitchFamily="18" charset="0"/>
                <a:cs typeface="Times New Roman" pitchFamily="18" charset="0"/>
              </a:rPr>
              <a:t>To </a:t>
            </a:r>
            <a:r>
              <a:rPr lang="en-US" sz="3800" dirty="0" smtClean="0">
                <a:latin typeface="Times New Roman" pitchFamily="18" charset="0"/>
                <a:cs typeface="Times New Roman" pitchFamily="18" charset="0"/>
              </a:rPr>
              <a:t>keep cool, animals have created mechanisms to encourage air circulation around their bodies and to dissipate heat. Camels have a thin layer of fur underneath their bellies to help lose heat, while a thicker layer across </a:t>
            </a:r>
            <a:r>
              <a:rPr lang="en-US" sz="3800" dirty="0" smtClean="0">
                <a:latin typeface="Times New Roman" pitchFamily="18" charset="0"/>
                <a:cs typeface="Times New Roman" pitchFamily="18" charset="0"/>
              </a:rPr>
              <a:t>their </a:t>
            </a:r>
            <a:r>
              <a:rPr lang="en-US" sz="3800" dirty="0" smtClean="0">
                <a:latin typeface="Times New Roman" pitchFamily="18" charset="0"/>
                <a:cs typeface="Times New Roman" pitchFamily="18" charset="0"/>
              </a:rPr>
              <a:t>humps shade them. Owls, nighthawks and </a:t>
            </a:r>
            <a:r>
              <a:rPr lang="en-US" sz="3800" dirty="0" err="1" smtClean="0">
                <a:latin typeface="Times New Roman" pitchFamily="18" charset="0"/>
                <a:cs typeface="Times New Roman" pitchFamily="18" charset="0"/>
              </a:rPr>
              <a:t>poorwills</a:t>
            </a:r>
            <a:r>
              <a:rPr lang="en-US" sz="3800" dirty="0" smtClean="0">
                <a:latin typeface="Times New Roman" pitchFamily="18" charset="0"/>
                <a:cs typeface="Times New Roman" pitchFamily="18" charset="0"/>
              </a:rPr>
              <a:t> fly around with their mouths open so water is evaporated from the mouth. Vultures urinate on their legs so it cools them down as it is evaporated. They can also fly high in the air to experience cooler air </a:t>
            </a:r>
            <a:r>
              <a:rPr lang="en-US" sz="3800" dirty="0" smtClean="0">
                <a:latin typeface="Times New Roman" pitchFamily="18" charset="0"/>
                <a:cs typeface="Times New Roman" pitchFamily="18" charset="0"/>
              </a:rPr>
              <a:t>flows.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866775" y="0"/>
            <a:ext cx="7410450" cy="33623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38200" y="3352800"/>
            <a:ext cx="7391401" cy="35051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Autofit/>
          </a:bodyPr>
          <a:lstStyle/>
          <a:p>
            <a:pPr algn="just"/>
            <a:r>
              <a:rPr lang="en-US" b="1" dirty="0" smtClean="0">
                <a:latin typeface="Times New Roman" pitchFamily="18" charset="0"/>
                <a:cs typeface="Times New Roman" pitchFamily="18" charset="0"/>
              </a:rPr>
              <a:t>Sleeping All </a:t>
            </a:r>
            <a:r>
              <a:rPr lang="en-US" b="1" dirty="0" smtClean="0">
                <a:latin typeface="Times New Roman" pitchFamily="18" charset="0"/>
                <a:cs typeface="Times New Roman" pitchFamily="18" charset="0"/>
              </a:rPr>
              <a:t>Day -  </a:t>
            </a:r>
            <a:r>
              <a:rPr lang="en-US" dirty="0" smtClean="0">
                <a:latin typeface="Times New Roman" pitchFamily="18" charset="0"/>
                <a:cs typeface="Times New Roman" pitchFamily="18" charset="0"/>
              </a:rPr>
              <a:t>Many </a:t>
            </a:r>
            <a:r>
              <a:rPr lang="en-US" dirty="0" smtClean="0">
                <a:latin typeface="Times New Roman" pitchFamily="18" charset="0"/>
                <a:cs typeface="Times New Roman" pitchFamily="18" charset="0"/>
              </a:rPr>
              <a:t>animals survive </a:t>
            </a:r>
            <a:r>
              <a:rPr lang="en-US" dirty="0" smtClean="0">
                <a:latin typeface="Times New Roman" pitchFamily="18" charset="0"/>
                <a:cs typeface="Times New Roman" pitchFamily="18" charset="0"/>
              </a:rPr>
              <a:t>heat </a:t>
            </a:r>
            <a:r>
              <a:rPr lang="en-US" dirty="0" smtClean="0">
                <a:latin typeface="Times New Roman" pitchFamily="18" charset="0"/>
                <a:cs typeface="Times New Roman" pitchFamily="18" charset="0"/>
              </a:rPr>
              <a:t>primarily by avoiding it. Being crepuscular or nocturnal is a basic way of doing </a:t>
            </a:r>
            <a:r>
              <a:rPr lang="en-US" dirty="0" smtClean="0">
                <a:latin typeface="Times New Roman" pitchFamily="18" charset="0"/>
                <a:cs typeface="Times New Roman" pitchFamily="18" charset="0"/>
              </a:rPr>
              <a:t>so </a:t>
            </a:r>
            <a:r>
              <a:rPr lang="en-US" dirty="0" smtClean="0">
                <a:latin typeface="Times New Roman" pitchFamily="18" charset="0"/>
                <a:cs typeface="Times New Roman" pitchFamily="18" charset="0"/>
              </a:rPr>
              <a:t>like </a:t>
            </a:r>
            <a:r>
              <a:rPr lang="en-US" dirty="0" smtClean="0">
                <a:latin typeface="Times New Roman" pitchFamily="18" charset="0"/>
                <a:cs typeface="Times New Roman" pitchFamily="18" charset="0"/>
              </a:rPr>
              <a:t>bobcats, coyotes. </a:t>
            </a:r>
            <a:r>
              <a:rPr lang="en-US" dirty="0" smtClean="0">
                <a:latin typeface="Times New Roman" pitchFamily="18" charset="0"/>
                <a:cs typeface="Times New Roman" pitchFamily="18" charset="0"/>
              </a:rPr>
              <a:t>These animals don't have to deal with being active when heat peaks during the day.</a:t>
            </a:r>
          </a:p>
          <a:p>
            <a:pPr algn="just"/>
            <a:r>
              <a:rPr lang="en-US" b="1" dirty="0" smtClean="0">
                <a:latin typeface="Times New Roman" pitchFamily="18" charset="0"/>
                <a:cs typeface="Times New Roman" pitchFamily="18" charset="0"/>
              </a:rPr>
              <a:t>Going </a:t>
            </a:r>
            <a:r>
              <a:rPr lang="en-US" b="1" dirty="0" smtClean="0">
                <a:latin typeface="Times New Roman" pitchFamily="18" charset="0"/>
                <a:cs typeface="Times New Roman" pitchFamily="18" charset="0"/>
              </a:rPr>
              <a:t>Underground - </a:t>
            </a:r>
            <a:r>
              <a:rPr lang="en-US" dirty="0" smtClean="0">
                <a:latin typeface="Times New Roman" pitchFamily="18" charset="0"/>
                <a:cs typeface="Times New Roman" pitchFamily="18" charset="0"/>
              </a:rPr>
              <a:t>Avoiding </a:t>
            </a:r>
            <a:r>
              <a:rPr lang="en-US" dirty="0" smtClean="0">
                <a:latin typeface="Times New Roman" pitchFamily="18" charset="0"/>
                <a:cs typeface="Times New Roman" pitchFamily="18" charset="0"/>
              </a:rPr>
              <a:t>the heat </a:t>
            </a:r>
            <a:r>
              <a:rPr lang="en-US"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burrowing underground. </a:t>
            </a:r>
            <a:r>
              <a:rPr lang="en-US" dirty="0" smtClean="0">
                <a:latin typeface="Times New Roman" pitchFamily="18" charset="0"/>
                <a:cs typeface="Times New Roman" pitchFamily="18" charset="0"/>
              </a:rPr>
              <a:t>Kangaroo </a:t>
            </a:r>
            <a:r>
              <a:rPr lang="en-US" dirty="0" smtClean="0">
                <a:latin typeface="Times New Roman" pitchFamily="18" charset="0"/>
                <a:cs typeface="Times New Roman" pitchFamily="18" charset="0"/>
              </a:rPr>
              <a:t>rats and other desert rodents dig themselves </a:t>
            </a:r>
            <a:r>
              <a:rPr lang="en-US" dirty="0" smtClean="0">
                <a:latin typeface="Times New Roman" pitchFamily="18" charset="0"/>
                <a:cs typeface="Times New Roman" pitchFamily="18" charset="0"/>
              </a:rPr>
              <a:t>for </a:t>
            </a:r>
            <a:r>
              <a:rPr lang="en-US" dirty="0" smtClean="0">
                <a:latin typeface="Times New Roman" pitchFamily="18" charset="0"/>
                <a:cs typeface="Times New Roman" pitchFamily="18" charset="0"/>
              </a:rPr>
              <a:t>homes. </a:t>
            </a:r>
          </a:p>
          <a:p>
            <a:pPr algn="just"/>
            <a:r>
              <a:rPr lang="en-US" b="1" dirty="0" smtClean="0">
                <a:latin typeface="Times New Roman" pitchFamily="18" charset="0"/>
                <a:cs typeface="Times New Roman" pitchFamily="18" charset="0"/>
              </a:rPr>
              <a:t>Higher </a:t>
            </a:r>
            <a:r>
              <a:rPr lang="en-US" b="1" dirty="0" smtClean="0">
                <a:latin typeface="Times New Roman" pitchFamily="18" charset="0"/>
                <a:cs typeface="Times New Roman" pitchFamily="18" charset="0"/>
              </a:rPr>
              <a:t>Tolerance - </a:t>
            </a:r>
            <a:r>
              <a:rPr lang="en-US" dirty="0" smtClean="0">
                <a:latin typeface="Times New Roman" pitchFamily="18" charset="0"/>
                <a:cs typeface="Times New Roman" pitchFamily="18" charset="0"/>
              </a:rPr>
              <a:t>Many </a:t>
            </a:r>
            <a:r>
              <a:rPr lang="en-US" dirty="0" smtClean="0">
                <a:latin typeface="Times New Roman" pitchFamily="18" charset="0"/>
                <a:cs typeface="Times New Roman" pitchFamily="18" charset="0"/>
              </a:rPr>
              <a:t>animals </a:t>
            </a:r>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hot climates have simply adapted to tolerate higher body </a:t>
            </a:r>
            <a:r>
              <a:rPr lang="en-US" dirty="0" smtClean="0">
                <a:latin typeface="Times New Roman" pitchFamily="18" charset="0"/>
                <a:cs typeface="Times New Roman" pitchFamily="18" charset="0"/>
              </a:rPr>
              <a:t>temperatures. Antelope </a:t>
            </a:r>
            <a:r>
              <a:rPr lang="en-US" dirty="0" smtClean="0">
                <a:latin typeface="Times New Roman" pitchFamily="18" charset="0"/>
                <a:cs typeface="Times New Roman" pitchFamily="18" charset="0"/>
              </a:rPr>
              <a:t>squirrel can tolerate a body temperature </a:t>
            </a:r>
            <a:r>
              <a:rPr lang="en-US" dirty="0" smtClean="0">
                <a:latin typeface="Times New Roman" pitchFamily="18" charset="0"/>
                <a:cs typeface="Times New Roman" pitchFamily="18" charset="0"/>
              </a:rPr>
              <a:t>to more </a:t>
            </a:r>
            <a:r>
              <a:rPr lang="en-US" dirty="0" smtClean="0">
                <a:latin typeface="Times New Roman" pitchFamily="18" charset="0"/>
                <a:cs typeface="Times New Roman" pitchFamily="18" charset="0"/>
              </a:rPr>
              <a:t>than </a:t>
            </a:r>
            <a:r>
              <a:rPr lang="en-US" dirty="0" smtClean="0">
                <a:latin typeface="Times New Roman" pitchFamily="18" charset="0"/>
                <a:cs typeface="Times New Roman" pitchFamily="18" charset="0"/>
              </a:rPr>
              <a:t>104 </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F.</a:t>
            </a:r>
            <a:endParaRPr lang="en-US"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 'sixth sense' for humidity helps insects stay out of climatic ..."/>
          <p:cNvPicPr>
            <a:picLocks noChangeAspect="1" noChangeArrowheads="1"/>
          </p:cNvPicPr>
          <p:nvPr/>
        </p:nvPicPr>
        <p:blipFill>
          <a:blip r:embed="rId2" cstate="print"/>
          <a:srcRect/>
          <a:stretch>
            <a:fillRect/>
          </a:stretch>
        </p:blipFill>
        <p:spPr bwMode="auto">
          <a:xfrm>
            <a:off x="0" y="19050"/>
            <a:ext cx="4495800" cy="3181350"/>
          </a:xfrm>
          <a:prstGeom prst="rect">
            <a:avLst/>
          </a:prstGeom>
          <a:noFill/>
        </p:spPr>
      </p:pic>
      <p:pic>
        <p:nvPicPr>
          <p:cNvPr id="28676" name="Picture 4" descr="Animal adaptations in the Mojave Desert"/>
          <p:cNvPicPr>
            <a:picLocks noChangeAspect="1" noChangeArrowheads="1"/>
          </p:cNvPicPr>
          <p:nvPr/>
        </p:nvPicPr>
        <p:blipFill>
          <a:blip r:embed="rId3" cstate="print"/>
          <a:srcRect/>
          <a:stretch>
            <a:fillRect/>
          </a:stretch>
        </p:blipFill>
        <p:spPr bwMode="auto">
          <a:xfrm>
            <a:off x="4495800" y="0"/>
            <a:ext cx="4648200" cy="3200400"/>
          </a:xfrm>
          <a:prstGeom prst="rect">
            <a:avLst/>
          </a:prstGeom>
          <a:noFill/>
        </p:spPr>
      </p:pic>
      <p:pic>
        <p:nvPicPr>
          <p:cNvPr id="28678" name="Picture 6" descr="How Do Animals Deal with Hot Weather? - Varment Guard Wildlife ..."/>
          <p:cNvPicPr>
            <a:picLocks noChangeAspect="1" noChangeArrowheads="1"/>
          </p:cNvPicPr>
          <p:nvPr/>
        </p:nvPicPr>
        <p:blipFill>
          <a:blip r:embed="rId4" cstate="print"/>
          <a:srcRect/>
          <a:stretch>
            <a:fillRect/>
          </a:stretch>
        </p:blipFill>
        <p:spPr bwMode="auto">
          <a:xfrm>
            <a:off x="0" y="3200400"/>
            <a:ext cx="9144000" cy="36576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lnSpcReduction="10000"/>
          </a:bodyPr>
          <a:lstStyle/>
          <a:p>
            <a:pPr algn="just"/>
            <a:r>
              <a:rPr lang="en-US" b="1" dirty="0" smtClean="0">
                <a:latin typeface="Times New Roman" pitchFamily="18" charset="0"/>
                <a:cs typeface="Times New Roman" pitchFamily="18" charset="0"/>
              </a:rPr>
              <a:t>Releasing Heat - </a:t>
            </a:r>
            <a:r>
              <a:rPr lang="en-US" dirty="0" smtClean="0">
                <a:latin typeface="Times New Roman" pitchFamily="18" charset="0"/>
                <a:cs typeface="Times New Roman" pitchFamily="18" charset="0"/>
              </a:rPr>
              <a:t>Many animals that face dangerously high temperatures have adapted to better conduct heat off their bodies. Some birds can decrease the insulation provided by their feathers. Long appendages, as elongated ears on jackrabbits.</a:t>
            </a:r>
          </a:p>
          <a:p>
            <a:pPr algn="just"/>
            <a:r>
              <a:rPr lang="en-US" b="1" dirty="0" smtClean="0">
                <a:latin typeface="Times New Roman" pitchFamily="18" charset="0"/>
                <a:cs typeface="Times New Roman" pitchFamily="18" charset="0"/>
              </a:rPr>
              <a:t>Low Water Needs - </a:t>
            </a:r>
            <a:r>
              <a:rPr lang="en-US" dirty="0" smtClean="0">
                <a:latin typeface="Times New Roman" pitchFamily="18" charset="0"/>
                <a:cs typeface="Times New Roman" pitchFamily="18" charset="0"/>
              </a:rPr>
              <a:t>Water is scarce in deserts, so animals that live there have adapted to run on very little. Gila monsters, store water in fatty deposits for slow, long-term use. Camel humps aren't for storing water, though; these fat deposits help them go without food for extended periods. However, camels minimize water loss by sweating, urinating and defecating very little.</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Estivation</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Estivation</a:t>
            </a:r>
            <a:r>
              <a:rPr lang="en-US" dirty="0" smtClean="0">
                <a:latin typeface="Times New Roman" pitchFamily="18" charset="0"/>
                <a:cs typeface="Times New Roman" pitchFamily="18" charset="0"/>
              </a:rPr>
              <a:t> is a form of torpor like hibernation. Many animals in hot climates lower their body temperature and their metabolic rate. They become inactive, reducing their response to the heat and their water loss through perspiration, breathing and relieving themselves.</a:t>
            </a:r>
          </a:p>
          <a:p>
            <a:pPr algn="just">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ience - How animals adapt to desert habitat - English - YouTube"/>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10600" cy="5029200"/>
          </a:xfrm>
        </p:spPr>
        <p:txBody>
          <a:bodyPr>
            <a:normAutofit/>
          </a:bodyPr>
          <a:lstStyle/>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Temperature stress is a </a:t>
            </a:r>
            <a:r>
              <a:rPr lang="en-US" dirty="0" smtClean="0">
                <a:latin typeface="Times New Roman" pitchFamily="18" charset="0"/>
                <a:cs typeface="Times New Roman" pitchFamily="18" charset="0"/>
              </a:rPr>
              <a:t>physiological stress induced by excessive heat or </a:t>
            </a:r>
            <a:r>
              <a:rPr lang="en-US" dirty="0" smtClean="0">
                <a:latin typeface="Times New Roman" pitchFamily="18" charset="0"/>
                <a:cs typeface="Times New Roman" pitchFamily="18" charset="0"/>
              </a:rPr>
              <a:t>cold </a:t>
            </a:r>
            <a:r>
              <a:rPr lang="en-US" dirty="0" smtClean="0">
                <a:latin typeface="Times New Roman" pitchFamily="18" charset="0"/>
                <a:cs typeface="Times New Roman" pitchFamily="18" charset="0"/>
              </a:rPr>
              <a:t>that can impair functioning and </a:t>
            </a:r>
            <a:r>
              <a:rPr lang="en-US" dirty="0" smtClean="0">
                <a:latin typeface="Times New Roman" pitchFamily="18" charset="0"/>
                <a:cs typeface="Times New Roman" pitchFamily="18" charset="0"/>
              </a:rPr>
              <a:t>may cause injury or </a:t>
            </a:r>
            <a:r>
              <a:rPr lang="en-US" dirty="0" smtClean="0">
                <a:latin typeface="Times New Roman" pitchFamily="18" charset="0"/>
                <a:cs typeface="Times New Roman" pitchFamily="18" charset="0"/>
              </a:rPr>
              <a:t>death. Exposure to intense heat increases body temperature and pulse rate. If body temperature is sufficiently high, sweating may </a:t>
            </a:r>
            <a:r>
              <a:rPr lang="en-US" dirty="0" smtClean="0">
                <a:latin typeface="Times New Roman" pitchFamily="18" charset="0"/>
                <a:cs typeface="Times New Roman" pitchFamily="18" charset="0"/>
              </a:rPr>
              <a:t>cease </a:t>
            </a:r>
            <a:r>
              <a:rPr lang="en-US" dirty="0" smtClean="0">
                <a:latin typeface="Times New Roman" pitchFamily="18" charset="0"/>
                <a:cs typeface="Times New Roman" pitchFamily="18" charset="0"/>
              </a:rPr>
              <a:t>the skin </a:t>
            </a:r>
            <a:r>
              <a:rPr lang="en-US"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become </a:t>
            </a:r>
            <a:r>
              <a:rPr lang="en-US" dirty="0" smtClean="0">
                <a:latin typeface="Times New Roman" pitchFamily="18" charset="0"/>
                <a:cs typeface="Times New Roman" pitchFamily="18" charset="0"/>
              </a:rPr>
              <a:t>dry </a:t>
            </a:r>
            <a:r>
              <a:rPr lang="en-US" dirty="0" smtClean="0">
                <a:latin typeface="Times New Roman" pitchFamily="18" charset="0"/>
                <a:cs typeface="Times New Roman" pitchFamily="18" charset="0"/>
              </a:rPr>
              <a:t>and deeper </a:t>
            </a:r>
            <a:r>
              <a:rPr lang="en-US" dirty="0" smtClean="0">
                <a:latin typeface="Times New Roman" pitchFamily="18" charset="0"/>
                <a:cs typeface="Times New Roman" pitchFamily="18" charset="0"/>
              </a:rPr>
              <a:t>hence </a:t>
            </a:r>
            <a:r>
              <a:rPr lang="en-US" dirty="0" smtClean="0">
                <a:latin typeface="Times New Roman" pitchFamily="18" charset="0"/>
                <a:cs typeface="Times New Roman" pitchFamily="18" charset="0"/>
              </a:rPr>
              <a:t>faster breathing may follow. Headaches, nausea, disorientation, </a:t>
            </a:r>
            <a:r>
              <a:rPr lang="en-US" dirty="0" smtClean="0">
                <a:latin typeface="Times New Roman" pitchFamily="18" charset="0"/>
                <a:cs typeface="Times New Roman" pitchFamily="18" charset="0"/>
              </a:rPr>
              <a:t>fainting </a:t>
            </a:r>
            <a:r>
              <a:rPr lang="en-US" dirty="0" smtClean="0">
                <a:latin typeface="Times New Roman" pitchFamily="18" charset="0"/>
                <a:cs typeface="Times New Roman" pitchFamily="18" charset="0"/>
              </a:rPr>
              <a:t>and unconsciousness also may occur. </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686800" cy="5638800"/>
          </a:xfrm>
        </p:spPr>
        <p:txBody>
          <a:bodyPr>
            <a:normAutofit/>
          </a:bodyPr>
          <a:lstStyle/>
          <a:p>
            <a:pPr algn="just">
              <a:buNone/>
            </a:pPr>
            <a:r>
              <a:rPr lang="en-US" dirty="0" smtClean="0"/>
              <a:t>	Body heat is a type of thermal energy </a:t>
            </a:r>
            <a:r>
              <a:rPr lang="en-US" dirty="0" smtClean="0"/>
              <a:t>that is a by-product of </a:t>
            </a:r>
            <a:r>
              <a:rPr lang="en-US" dirty="0" smtClean="0"/>
              <a:t>metabolism in </a:t>
            </a:r>
            <a:r>
              <a:rPr lang="en-US" dirty="0" smtClean="0"/>
              <a:t>higher </a:t>
            </a:r>
            <a:r>
              <a:rPr lang="en-US" dirty="0" smtClean="0"/>
              <a:t>animals especially </a:t>
            </a:r>
            <a:r>
              <a:rPr lang="en-US" dirty="0" smtClean="0"/>
              <a:t>in birds and </a:t>
            </a:r>
            <a:r>
              <a:rPr lang="en-US" dirty="0" smtClean="0"/>
              <a:t>mammals. They </a:t>
            </a:r>
            <a:r>
              <a:rPr lang="en-US" dirty="0" smtClean="0"/>
              <a:t>exhibit a close control of their body temperature </a:t>
            </a:r>
            <a:r>
              <a:rPr lang="en-US" dirty="0" smtClean="0"/>
              <a:t>during </a:t>
            </a:r>
            <a:r>
              <a:rPr lang="en-US" dirty="0" smtClean="0"/>
              <a:t>environmental fluctuation. </a:t>
            </a:r>
            <a:r>
              <a:rPr lang="en-US" dirty="0" smtClean="0"/>
              <a:t>They increased blood </a:t>
            </a:r>
            <a:r>
              <a:rPr lang="en-US" dirty="0" smtClean="0"/>
              <a:t>flow to the exterior surface and extremities</a:t>
            </a:r>
            <a:r>
              <a:rPr lang="en-US" dirty="0" smtClean="0"/>
              <a:t>. Excessive </a:t>
            </a:r>
            <a:r>
              <a:rPr lang="en-US" dirty="0" smtClean="0"/>
              <a:t>body heat is dispelled chiefly by increasing blood flow to the surface and </a:t>
            </a:r>
            <a:r>
              <a:rPr lang="en-US" dirty="0" smtClean="0"/>
              <a:t>extremities </a:t>
            </a:r>
            <a:r>
              <a:rPr lang="en-US" dirty="0" smtClean="0"/>
              <a:t>by sweating or </a:t>
            </a:r>
            <a:r>
              <a:rPr lang="en-US" dirty="0" smtClean="0"/>
              <a:t>panting </a:t>
            </a:r>
            <a:r>
              <a:rPr lang="en-US" dirty="0" smtClean="0"/>
              <a:t>and by maximizing exposure of the body surface to the surroundings.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686800" cy="5791200"/>
          </a:xfrm>
        </p:spPr>
        <p:txBody>
          <a:bodyPr>
            <a:noAutofit/>
          </a:bodyPr>
          <a:lstStyle/>
          <a:p>
            <a:pPr algn="just">
              <a:buNone/>
            </a:pPr>
            <a:r>
              <a:rPr lang="en-US" dirty="0" smtClean="0">
                <a:latin typeface="Times New Roman" pitchFamily="18" charset="0"/>
                <a:cs typeface="Times New Roman" pitchFamily="18" charset="0"/>
              </a:rPr>
              <a:t>	Bergmann’s </a:t>
            </a:r>
            <a:r>
              <a:rPr lang="en-US" dirty="0" smtClean="0">
                <a:latin typeface="Times New Roman" pitchFamily="18" charset="0"/>
                <a:cs typeface="Times New Roman" pitchFamily="18" charset="0"/>
              </a:rPr>
              <a:t>rule states that </a:t>
            </a:r>
            <a:r>
              <a:rPr lang="en-US" dirty="0" smtClean="0">
                <a:latin typeface="Times New Roman" pitchFamily="18" charset="0"/>
                <a:cs typeface="Times New Roman" pitchFamily="18" charset="0"/>
              </a:rPr>
              <a:t>endothermic animal </a:t>
            </a:r>
            <a:r>
              <a:rPr lang="en-US" dirty="0" smtClean="0">
                <a:latin typeface="Times New Roman" pitchFamily="18" charset="0"/>
                <a:cs typeface="Times New Roman" pitchFamily="18" charset="0"/>
              </a:rPr>
              <a:t>subspecies living in </a:t>
            </a:r>
            <a:r>
              <a:rPr lang="en-US" dirty="0" smtClean="0">
                <a:latin typeface="Times New Roman" pitchFamily="18" charset="0"/>
                <a:cs typeface="Times New Roman" pitchFamily="18" charset="0"/>
              </a:rPr>
              <a:t>warmer </a:t>
            </a:r>
            <a:r>
              <a:rPr lang="en-US" dirty="0" smtClean="0">
                <a:latin typeface="Times New Roman" pitchFamily="18" charset="0"/>
                <a:cs typeface="Times New Roman" pitchFamily="18" charset="0"/>
              </a:rPr>
              <a:t>climates have </a:t>
            </a:r>
            <a:r>
              <a:rPr lang="en-US" dirty="0" smtClean="0">
                <a:latin typeface="Times New Roman" pitchFamily="18" charset="0"/>
                <a:cs typeface="Times New Roman" pitchFamily="18" charset="0"/>
              </a:rPr>
              <a:t>shorter </a:t>
            </a:r>
            <a:r>
              <a:rPr lang="en-US" dirty="0" smtClean="0">
                <a:latin typeface="Times New Roman" pitchFamily="18" charset="0"/>
                <a:cs typeface="Times New Roman" pitchFamily="18" charset="0"/>
              </a:rPr>
              <a:t>bodies than that of the subspecies living in </a:t>
            </a:r>
            <a:r>
              <a:rPr lang="en-US" dirty="0" smtClean="0">
                <a:latin typeface="Times New Roman" pitchFamily="18" charset="0"/>
                <a:cs typeface="Times New Roman" pitchFamily="18" charset="0"/>
              </a:rPr>
              <a:t>colder </a:t>
            </a:r>
            <a:r>
              <a:rPr lang="en-US" dirty="0" smtClean="0">
                <a:latin typeface="Times New Roman" pitchFamily="18" charset="0"/>
                <a:cs typeface="Times New Roman" pitchFamily="18" charset="0"/>
              </a:rPr>
              <a:t>climates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Individuals with larger bodies are better suited for colder climates because larger bodies produce more heat due to having more </a:t>
            </a:r>
            <a:r>
              <a:rPr lang="en-US" dirty="0" smtClean="0">
                <a:latin typeface="Times New Roman" pitchFamily="18" charset="0"/>
                <a:cs typeface="Times New Roman" pitchFamily="18" charset="0"/>
              </a:rPr>
              <a:t>cells </a:t>
            </a:r>
            <a:r>
              <a:rPr lang="en-US" dirty="0" smtClean="0">
                <a:latin typeface="Times New Roman" pitchFamily="18" charset="0"/>
                <a:cs typeface="Times New Roman" pitchFamily="18" charset="0"/>
              </a:rPr>
              <a:t>and have a smaller surface area to volume ratio compared to smaller individuals, which reduces heat loss. </a:t>
            </a:r>
            <a:r>
              <a:rPr lang="en-US" dirty="0" smtClean="0">
                <a:latin typeface="Times New Roman" pitchFamily="18" charset="0"/>
                <a:cs typeface="Times New Roman" pitchFamily="18" charset="0"/>
              </a:rPr>
              <a:t>Bergmann’s </a:t>
            </a:r>
            <a:r>
              <a:rPr lang="en-US" dirty="0" smtClean="0">
                <a:latin typeface="Times New Roman" pitchFamily="18" charset="0"/>
                <a:cs typeface="Times New Roman" pitchFamily="18" charset="0"/>
              </a:rPr>
              <a:t>rule can be applied to </a:t>
            </a:r>
            <a:r>
              <a:rPr lang="en-US" dirty="0" smtClean="0">
                <a:latin typeface="Times New Roman" pitchFamily="18" charset="0"/>
                <a:cs typeface="Times New Roman" pitchFamily="18" charset="0"/>
              </a:rPr>
              <a:t>mammals and some birds </a:t>
            </a:r>
            <a:r>
              <a:rPr lang="en-US" dirty="0" smtClean="0">
                <a:latin typeface="Times New Roman" pitchFamily="18" charset="0"/>
                <a:cs typeface="Times New Roman" pitchFamily="18" charset="0"/>
              </a:rPr>
              <a:t>when the latitude and temperature between groups differ widely</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686800" cy="4724400"/>
          </a:xfrm>
        </p:spPr>
        <p:txBody>
          <a:bodyPr>
            <a:normAutofit/>
          </a:bodyPr>
          <a:lstStyle/>
          <a:p>
            <a:pPr algn="just">
              <a:buNone/>
            </a:pPr>
            <a:r>
              <a:rPr lang="en-US" dirty="0" smtClean="0">
                <a:latin typeface="Times New Roman" pitchFamily="18" charset="0"/>
                <a:cs typeface="Times New Roman" pitchFamily="18" charset="0"/>
              </a:rPr>
              <a:t>	Allen`s rule is </a:t>
            </a:r>
            <a:r>
              <a:rPr lang="en-US" dirty="0" smtClean="0">
                <a:latin typeface="Times New Roman" pitchFamily="18" charset="0"/>
                <a:cs typeface="Times New Roman" pitchFamily="18" charset="0"/>
              </a:rPr>
              <a:t>a biological rule that says the limbs of </a:t>
            </a:r>
            <a:r>
              <a:rPr lang="en-US" dirty="0" err="1" smtClean="0">
                <a:latin typeface="Times New Roman" pitchFamily="18" charset="0"/>
                <a:cs typeface="Times New Roman" pitchFamily="18" charset="0"/>
              </a:rPr>
              <a:t>endotherms</a:t>
            </a:r>
            <a:r>
              <a:rPr lang="en-US" dirty="0" smtClean="0">
                <a:latin typeface="Times New Roman" pitchFamily="18" charset="0"/>
                <a:cs typeface="Times New Roman" pitchFamily="18" charset="0"/>
              </a:rPr>
              <a:t> are longer in hot </a:t>
            </a:r>
            <a:r>
              <a:rPr lang="en-US" dirty="0" smtClean="0">
                <a:latin typeface="Times New Roman" pitchFamily="18" charset="0"/>
                <a:cs typeface="Times New Roman" pitchFamily="18" charset="0"/>
              </a:rPr>
              <a:t>climates and shorter </a:t>
            </a:r>
            <a:r>
              <a:rPr lang="en-US" dirty="0" smtClean="0">
                <a:latin typeface="Times New Roman" pitchFamily="18" charset="0"/>
                <a:cs typeface="Times New Roman" pitchFamily="18" charset="0"/>
              </a:rPr>
              <a:t>in cold climates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Limb length affects the body’s surface area, which helps with thermoregulation. </a:t>
            </a:r>
            <a:r>
              <a:rPr lang="en-US" dirty="0" smtClean="0">
                <a:latin typeface="Times New Roman" pitchFamily="18" charset="0"/>
                <a:cs typeface="Times New Roman" pitchFamily="18" charset="0"/>
              </a:rPr>
              <a:t>Longer </a:t>
            </a:r>
            <a:r>
              <a:rPr lang="en-US" dirty="0" smtClean="0">
                <a:latin typeface="Times New Roman" pitchFamily="18" charset="0"/>
                <a:cs typeface="Times New Roman" pitchFamily="18" charset="0"/>
              </a:rPr>
              <a:t>limbs help to dissipate </a:t>
            </a:r>
            <a:r>
              <a:rPr lang="en-US" dirty="0" smtClean="0">
                <a:latin typeface="Times New Roman" pitchFamily="18" charset="0"/>
                <a:cs typeface="Times New Roman" pitchFamily="18" charset="0"/>
              </a:rPr>
              <a:t>heat, while shorter </a:t>
            </a:r>
            <a:r>
              <a:rPr lang="en-US" dirty="0" smtClean="0">
                <a:latin typeface="Times New Roman" pitchFamily="18" charset="0"/>
                <a:cs typeface="Times New Roman" pitchFamily="18" charset="0"/>
              </a:rPr>
              <a:t>limbs help to conserve heat</a:t>
            </a:r>
            <a:r>
              <a:rPr lang="en-US" dirty="0" smtClean="0">
                <a:latin typeface="Times New Roman" pitchFamily="18" charset="0"/>
                <a:cs typeface="Times New Roman" pitchFamily="18" charset="0"/>
              </a:rPr>
              <a:t>. This </a:t>
            </a:r>
            <a:r>
              <a:rPr lang="en-US" dirty="0" smtClean="0">
                <a:latin typeface="Times New Roman" pitchFamily="18" charset="0"/>
                <a:cs typeface="Times New Roman" pitchFamily="18" charset="0"/>
              </a:rPr>
              <a:t>can be observed in </a:t>
            </a:r>
            <a:r>
              <a:rPr lang="en-US" dirty="0" smtClean="0">
                <a:latin typeface="Times New Roman" pitchFamily="18" charset="0"/>
                <a:cs typeface="Times New Roman" pitchFamily="18" charset="0"/>
              </a:rPr>
              <a:t>polar animals having </a:t>
            </a:r>
            <a:r>
              <a:rPr lang="en-US" dirty="0" smtClean="0">
                <a:latin typeface="Times New Roman" pitchFamily="18" charset="0"/>
                <a:cs typeface="Times New Roman" pitchFamily="18" charset="0"/>
              </a:rPr>
              <a:t>shorter limbs than other </a:t>
            </a:r>
            <a:r>
              <a:rPr lang="en-US" dirty="0" smtClean="0">
                <a:latin typeface="Times New Roman" pitchFamily="18" charset="0"/>
                <a:cs typeface="Times New Roman" pitchFamily="18" charset="0"/>
              </a:rPr>
              <a:t>animals use to live in hot areas </a:t>
            </a:r>
            <a:r>
              <a:rPr lang="en-US" dirty="0" smtClean="0">
                <a:latin typeface="Times New Roman" pitchFamily="18" charset="0"/>
                <a:cs typeface="Times New Roman" pitchFamily="18" charset="0"/>
              </a:rPr>
              <a:t>and are laterally built.</a:t>
            </a:r>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324600"/>
          </a:xfrm>
        </p:spPr>
        <p:txBody>
          <a:bodyPr>
            <a:normAutofit fontScale="62500" lnSpcReduction="20000"/>
          </a:bodyPr>
          <a:lstStyle/>
          <a:p>
            <a:pPr algn="just"/>
            <a:r>
              <a:rPr lang="en-US" sz="5100" dirty="0" smtClean="0">
                <a:latin typeface="Times New Roman" pitchFamily="18" charset="0"/>
                <a:cs typeface="Times New Roman" pitchFamily="18" charset="0"/>
              </a:rPr>
              <a:t>The </a:t>
            </a:r>
            <a:r>
              <a:rPr lang="en-US" sz="5100" dirty="0" smtClean="0">
                <a:latin typeface="Times New Roman" pitchFamily="18" charset="0"/>
                <a:cs typeface="Times New Roman" pitchFamily="18" charset="0"/>
              </a:rPr>
              <a:t>mechanism </a:t>
            </a:r>
            <a:r>
              <a:rPr lang="en-US" sz="5100" dirty="0" smtClean="0">
                <a:latin typeface="Times New Roman" pitchFamily="18" charset="0"/>
                <a:cs typeface="Times New Roman" pitchFamily="18" charset="0"/>
              </a:rPr>
              <a:t>to </a:t>
            </a:r>
            <a:r>
              <a:rPr lang="en-US" sz="5100" dirty="0" smtClean="0">
                <a:latin typeface="Times New Roman" pitchFamily="18" charset="0"/>
                <a:cs typeface="Times New Roman" pitchFamily="18" charset="0"/>
              </a:rPr>
              <a:t>cool itself is by sweat evaporation</a:t>
            </a:r>
            <a:r>
              <a:rPr lang="en-US" sz="5100" dirty="0" smtClean="0">
                <a:latin typeface="Times New Roman" pitchFamily="18" charset="0"/>
                <a:cs typeface="Times New Roman" pitchFamily="18" charset="0"/>
              </a:rPr>
              <a:t>. </a:t>
            </a:r>
            <a:r>
              <a:rPr lang="en-US" sz="5100" dirty="0" smtClean="0">
                <a:latin typeface="Times New Roman" pitchFamily="18" charset="0"/>
                <a:cs typeface="Times New Roman" pitchFamily="18" charset="0"/>
              </a:rPr>
              <a:t>Sweating occurs when the ambient air temperatures is above 35 °C (95 °F) and the body fails to return to the normal internal temperature</a:t>
            </a:r>
            <a:r>
              <a:rPr lang="en-US" sz="5100" dirty="0" smtClean="0">
                <a:latin typeface="Times New Roman" pitchFamily="18" charset="0"/>
                <a:cs typeface="Times New Roman" pitchFamily="18" charset="0"/>
              </a:rPr>
              <a:t>. </a:t>
            </a:r>
            <a:r>
              <a:rPr lang="en-US" sz="5100" dirty="0" smtClean="0">
                <a:latin typeface="Times New Roman" pitchFamily="18" charset="0"/>
                <a:cs typeface="Times New Roman" pitchFamily="18" charset="0"/>
              </a:rPr>
              <a:t>The evaporation of the sweat helps cool the blood beneath the </a:t>
            </a:r>
            <a:r>
              <a:rPr lang="en-US" sz="5100" dirty="0" smtClean="0">
                <a:latin typeface="Times New Roman" pitchFamily="18" charset="0"/>
                <a:cs typeface="Times New Roman" pitchFamily="18" charset="0"/>
              </a:rPr>
              <a:t>skin and is </a:t>
            </a:r>
            <a:r>
              <a:rPr lang="en-US" sz="5100" dirty="0" smtClean="0">
                <a:latin typeface="Times New Roman" pitchFamily="18" charset="0"/>
                <a:cs typeface="Times New Roman" pitchFamily="18" charset="0"/>
              </a:rPr>
              <a:t>limited by the amount of water available in the body, which can cause dehydration</a:t>
            </a:r>
            <a:r>
              <a:rPr lang="en-US" sz="5100" dirty="0" smtClean="0">
                <a:latin typeface="Times New Roman" pitchFamily="18" charset="0"/>
                <a:cs typeface="Times New Roman" pitchFamily="18" charset="0"/>
              </a:rPr>
              <a:t>. </a:t>
            </a:r>
            <a:endParaRPr lang="en-US" sz="5100" dirty="0" smtClean="0">
              <a:latin typeface="Times New Roman" pitchFamily="18" charset="0"/>
              <a:cs typeface="Times New Roman" pitchFamily="18" charset="0"/>
            </a:endParaRPr>
          </a:p>
          <a:p>
            <a:pPr algn="just"/>
            <a:r>
              <a:rPr lang="en-US" sz="5100" dirty="0" smtClean="0">
                <a:latin typeface="Times New Roman" pitchFamily="18" charset="0"/>
                <a:cs typeface="Times New Roman" pitchFamily="18" charset="0"/>
              </a:rPr>
              <a:t>The physiological </a:t>
            </a:r>
            <a:r>
              <a:rPr lang="en-US" sz="5100" dirty="0" smtClean="0">
                <a:latin typeface="Times New Roman" pitchFamily="18" charset="0"/>
                <a:cs typeface="Times New Roman" pitchFamily="18" charset="0"/>
              </a:rPr>
              <a:t>mechanisms that reduced the rate of metabolism and that modified the sensitivity of sweat glands to provide an adequate amount for </a:t>
            </a:r>
            <a:r>
              <a:rPr lang="en-US" sz="5100" dirty="0" smtClean="0">
                <a:latin typeface="Times New Roman" pitchFamily="18" charset="0"/>
                <a:cs typeface="Times New Roman" pitchFamily="18" charset="0"/>
              </a:rPr>
              <a:t>cool down </a:t>
            </a:r>
            <a:r>
              <a:rPr lang="en-US" sz="5100" dirty="0" smtClean="0">
                <a:latin typeface="Times New Roman" pitchFamily="18" charset="0"/>
                <a:cs typeface="Times New Roman" pitchFamily="18" charset="0"/>
              </a:rPr>
              <a:t>without the individual becoming dehydrated</a:t>
            </a:r>
            <a:r>
              <a:rPr lang="en-US" sz="5100" dirty="0" smtClean="0">
                <a:latin typeface="Times New Roman" pitchFamily="18" charset="0"/>
                <a:cs typeface="Times New Roman" pitchFamily="18" charset="0"/>
              </a:rPr>
              <a:t>.</a:t>
            </a:r>
            <a:endParaRPr lang="en-US" sz="5100" dirty="0" smtClean="0">
              <a:latin typeface="Times New Roman" pitchFamily="18" charset="0"/>
              <a:cs typeface="Times New Roman" pitchFamily="18" charset="0"/>
            </a:endParaRPr>
          </a:p>
          <a:p>
            <a:pPr algn="just">
              <a:buNone/>
            </a:pPr>
            <a:endParaRPr lang="en-US" sz="51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668963"/>
          </a:xfrm>
        </p:spPr>
        <p:txBody>
          <a:bodyPr>
            <a:normAutofit lnSpcReduction="10000"/>
          </a:bodyPr>
          <a:lstStyle/>
          <a:p>
            <a:pPr algn="just">
              <a:buNone/>
            </a:pPr>
            <a:r>
              <a:rPr lang="en-US" dirty="0" smtClean="0">
                <a:latin typeface="Times New Roman" pitchFamily="18" charset="0"/>
                <a:cs typeface="Times New Roman" pitchFamily="18" charset="0"/>
              </a:rPr>
              <a:t>	There </a:t>
            </a:r>
            <a:r>
              <a:rPr lang="en-US" dirty="0" smtClean="0">
                <a:latin typeface="Times New Roman" pitchFamily="18" charset="0"/>
                <a:cs typeface="Times New Roman" pitchFamily="18" charset="0"/>
              </a:rPr>
              <a:t>are two types of heat the body is adapted to, humid heat and dry heat, but the body has adapted to both in the same way. Humid heat is dangerous as the moisture in the air prevents the evaporation of sweat. Dry heat is characterized by warmer temperatures with little water vapor in the air such as desert conditions. Dry heat is also very dangerous as sweat will tend to evaporate extremely </a:t>
            </a:r>
            <a:r>
              <a:rPr lang="en-US" dirty="0" smtClean="0">
                <a:latin typeface="Times New Roman" pitchFamily="18" charset="0"/>
                <a:cs typeface="Times New Roman" pitchFamily="18" charset="0"/>
              </a:rPr>
              <a:t>quickly </a:t>
            </a:r>
            <a:r>
              <a:rPr lang="en-US" dirty="0" smtClean="0">
                <a:latin typeface="Times New Roman" pitchFamily="18" charset="0"/>
                <a:cs typeface="Times New Roman" pitchFamily="18" charset="0"/>
              </a:rPr>
              <a:t>causing dehydration. Both humid heat and dry heat favor individuals with less fat and slightly lower body temperatures.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10600" cy="6705600"/>
          </a:xfrm>
        </p:spPr>
        <p:txBody>
          <a:bodyPr>
            <a:noAutofit/>
          </a:bodyPr>
          <a:lstStyle/>
          <a:p>
            <a:pPr algn="just">
              <a:buNone/>
            </a:pPr>
            <a:r>
              <a:rPr lang="en-US" dirty="0" smtClean="0">
                <a:latin typeface="Times New Roman" pitchFamily="18" charset="0"/>
                <a:cs typeface="Times New Roman" pitchFamily="18" charset="0"/>
              </a:rPr>
              <a:t>Factors involving  in survival to extreme condition</a:t>
            </a:r>
          </a:p>
          <a:p>
            <a:pPr algn="just">
              <a:buFont typeface="Wingdings" pitchFamily="2" charset="2"/>
              <a:buChar char="q"/>
            </a:pPr>
            <a:r>
              <a:rPr lang="en-US" dirty="0" smtClean="0">
                <a:latin typeface="Times New Roman" pitchFamily="18" charset="0"/>
                <a:cs typeface="Times New Roman" pitchFamily="18" charset="0"/>
              </a:rPr>
              <a:t>Acclimatization - When the animals </a:t>
            </a:r>
            <a:r>
              <a:rPr lang="en-US" dirty="0" smtClean="0">
                <a:latin typeface="Times New Roman" pitchFamily="18" charset="0"/>
                <a:cs typeface="Times New Roman" pitchFamily="18" charset="0"/>
              </a:rPr>
              <a:t>are exposed to certain climates for extended periods of time, physiological changes occur to help the individual adapt to hot or cold climates. This helps the body conserve energy</a:t>
            </a:r>
            <a:r>
              <a:rPr lang="en-US" dirty="0" smtClean="0">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Culture - Social </a:t>
            </a:r>
            <a:r>
              <a:rPr lang="en-US" dirty="0" smtClean="0">
                <a:latin typeface="Times New Roman" pitchFamily="18" charset="0"/>
                <a:cs typeface="Times New Roman" pitchFamily="18" charset="0"/>
              </a:rPr>
              <a:t>adaptations </a:t>
            </a:r>
            <a:r>
              <a:rPr lang="en-US" dirty="0" smtClean="0">
                <a:latin typeface="Times New Roman" pitchFamily="18" charset="0"/>
                <a:cs typeface="Times New Roman" pitchFamily="18" charset="0"/>
              </a:rPr>
              <a:t>enable </a:t>
            </a:r>
            <a:r>
              <a:rPr lang="en-US" dirty="0" smtClean="0">
                <a:latin typeface="Times New Roman" pitchFamily="18" charset="0"/>
                <a:cs typeface="Times New Roman" pitchFamily="18" charset="0"/>
              </a:rPr>
              <a:t>to occupy environments with temperatures that were drastically different </a:t>
            </a:r>
            <a:r>
              <a:rPr lang="en-US" dirty="0" smtClean="0">
                <a:latin typeface="Times New Roman" pitchFamily="18" charset="0"/>
                <a:cs typeface="Times New Roman" pitchFamily="18" charset="0"/>
              </a:rPr>
              <a:t>areas </a:t>
            </a:r>
            <a:r>
              <a:rPr lang="en-US" dirty="0" smtClean="0">
                <a:latin typeface="Times New Roman" pitchFamily="18" charset="0"/>
                <a:cs typeface="Times New Roman" pitchFamily="18" charset="0"/>
              </a:rPr>
              <a:t>that would otherwise be uninhabitable</a:t>
            </a:r>
            <a:r>
              <a:rPr lang="en-US" dirty="0" smtClean="0">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Genetic adaptations - There </a:t>
            </a:r>
            <a:r>
              <a:rPr lang="en-US" dirty="0" smtClean="0">
                <a:latin typeface="Times New Roman" pitchFamily="18" charset="0"/>
                <a:cs typeface="Times New Roman" pitchFamily="18" charset="0"/>
              </a:rPr>
              <a:t>has been very little research done in the genetics behind adaptations to </a:t>
            </a:r>
            <a:r>
              <a:rPr lang="en-US" dirty="0" smtClean="0">
                <a:latin typeface="Times New Roman" pitchFamily="18" charset="0"/>
                <a:cs typeface="Times New Roman" pitchFamily="18" charset="0"/>
              </a:rPr>
              <a:t>heat </a:t>
            </a:r>
            <a:r>
              <a:rPr lang="en-US" dirty="0" smtClean="0">
                <a:latin typeface="Times New Roman" pitchFamily="18" charset="0"/>
                <a:cs typeface="Times New Roman" pitchFamily="18" charset="0"/>
              </a:rPr>
              <a:t>stress. </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508</Words>
  <Application>Microsoft Office PowerPoint</Application>
  <PresentationFormat>On-screen Show (4:3)</PresentationFormat>
  <Paragraphs>24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Adaptation of Animals to hot climate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of Animals to hot climate</dc:title>
  <dc:creator>Aranay</dc:creator>
  <cp:lastModifiedBy>Hp</cp:lastModifiedBy>
  <cp:revision>14</cp:revision>
  <dcterms:created xsi:type="dcterms:W3CDTF">2006-08-16T00:00:00Z</dcterms:created>
  <dcterms:modified xsi:type="dcterms:W3CDTF">2020-05-25T19:25:35Z</dcterms:modified>
</cp:coreProperties>
</file>