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2" r:id="rId2"/>
    <p:sldId id="258" r:id="rId3"/>
    <p:sldId id="283" r:id="rId4"/>
    <p:sldId id="261" r:id="rId5"/>
    <p:sldId id="263" r:id="rId6"/>
    <p:sldId id="265" r:id="rId7"/>
    <p:sldId id="266" r:id="rId8"/>
    <p:sldId id="267" r:id="rId9"/>
    <p:sldId id="269" r:id="rId10"/>
    <p:sldId id="262" r:id="rId11"/>
    <p:sldId id="264" r:id="rId12"/>
    <p:sldId id="277" r:id="rId13"/>
    <p:sldId id="290" r:id="rId14"/>
    <p:sldId id="278" r:id="rId15"/>
    <p:sldId id="281" r:id="rId16"/>
    <p:sldId id="279" r:id="rId17"/>
    <p:sldId id="280" r:id="rId18"/>
    <p:sldId id="270" r:id="rId19"/>
    <p:sldId id="284" r:id="rId20"/>
    <p:sldId id="271" r:id="rId21"/>
    <p:sldId id="260" r:id="rId22"/>
    <p:sldId id="286" r:id="rId23"/>
    <p:sldId id="287" r:id="rId24"/>
    <p:sldId id="288" r:id="rId25"/>
    <p:sldId id="272" r:id="rId26"/>
    <p:sldId id="273" r:id="rId27"/>
    <p:sldId id="274" r:id="rId28"/>
    <p:sldId id="27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996"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5/7/2020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5/7/2020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5/7/2020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5/7/2020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04800"/>
            <a:ext cx="7543800"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5029200" y="3810000"/>
            <a:ext cx="3633531" cy="1920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3019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533400" y="152400"/>
            <a:ext cx="8153400" cy="641350"/>
          </a:xfrm>
          <a:prstGeom prst="rect">
            <a:avLst/>
          </a:prstGeom>
          <a:noFill/>
          <a:ln w="9525">
            <a:noFill/>
            <a:miter lim="800000"/>
            <a:headEnd/>
            <a:tailEnd/>
          </a:ln>
          <a:effectLst/>
        </p:spPr>
        <p:txBody>
          <a:bodyPr>
            <a:spAutoFit/>
          </a:bodyPr>
          <a:lstStyle/>
          <a:p>
            <a:pPr algn="ctr">
              <a:spcBef>
                <a:spcPct val="50000"/>
              </a:spcBef>
            </a:pPr>
            <a:r>
              <a:rPr lang="en-US" sz="3600" b="1"/>
              <a:t>Avulsion of Horn</a:t>
            </a:r>
          </a:p>
        </p:txBody>
      </p:sp>
      <p:sp>
        <p:nvSpPr>
          <p:cNvPr id="16391" name="Text Box 7"/>
          <p:cNvSpPr txBox="1">
            <a:spLocks noChangeArrowheads="1"/>
          </p:cNvSpPr>
          <p:nvPr/>
        </p:nvSpPr>
        <p:spPr bwMode="auto">
          <a:xfrm>
            <a:off x="228600" y="1143000"/>
            <a:ext cx="8610600" cy="5021263"/>
          </a:xfrm>
          <a:prstGeom prst="rect">
            <a:avLst/>
          </a:prstGeom>
          <a:noFill/>
          <a:ln w="9525">
            <a:noFill/>
            <a:miter lim="800000"/>
            <a:headEnd/>
            <a:tailEnd/>
          </a:ln>
          <a:effectLst/>
        </p:spPr>
        <p:txBody>
          <a:bodyPr>
            <a:spAutoFit/>
          </a:bodyPr>
          <a:lstStyle/>
          <a:p>
            <a:pPr marL="339725" indent="-339725" algn="just">
              <a:spcBef>
                <a:spcPct val="50000"/>
              </a:spcBef>
            </a:pPr>
            <a:r>
              <a:rPr lang="en-US" sz="2400" b="1"/>
              <a:t>Definition:</a:t>
            </a:r>
          </a:p>
          <a:p>
            <a:pPr marL="339725" indent="-339725" algn="just">
              <a:spcBef>
                <a:spcPct val="50000"/>
              </a:spcBef>
            </a:pPr>
            <a:r>
              <a:rPr lang="en-US" sz="2400"/>
              <a:t>    Separation of horny covering of the horn core due to injury is known as avulsion of horn.</a:t>
            </a:r>
          </a:p>
          <a:p>
            <a:pPr marL="339725" indent="-339725" algn="just">
              <a:spcBef>
                <a:spcPct val="50000"/>
              </a:spcBef>
            </a:pPr>
            <a:r>
              <a:rPr lang="en-US" sz="2400" b="1"/>
              <a:t>Treatment: </a:t>
            </a:r>
          </a:p>
          <a:p>
            <a:pPr marL="339725" indent="-339725" algn="just">
              <a:spcBef>
                <a:spcPct val="50000"/>
              </a:spcBef>
              <a:buFont typeface="Wingdings" pitchFamily="2" charset="2"/>
              <a:buChar char="Ø"/>
            </a:pPr>
            <a:r>
              <a:rPr lang="en-US" sz="2400"/>
              <a:t>If bleeding is there, then a tourniquet is applied for about half an hour.  </a:t>
            </a:r>
          </a:p>
          <a:p>
            <a:pPr marL="339725" indent="-339725" algn="just">
              <a:buFont typeface="Wingdings" pitchFamily="2" charset="2"/>
              <a:buChar char="Ø"/>
            </a:pPr>
            <a:r>
              <a:rPr lang="en-US" sz="2400"/>
              <a:t>The wound is cleaned with antiseptic lotion.</a:t>
            </a:r>
          </a:p>
          <a:p>
            <a:pPr marL="339725" indent="-339725" algn="just">
              <a:buFont typeface="Wingdings" pitchFamily="2" charset="2"/>
              <a:buChar char="Ø"/>
            </a:pPr>
            <a:r>
              <a:rPr lang="en-US" sz="2400"/>
              <a:t>Place a moist antiseptic pad soaked in the lotion and bandage is applied.</a:t>
            </a:r>
          </a:p>
          <a:p>
            <a:pPr marL="339725" indent="-339725" algn="just">
              <a:buFont typeface="Wingdings" pitchFamily="2" charset="2"/>
              <a:buChar char="Ø"/>
            </a:pPr>
            <a:r>
              <a:rPr lang="en-US" sz="2400"/>
              <a:t>On subsequent day, the bandage is removed and oily dressing or ointment is applied.</a:t>
            </a:r>
          </a:p>
          <a:p>
            <a:pPr marL="339725" indent="-339725" algn="just">
              <a:buFont typeface="Wingdings" pitchFamily="2" charset="2"/>
              <a:buChar char="Ø"/>
            </a:pPr>
            <a:r>
              <a:rPr lang="en-US" sz="2400"/>
              <a:t>The horny tissue develops completely within few months.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4"/>
          <p:cNvSpPr txBox="1">
            <a:spLocks noChangeArrowheads="1"/>
          </p:cNvSpPr>
          <p:nvPr/>
        </p:nvSpPr>
        <p:spPr bwMode="auto">
          <a:xfrm>
            <a:off x="304800" y="381000"/>
            <a:ext cx="7848600" cy="641350"/>
          </a:xfrm>
          <a:prstGeom prst="rect">
            <a:avLst/>
          </a:prstGeom>
          <a:noFill/>
          <a:ln w="9525">
            <a:noFill/>
            <a:miter lim="800000"/>
            <a:headEnd/>
            <a:tailEnd/>
          </a:ln>
          <a:effectLst/>
        </p:spPr>
        <p:txBody>
          <a:bodyPr>
            <a:spAutoFit/>
          </a:bodyPr>
          <a:lstStyle/>
          <a:p>
            <a:pPr algn="ctr">
              <a:spcBef>
                <a:spcPct val="50000"/>
              </a:spcBef>
            </a:pPr>
            <a:r>
              <a:rPr lang="en-US" sz="3600" b="1" dirty="0"/>
              <a:t>Fracture of horn</a:t>
            </a:r>
          </a:p>
        </p:txBody>
      </p:sp>
      <p:sp>
        <p:nvSpPr>
          <p:cNvPr id="17414" name="Text Box 6"/>
          <p:cNvSpPr txBox="1">
            <a:spLocks noChangeArrowheads="1"/>
          </p:cNvSpPr>
          <p:nvPr/>
        </p:nvSpPr>
        <p:spPr bwMode="auto">
          <a:xfrm>
            <a:off x="152400" y="4724401"/>
            <a:ext cx="8763000" cy="1015663"/>
          </a:xfrm>
          <a:prstGeom prst="rect">
            <a:avLst/>
          </a:prstGeom>
          <a:noFill/>
          <a:ln w="9525">
            <a:noFill/>
            <a:miter lim="800000"/>
            <a:headEnd/>
            <a:tailEnd/>
          </a:ln>
          <a:effectLst/>
        </p:spPr>
        <p:txBody>
          <a:bodyPr wrap="square">
            <a:spAutoFit/>
          </a:bodyPr>
          <a:lstStyle/>
          <a:p>
            <a:pPr>
              <a:spcBef>
                <a:spcPct val="50000"/>
              </a:spcBef>
            </a:pPr>
            <a:endParaRPr lang="en-US" sz="2400" dirty="0" smtClean="0"/>
          </a:p>
          <a:p>
            <a:pPr>
              <a:spcBef>
                <a:spcPct val="50000"/>
              </a:spcBef>
            </a:pPr>
            <a:endParaRPr lang="en-US" sz="2400" dirty="0"/>
          </a:p>
        </p:txBody>
      </p:sp>
      <p:sp>
        <p:nvSpPr>
          <p:cNvPr id="17416" name="Rectangle 8"/>
          <p:cNvSpPr>
            <a:spLocks noGrp="1" noChangeArrowheads="1"/>
          </p:cNvSpPr>
          <p:nvPr>
            <p:ph sz="quarter" idx="1"/>
          </p:nvPr>
        </p:nvSpPr>
        <p:spPr>
          <a:xfrm>
            <a:off x="301752" y="1527048"/>
            <a:ext cx="8503920" cy="3349752"/>
          </a:xfrm>
        </p:spPr>
        <p:txBody>
          <a:bodyPr>
            <a:noAutofit/>
          </a:bodyPr>
          <a:lstStyle/>
          <a:p>
            <a:pPr algn="just">
              <a:lnSpc>
                <a:spcPct val="90000"/>
              </a:lnSpc>
            </a:pPr>
            <a:endParaRPr lang="en-US" sz="2400" dirty="0" smtClean="0"/>
          </a:p>
          <a:p>
            <a:pPr algn="just">
              <a:lnSpc>
                <a:spcPct val="90000"/>
              </a:lnSpc>
            </a:pPr>
            <a:r>
              <a:rPr lang="en-US" sz="2400" dirty="0" smtClean="0"/>
              <a:t>In </a:t>
            </a:r>
            <a:r>
              <a:rPr lang="en-US" sz="2400" dirty="0"/>
              <a:t>complete fracture of horn involving its distal portion may heal if properly immobilized</a:t>
            </a:r>
            <a:r>
              <a:rPr lang="en-US" sz="2400" dirty="0" smtClean="0"/>
              <a:t>.</a:t>
            </a:r>
          </a:p>
          <a:p>
            <a:pPr algn="just">
              <a:lnSpc>
                <a:spcPct val="90000"/>
              </a:lnSpc>
              <a:buNone/>
            </a:pPr>
            <a:endParaRPr lang="en-US" sz="2400" dirty="0"/>
          </a:p>
          <a:p>
            <a:pPr algn="just">
              <a:lnSpc>
                <a:spcPct val="90000"/>
              </a:lnSpc>
            </a:pPr>
            <a:r>
              <a:rPr lang="en-US" sz="2400" dirty="0" err="1"/>
              <a:t>Immobilisation</a:t>
            </a:r>
            <a:r>
              <a:rPr lang="en-US" sz="2400" dirty="0"/>
              <a:t> is difficult if the lower portion is involved</a:t>
            </a:r>
            <a:r>
              <a:rPr lang="en-US" sz="2400" dirty="0" smtClean="0"/>
              <a:t>.</a:t>
            </a:r>
          </a:p>
          <a:p>
            <a:pPr algn="just">
              <a:lnSpc>
                <a:spcPct val="90000"/>
              </a:lnSpc>
              <a:buNone/>
            </a:pPr>
            <a:endParaRPr lang="en-US" sz="2400" dirty="0"/>
          </a:p>
          <a:p>
            <a:pPr algn="just">
              <a:lnSpc>
                <a:spcPct val="90000"/>
              </a:lnSpc>
            </a:pPr>
            <a:r>
              <a:rPr lang="en-US" sz="2400" dirty="0"/>
              <a:t>Fracture of horn causes </a:t>
            </a:r>
            <a:r>
              <a:rPr lang="en-US" sz="2400" dirty="0" err="1"/>
              <a:t>haemorrhage</a:t>
            </a:r>
            <a:r>
              <a:rPr lang="en-US" sz="2400" dirty="0"/>
              <a:t> in to the frontal sinus and bleeding from the nostrils is one of the symptoms noticed</a:t>
            </a:r>
            <a:r>
              <a:rPr lang="en-US" sz="2400" dirty="0" smtClean="0"/>
              <a:t>.</a:t>
            </a:r>
          </a:p>
          <a:p>
            <a:pPr algn="just">
              <a:lnSpc>
                <a:spcPct val="90000"/>
              </a:lnSpc>
              <a:buNone/>
            </a:pPr>
            <a:endParaRPr lang="en-US" sz="2400" dirty="0"/>
          </a:p>
          <a:p>
            <a:pPr algn="just">
              <a:lnSpc>
                <a:spcPct val="90000"/>
              </a:lnSpc>
            </a:pPr>
            <a:r>
              <a:rPr lang="en-US" sz="2400" dirty="0"/>
              <a:t>A possible complication is accumulation of blood in the frontal sinus causing purulent sinusitis and </a:t>
            </a:r>
            <a:r>
              <a:rPr lang="en-US" sz="2400" dirty="0" err="1"/>
              <a:t>empyema</a:t>
            </a:r>
            <a:r>
              <a:rPr lang="en-US" sz="2400" dirty="0"/>
              <a:t> of the sinus</a:t>
            </a:r>
            <a:r>
              <a:rPr lang="en-US" sz="2400" dirty="0" smtClean="0"/>
              <a:t>.</a:t>
            </a:r>
            <a:endParaRPr lang="en-US" sz="2400" dirty="0"/>
          </a:p>
        </p:txBody>
      </p:sp>
      <p:pic>
        <p:nvPicPr>
          <p:cNvPr id="1027" name="Picture 3" descr="C:\Users\HP\Desktop\pic1.jpg"/>
          <p:cNvPicPr>
            <a:picLocks noChangeAspect="1" noChangeArrowheads="1"/>
          </p:cNvPicPr>
          <p:nvPr/>
        </p:nvPicPr>
        <p:blipFill>
          <a:blip r:embed="rId2"/>
          <a:srcRect/>
          <a:stretch>
            <a:fillRect/>
          </a:stretch>
        </p:blipFill>
        <p:spPr bwMode="auto">
          <a:xfrm>
            <a:off x="6400800" y="0"/>
            <a:ext cx="2590800" cy="19811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Text Box 6"/>
          <p:cNvSpPr txBox="1">
            <a:spLocks noChangeArrowheads="1"/>
          </p:cNvSpPr>
          <p:nvPr/>
        </p:nvSpPr>
        <p:spPr bwMode="auto">
          <a:xfrm>
            <a:off x="152400" y="4724401"/>
            <a:ext cx="8763000" cy="1015663"/>
          </a:xfrm>
          <a:prstGeom prst="rect">
            <a:avLst/>
          </a:prstGeom>
          <a:noFill/>
          <a:ln w="9525">
            <a:noFill/>
            <a:miter lim="800000"/>
            <a:headEnd/>
            <a:tailEnd/>
          </a:ln>
          <a:effectLst/>
        </p:spPr>
        <p:txBody>
          <a:bodyPr wrap="square">
            <a:spAutoFit/>
          </a:bodyPr>
          <a:lstStyle/>
          <a:p>
            <a:pPr>
              <a:spcBef>
                <a:spcPct val="50000"/>
              </a:spcBef>
            </a:pPr>
            <a:endParaRPr lang="en-US" sz="2400" dirty="0" smtClean="0"/>
          </a:p>
          <a:p>
            <a:pPr>
              <a:spcBef>
                <a:spcPct val="50000"/>
              </a:spcBef>
            </a:pPr>
            <a:endParaRPr lang="en-US" sz="2400" dirty="0"/>
          </a:p>
        </p:txBody>
      </p:sp>
      <p:sp>
        <p:nvSpPr>
          <p:cNvPr id="17416" name="Rectangle 8"/>
          <p:cNvSpPr>
            <a:spLocks noGrp="1" noChangeArrowheads="1"/>
          </p:cNvSpPr>
          <p:nvPr>
            <p:ph sz="quarter" idx="1"/>
          </p:nvPr>
        </p:nvSpPr>
        <p:spPr>
          <a:xfrm>
            <a:off x="301752" y="1527048"/>
            <a:ext cx="8503920" cy="3349752"/>
          </a:xfrm>
        </p:spPr>
        <p:txBody>
          <a:bodyPr>
            <a:noAutofit/>
          </a:bodyPr>
          <a:lstStyle/>
          <a:p>
            <a:pPr>
              <a:spcBef>
                <a:spcPct val="50000"/>
              </a:spcBef>
              <a:buNone/>
            </a:pPr>
            <a:r>
              <a:rPr lang="en-US" sz="2000" b="1" dirty="0" smtClean="0"/>
              <a:t>    </a:t>
            </a:r>
            <a:r>
              <a:rPr lang="en-US" sz="3200" b="1" dirty="0" smtClean="0"/>
              <a:t>Treatment:</a:t>
            </a:r>
            <a:endParaRPr lang="en-US" sz="2000" dirty="0" smtClean="0"/>
          </a:p>
          <a:p>
            <a:pPr>
              <a:spcBef>
                <a:spcPct val="50000"/>
              </a:spcBef>
            </a:pPr>
            <a:r>
              <a:rPr lang="en-US" sz="2000" dirty="0" smtClean="0"/>
              <a:t>Amputation of horn is advisable.</a:t>
            </a:r>
          </a:p>
          <a:p>
            <a:pPr>
              <a:spcBef>
                <a:spcPct val="50000"/>
              </a:spcBef>
            </a:pPr>
            <a:endParaRPr lang="en-US" sz="2000" dirty="0" smtClean="0"/>
          </a:p>
          <a:p>
            <a:pPr lvl="0"/>
            <a:r>
              <a:rPr lang="en-US" sz="2000" dirty="0" smtClean="0"/>
              <a:t>Incomplete fracture involving its distal portion may be set by applying plaster of </a:t>
            </a:r>
            <a:r>
              <a:rPr lang="en-US" sz="2000" dirty="0" err="1" smtClean="0"/>
              <a:t>paris</a:t>
            </a:r>
            <a:r>
              <a:rPr lang="en-US" sz="2000" dirty="0" smtClean="0"/>
              <a:t> bandage together with (metallic or wooden splints) or without splints. </a:t>
            </a:r>
          </a:p>
          <a:p>
            <a:pPr lvl="0">
              <a:buNone/>
            </a:pPr>
            <a:endParaRPr lang="en-US" sz="2000" dirty="0" smtClean="0"/>
          </a:p>
          <a:p>
            <a:pPr lvl="0"/>
            <a:r>
              <a:rPr lang="en-US" sz="2000" dirty="0" smtClean="0"/>
              <a:t>Complete fracture requires amputation of horn by flap method </a:t>
            </a:r>
            <a:r>
              <a:rPr lang="en-US" sz="2000" dirty="0" err="1" smtClean="0"/>
              <a:t>proxomal</a:t>
            </a:r>
            <a:r>
              <a:rPr lang="en-US" sz="2000" dirty="0" smtClean="0"/>
              <a:t> to the fracture site.</a:t>
            </a:r>
          </a:p>
          <a:p>
            <a:pPr lvl="0"/>
            <a:endParaRPr lang="en-US" sz="2000" dirty="0" smtClean="0"/>
          </a:p>
          <a:p>
            <a:pPr lvl="0"/>
            <a:r>
              <a:rPr lang="en-US" sz="2000" dirty="0" smtClean="0"/>
              <a:t>Fracture of the broken tip of the horn is cut and a protective dressing is needed.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3810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19200"/>
            <a:ext cx="449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6505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1"/>
                </a:solidFill>
              </a:rPr>
              <a:t>Sinusitis</a:t>
            </a:r>
            <a:endParaRPr lang="en-US" sz="4000" dirty="0">
              <a:solidFill>
                <a:schemeClr val="tx1"/>
              </a:solidFill>
            </a:endParaRPr>
          </a:p>
        </p:txBody>
      </p:sp>
      <p:sp>
        <p:nvSpPr>
          <p:cNvPr id="3" name="Content Placeholder 2"/>
          <p:cNvSpPr>
            <a:spLocks noGrp="1"/>
          </p:cNvSpPr>
          <p:nvPr>
            <p:ph sz="quarter" idx="1"/>
          </p:nvPr>
        </p:nvSpPr>
        <p:spPr/>
        <p:txBody>
          <a:bodyPr/>
          <a:lstStyle/>
          <a:p>
            <a:r>
              <a:rPr lang="en-US" b="1" dirty="0" smtClean="0"/>
              <a:t>Sinusitis </a:t>
            </a:r>
            <a:r>
              <a:rPr lang="en-US" dirty="0" smtClean="0"/>
              <a:t>is a common sequel to dehorning in all species of animals. During amputation of horn, bone sawdust and rain can enter into the sinus through the opening. Sometimes, the animal may rub its head on the ground due to severe irritation leading to entry of more debris into the sinus tract. </a:t>
            </a:r>
          </a:p>
          <a:p>
            <a:r>
              <a:rPr lang="en-US" dirty="0" smtClean="0"/>
              <a:t> </a:t>
            </a:r>
            <a:r>
              <a:rPr lang="en-US" b="1" dirty="0" smtClean="0"/>
              <a:t>Clinical sign</a:t>
            </a:r>
            <a:r>
              <a:rPr lang="en-US" dirty="0" smtClean="0"/>
              <a:t> includes discharge run from the sinus opening when the animal lowers the head. Occasionally, the sinus will become heavily infected leading to profuse and purulent discharge.</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09600" y="381000"/>
            <a:ext cx="79248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458200" cy="6124754"/>
          </a:xfrm>
          <a:prstGeom prst="rect">
            <a:avLst/>
          </a:prstGeom>
        </p:spPr>
        <p:txBody>
          <a:bodyPr wrap="square">
            <a:spAutoFit/>
          </a:bodyPr>
          <a:lstStyle/>
          <a:p>
            <a:r>
              <a:rPr lang="en-US" sz="2800" b="1" dirty="0" smtClean="0"/>
              <a:t>Treatment </a:t>
            </a:r>
          </a:p>
          <a:p>
            <a:pPr>
              <a:buFont typeface="Arial" pitchFamily="34" charset="0"/>
              <a:buChar char="•"/>
            </a:pPr>
            <a:r>
              <a:rPr lang="en-US" sz="2800" b="1" dirty="0" smtClean="0"/>
              <a:t>  </a:t>
            </a:r>
            <a:r>
              <a:rPr lang="en-US" sz="2800" dirty="0" smtClean="0"/>
              <a:t>Comprises draining by opening the dehorning</a:t>
            </a:r>
            <a:br>
              <a:rPr lang="en-US" sz="2800" dirty="0" smtClean="0"/>
            </a:br>
            <a:r>
              <a:rPr lang="en-US" sz="2800" dirty="0" smtClean="0"/>
              <a:t>     site, flushing it copiously with a disinfectant, and</a:t>
            </a:r>
            <a:br>
              <a:rPr lang="en-US" sz="2800" dirty="0" smtClean="0"/>
            </a:br>
            <a:r>
              <a:rPr lang="en-US" sz="2800" dirty="0" smtClean="0"/>
              <a:t>     tipping the head to drain it on a daily basis until it</a:t>
            </a:r>
            <a:br>
              <a:rPr lang="en-US" sz="2800" dirty="0" smtClean="0"/>
            </a:br>
            <a:r>
              <a:rPr lang="en-US" sz="2800" dirty="0" smtClean="0"/>
              <a:t>     dries up and drainage ceases.</a:t>
            </a:r>
          </a:p>
          <a:p>
            <a:pPr>
              <a:buFont typeface="Arial" pitchFamily="34" charset="0"/>
              <a:buChar char="•"/>
            </a:pPr>
            <a:endParaRPr lang="en-US" sz="2800" dirty="0" smtClean="0"/>
          </a:p>
          <a:p>
            <a:pPr>
              <a:buFont typeface="Arial" pitchFamily="34" charset="0"/>
              <a:buChar char="•"/>
            </a:pPr>
            <a:r>
              <a:rPr lang="en-US" sz="2800" dirty="0" smtClean="0"/>
              <a:t> </a:t>
            </a:r>
            <a:r>
              <a:rPr lang="en-US" sz="2800" dirty="0" err="1" smtClean="0"/>
              <a:t>Occasionally,systemic</a:t>
            </a:r>
            <a:r>
              <a:rPr lang="en-US" sz="2800" dirty="0" smtClean="0"/>
              <a:t> antibiotics are also required.</a:t>
            </a:r>
          </a:p>
          <a:p>
            <a:endParaRPr lang="en-US" sz="2800" dirty="0" smtClean="0"/>
          </a:p>
          <a:p>
            <a:pPr>
              <a:buFont typeface="Arial" pitchFamily="34" charset="0"/>
              <a:buChar char="•"/>
            </a:pPr>
            <a:r>
              <a:rPr lang="en-US" sz="2800" dirty="0" smtClean="0"/>
              <a:t> Chronic sinusitis is best treated by trephination </a:t>
            </a:r>
            <a:br>
              <a:rPr lang="en-US" sz="2800" dirty="0" smtClean="0"/>
            </a:br>
            <a:r>
              <a:rPr lang="en-US" sz="2800" dirty="0" smtClean="0"/>
              <a:t>   and </a:t>
            </a:r>
            <a:r>
              <a:rPr lang="en-US" sz="2800" dirty="0" err="1" smtClean="0"/>
              <a:t>lavage</a:t>
            </a:r>
            <a:r>
              <a:rPr lang="en-US" sz="2800" dirty="0" smtClean="0"/>
              <a:t>, administration of topical and systemic</a:t>
            </a:r>
            <a:br>
              <a:rPr lang="en-US" sz="2800" dirty="0" smtClean="0"/>
            </a:br>
            <a:r>
              <a:rPr lang="en-US" sz="2800" dirty="0" smtClean="0"/>
              <a:t>    antibiotics and analgesics.</a:t>
            </a:r>
          </a:p>
          <a:p>
            <a:pPr>
              <a:buFont typeface="Arial" pitchFamily="34" charset="0"/>
              <a:buChar char="•"/>
            </a:pPr>
            <a:endParaRPr lang="en-US" sz="2800" dirty="0" smtClean="0"/>
          </a:p>
          <a:p>
            <a:pPr>
              <a:buFont typeface="Arial" pitchFamily="34" charset="0"/>
              <a:buChar char="•"/>
            </a:pPr>
            <a:r>
              <a:rPr lang="en-US" sz="2800" dirty="0" smtClean="0"/>
              <a:t>  If drainage persists, </a:t>
            </a:r>
            <a:r>
              <a:rPr lang="en-US" sz="2800" dirty="0" err="1" smtClean="0"/>
              <a:t>osteomyelitis</a:t>
            </a:r>
            <a:r>
              <a:rPr lang="en-US" sz="2800" dirty="0" smtClean="0"/>
              <a:t> may develop</a:t>
            </a:r>
            <a:br>
              <a:rPr lang="en-US" sz="2800" dirty="0" smtClean="0"/>
            </a:br>
            <a:r>
              <a:rPr lang="en-US" sz="2800" dirty="0" smtClean="0"/>
              <a:t>   which can be best treated  by surgical curettage.</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solidFill>
                  <a:schemeClr val="tx1"/>
                </a:solidFill>
              </a:rPr>
              <a:t>Horn fissures</a:t>
            </a:r>
            <a:endParaRPr lang="en-US" b="1" dirty="0">
              <a:solidFill>
                <a:schemeClr val="tx1"/>
              </a:solidFill>
            </a:endParaRPr>
          </a:p>
        </p:txBody>
      </p:sp>
      <p:sp>
        <p:nvSpPr>
          <p:cNvPr id="3" name="Content Placeholder 2"/>
          <p:cNvSpPr>
            <a:spLocks noGrp="1"/>
          </p:cNvSpPr>
          <p:nvPr>
            <p:ph sz="quarter" idx="1"/>
          </p:nvPr>
        </p:nvSpPr>
        <p:spPr/>
        <p:txBody>
          <a:bodyPr>
            <a:normAutofit fontScale="85000" lnSpcReduction="20000"/>
          </a:bodyPr>
          <a:lstStyle/>
          <a:p>
            <a:pPr>
              <a:buNone/>
            </a:pPr>
            <a:r>
              <a:rPr lang="en-US" dirty="0" smtClean="0"/>
              <a:t>    A  </a:t>
            </a:r>
            <a:r>
              <a:rPr lang="en-US" b="1" dirty="0" smtClean="0"/>
              <a:t>fissure</a:t>
            </a:r>
            <a:r>
              <a:rPr lang="en-US" dirty="0" smtClean="0"/>
              <a:t> involving the horn or horn core may develop as a result of direct injury and appear as its parallel to its long axis. </a:t>
            </a:r>
          </a:p>
          <a:p>
            <a:endParaRPr lang="en-US" dirty="0" smtClean="0"/>
          </a:p>
          <a:p>
            <a:pPr>
              <a:buNone/>
            </a:pPr>
            <a:r>
              <a:rPr lang="en-US" b="1" dirty="0" smtClean="0"/>
              <a:t>    Signs</a:t>
            </a:r>
            <a:endParaRPr lang="en-US" dirty="0" smtClean="0"/>
          </a:p>
          <a:p>
            <a:pPr lvl="0"/>
            <a:r>
              <a:rPr lang="en-US" dirty="0" smtClean="0"/>
              <a:t>Inflammation of the affected part.</a:t>
            </a:r>
          </a:p>
          <a:p>
            <a:pPr lvl="0"/>
            <a:r>
              <a:rPr lang="en-US" dirty="0" smtClean="0"/>
              <a:t>Oozing of blood from the fissure part.</a:t>
            </a:r>
          </a:p>
          <a:p>
            <a:pPr lvl="0"/>
            <a:r>
              <a:rPr lang="en-US" dirty="0" smtClean="0"/>
              <a:t>Pus formation in the area if it gets infected.</a:t>
            </a:r>
          </a:p>
          <a:p>
            <a:pPr lvl="0">
              <a:buNone/>
            </a:pPr>
            <a:endParaRPr lang="en-US" dirty="0" smtClean="0"/>
          </a:p>
          <a:p>
            <a:pPr>
              <a:buNone/>
            </a:pPr>
            <a:r>
              <a:rPr lang="en-US" b="1" dirty="0" smtClean="0"/>
              <a:t>    Treatment</a:t>
            </a:r>
            <a:endParaRPr lang="en-US" dirty="0" smtClean="0"/>
          </a:p>
          <a:p>
            <a:pPr lvl="0"/>
            <a:r>
              <a:rPr lang="en-US" dirty="0" smtClean="0"/>
              <a:t>Application of cooling (ice pack), astringent and antiseptic lotion.</a:t>
            </a:r>
          </a:p>
          <a:p>
            <a:pPr lvl="0"/>
            <a:r>
              <a:rPr lang="en-US" dirty="0" smtClean="0"/>
              <a:t>In septic cases (presence of pus), horn should be cut and dress it aseptically.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447800" y="457200"/>
            <a:ext cx="6172200" cy="641350"/>
          </a:xfrm>
          <a:prstGeom prst="rect">
            <a:avLst/>
          </a:prstGeom>
          <a:noFill/>
          <a:ln w="9525">
            <a:noFill/>
            <a:miter lim="800000"/>
            <a:headEnd/>
            <a:tailEnd/>
          </a:ln>
          <a:effectLst/>
        </p:spPr>
        <p:txBody>
          <a:bodyPr>
            <a:spAutoFit/>
          </a:bodyPr>
          <a:lstStyle/>
          <a:p>
            <a:pPr algn="ctr">
              <a:spcBef>
                <a:spcPct val="50000"/>
              </a:spcBef>
            </a:pPr>
            <a:r>
              <a:rPr lang="en-US" sz="3600" b="1"/>
              <a:t>Horn cancer</a:t>
            </a:r>
          </a:p>
        </p:txBody>
      </p:sp>
      <p:sp>
        <p:nvSpPr>
          <p:cNvPr id="18439" name="Rectangle 7"/>
          <p:cNvSpPr>
            <a:spLocks noGrp="1" noChangeArrowheads="1"/>
          </p:cNvSpPr>
          <p:nvPr>
            <p:ph sz="quarter" idx="1"/>
          </p:nvPr>
        </p:nvSpPr>
        <p:spPr/>
        <p:txBody>
          <a:bodyPr>
            <a:normAutofit/>
          </a:bodyPr>
          <a:lstStyle/>
          <a:p>
            <a:pPr algn="just">
              <a:lnSpc>
                <a:spcPct val="80000"/>
              </a:lnSpc>
            </a:pPr>
            <a:r>
              <a:rPr lang="en-US" sz="2400" dirty="0"/>
              <a:t> It is malignant in nature and originate from the </a:t>
            </a:r>
            <a:r>
              <a:rPr lang="en-US" sz="2400" dirty="0" err="1"/>
              <a:t>squamous</a:t>
            </a:r>
            <a:r>
              <a:rPr lang="en-US" sz="2400" dirty="0"/>
              <a:t> cell lining of  the core at the base of the horn.</a:t>
            </a:r>
          </a:p>
          <a:p>
            <a:pPr algn="just">
              <a:lnSpc>
                <a:spcPct val="80000"/>
              </a:lnSpc>
            </a:pPr>
            <a:r>
              <a:rPr lang="en-US" sz="2400" dirty="0"/>
              <a:t>It is generally a disease of  adult cattle between 5 to 10 years of age. </a:t>
            </a:r>
          </a:p>
          <a:p>
            <a:pPr algn="just">
              <a:lnSpc>
                <a:spcPct val="80000"/>
              </a:lnSpc>
            </a:pPr>
            <a:r>
              <a:rPr lang="en-US" sz="2400" dirty="0"/>
              <a:t>The tumor is observed in more commonly in long horned , white coat breeds of cattle.</a:t>
            </a:r>
          </a:p>
          <a:p>
            <a:pPr algn="just">
              <a:lnSpc>
                <a:spcPct val="80000"/>
              </a:lnSpc>
            </a:pPr>
            <a:r>
              <a:rPr lang="en-US" sz="2400" dirty="0" err="1"/>
              <a:t>Kankrej</a:t>
            </a:r>
            <a:r>
              <a:rPr lang="en-US" sz="2400" dirty="0"/>
              <a:t> Bullocks are more susceptible. </a:t>
            </a:r>
          </a:p>
          <a:p>
            <a:pPr algn="just">
              <a:lnSpc>
                <a:spcPct val="80000"/>
              </a:lnSpc>
            </a:pPr>
            <a:endParaRPr lang="en-US" sz="2400" b="1" dirty="0"/>
          </a:p>
          <a:p>
            <a:pPr algn="just">
              <a:lnSpc>
                <a:spcPct val="80000"/>
              </a:lnSpc>
            </a:pPr>
            <a:r>
              <a:rPr lang="en-US" sz="2400" b="1" dirty="0"/>
              <a:t>Etiology:- </a:t>
            </a:r>
            <a:r>
              <a:rPr lang="en-US" sz="2400" dirty="0"/>
              <a:t>Trauma, chronic irritation, paints, solar radiation, virus. </a:t>
            </a:r>
          </a:p>
        </p:txBody>
      </p:sp>
      <p:pic>
        <p:nvPicPr>
          <p:cNvPr id="2050" name="Picture 2" descr="C:\Users\HP\Desktop\pic2.jpg"/>
          <p:cNvPicPr>
            <a:picLocks noChangeAspect="1" noChangeArrowheads="1"/>
          </p:cNvPicPr>
          <p:nvPr/>
        </p:nvPicPr>
        <p:blipFill>
          <a:blip r:embed="rId2"/>
          <a:srcRect/>
          <a:stretch>
            <a:fillRect/>
          </a:stretch>
        </p:blipFill>
        <p:spPr bwMode="auto">
          <a:xfrm>
            <a:off x="5638800" y="4648200"/>
            <a:ext cx="3048000" cy="1905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Horn cancer</a:t>
            </a:r>
            <a:endParaRPr lang="en-IN" dirty="0"/>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7079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HORN</a:t>
            </a:r>
            <a:endParaRPr lang="en-IN" b="1" dirty="0"/>
          </a:p>
        </p:txBody>
      </p:sp>
      <p:pic>
        <p:nvPicPr>
          <p:cNvPr id="4" name="Picture 2"/>
          <p:cNvPicPr>
            <a:picLocks noChangeAspect="1" noChangeArrowheads="1"/>
          </p:cNvPicPr>
          <p:nvPr/>
        </p:nvPicPr>
        <p:blipFill>
          <a:blip r:embed="rId2"/>
          <a:srcRect/>
          <a:stretch>
            <a:fillRect/>
          </a:stretch>
        </p:blipFill>
        <p:spPr bwMode="auto">
          <a:xfrm>
            <a:off x="6324600" y="1371600"/>
            <a:ext cx="2819400" cy="1518377"/>
          </a:xfrm>
          <a:prstGeom prst="rect">
            <a:avLst/>
          </a:prstGeom>
          <a:noFill/>
          <a:ln w="9525">
            <a:noFill/>
            <a:miter lim="800000"/>
            <a:headEnd/>
            <a:tailEnd/>
          </a:ln>
          <a:effectLst/>
        </p:spPr>
      </p:pic>
      <p:sp>
        <p:nvSpPr>
          <p:cNvPr id="5" name="TextBox 4"/>
          <p:cNvSpPr txBox="1"/>
          <p:nvPr/>
        </p:nvSpPr>
        <p:spPr>
          <a:xfrm>
            <a:off x="457200" y="1524000"/>
            <a:ext cx="6096000" cy="4247317"/>
          </a:xfrm>
          <a:prstGeom prst="rect">
            <a:avLst/>
          </a:prstGeom>
          <a:noFill/>
        </p:spPr>
        <p:txBody>
          <a:bodyPr wrap="square" rtlCol="0">
            <a:spAutoFit/>
          </a:bodyPr>
          <a:lstStyle/>
          <a:p>
            <a:pPr>
              <a:buFont typeface="Wingdings" pitchFamily="2" charset="2"/>
              <a:buChar char="Ø"/>
            </a:pPr>
            <a:endParaRPr lang="en-IN" dirty="0" smtClean="0"/>
          </a:p>
          <a:p>
            <a:pPr>
              <a:buFont typeface="Wingdings" pitchFamily="2" charset="2"/>
              <a:buChar char="Ø"/>
            </a:pPr>
            <a:r>
              <a:rPr lang="en-IN" dirty="0" smtClean="0"/>
              <a:t>Except polled breeds : Polled Hereford, Shorthorn</a:t>
            </a:r>
          </a:p>
          <a:p>
            <a:endParaRPr lang="en-IN" dirty="0" smtClean="0"/>
          </a:p>
          <a:p>
            <a:pPr>
              <a:buFont typeface="Wingdings" pitchFamily="2" charset="2"/>
              <a:buChar char="Ø"/>
            </a:pPr>
            <a:endParaRPr lang="en-IN" dirty="0" smtClean="0"/>
          </a:p>
          <a:p>
            <a:pPr>
              <a:buFont typeface="Wingdings" pitchFamily="2" charset="2"/>
              <a:buChar char="Ø"/>
            </a:pPr>
            <a:r>
              <a:rPr lang="en-IN" dirty="0" smtClean="0"/>
              <a:t>In New born its modified epithelium as “BUD” grows outward from the skin</a:t>
            </a:r>
          </a:p>
          <a:p>
            <a:pPr>
              <a:buFont typeface="Wingdings" pitchFamily="2" charset="2"/>
              <a:buChar char="Ø"/>
            </a:pPr>
            <a:endParaRPr lang="en-IN" dirty="0" smtClean="0"/>
          </a:p>
          <a:p>
            <a:endParaRPr lang="en-IN" dirty="0" smtClean="0"/>
          </a:p>
          <a:p>
            <a:pPr>
              <a:buFont typeface="Wingdings" pitchFamily="2" charset="2"/>
              <a:buChar char="Ø"/>
            </a:pPr>
            <a:r>
              <a:rPr lang="en-IN" dirty="0" smtClean="0"/>
              <a:t>Up to 2 months not attached with skull</a:t>
            </a:r>
          </a:p>
          <a:p>
            <a:endParaRPr lang="en-IN" dirty="0" smtClean="0"/>
          </a:p>
          <a:p>
            <a:pPr>
              <a:buFont typeface="Wingdings" pitchFamily="2" charset="2"/>
              <a:buChar char="Ø"/>
            </a:pPr>
            <a:r>
              <a:rPr lang="en-IN" dirty="0" smtClean="0"/>
              <a:t>After 2 months get attached with skull</a:t>
            </a:r>
          </a:p>
          <a:p>
            <a:endParaRPr lang="en-IN" dirty="0" smtClean="0"/>
          </a:p>
          <a:p>
            <a:pPr>
              <a:buFont typeface="Wingdings" pitchFamily="2" charset="2"/>
              <a:buChar char="Ø"/>
            </a:pPr>
            <a:r>
              <a:rPr lang="en-IN" dirty="0" err="1" smtClean="0"/>
              <a:t>Cornual</a:t>
            </a:r>
            <a:r>
              <a:rPr lang="en-IN" dirty="0" smtClean="0"/>
              <a:t> process covered with </a:t>
            </a:r>
            <a:r>
              <a:rPr lang="en-IN" dirty="0" err="1" smtClean="0"/>
              <a:t>cornified</a:t>
            </a:r>
            <a:r>
              <a:rPr lang="en-IN" dirty="0" smtClean="0"/>
              <a:t> </a:t>
            </a:r>
            <a:r>
              <a:rPr lang="en-IN" dirty="0" err="1" smtClean="0"/>
              <a:t>epitheium</a:t>
            </a:r>
            <a:endParaRPr lang="en-IN" dirty="0" smtClean="0"/>
          </a:p>
          <a:p>
            <a:endParaRPr lang="en-IN" dirty="0" smtClean="0"/>
          </a:p>
          <a:p>
            <a:pPr>
              <a:buFont typeface="Wingdings" pitchFamily="2" charset="2"/>
              <a:buChar char="Ø"/>
            </a:pPr>
            <a:r>
              <a:rPr lang="en-IN" dirty="0" smtClean="0"/>
              <a:t>Frontal sinus get opens into horn at 4 to 6 months.</a:t>
            </a:r>
            <a:endParaRPr lang="en-IN" dirty="0"/>
          </a:p>
        </p:txBody>
      </p:sp>
      <p:pic>
        <p:nvPicPr>
          <p:cNvPr id="6" name="Picture 4"/>
          <p:cNvPicPr>
            <a:picLocks noChangeAspect="1" noChangeArrowheads="1"/>
          </p:cNvPicPr>
          <p:nvPr/>
        </p:nvPicPr>
        <p:blipFill>
          <a:blip r:embed="rId3"/>
          <a:srcRect/>
          <a:stretch>
            <a:fillRect/>
          </a:stretch>
        </p:blipFill>
        <p:spPr bwMode="auto">
          <a:xfrm>
            <a:off x="5410200" y="3124200"/>
            <a:ext cx="3466665" cy="1600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b="1" dirty="0">
                <a:solidFill>
                  <a:schemeClr val="tx1"/>
                </a:solidFill>
              </a:rPr>
              <a:t>Signs</a:t>
            </a:r>
          </a:p>
        </p:txBody>
      </p:sp>
      <p:sp>
        <p:nvSpPr>
          <p:cNvPr id="25603" name="Rectangle 3"/>
          <p:cNvSpPr>
            <a:spLocks noGrp="1" noChangeArrowheads="1"/>
          </p:cNvSpPr>
          <p:nvPr>
            <p:ph sz="quarter" idx="1"/>
          </p:nvPr>
        </p:nvSpPr>
        <p:spPr>
          <a:xfrm>
            <a:off x="457200" y="1600200"/>
            <a:ext cx="8305800" cy="4800600"/>
          </a:xfrm>
        </p:spPr>
        <p:txBody>
          <a:bodyPr/>
          <a:lstStyle/>
          <a:p>
            <a:pPr algn="just">
              <a:lnSpc>
                <a:spcPct val="90000"/>
              </a:lnSpc>
            </a:pPr>
            <a:r>
              <a:rPr lang="en-US" sz="2400"/>
              <a:t>The affected animal show sign of painful manifested by keeping the head a little lower toward the affected side </a:t>
            </a:r>
            <a:endParaRPr lang="en-US" sz="2400">
              <a:sym typeface="Wingdings" pitchFamily="2" charset="2"/>
            </a:endParaRPr>
          </a:p>
          <a:p>
            <a:pPr algn="just">
              <a:lnSpc>
                <a:spcPct val="90000"/>
              </a:lnSpc>
            </a:pPr>
            <a:r>
              <a:rPr lang="en-US" sz="2400"/>
              <a:t>Constant shaking of the head.</a:t>
            </a:r>
            <a:endParaRPr lang="en-US" sz="2400">
              <a:sym typeface="Wingdings" pitchFamily="2" charset="2"/>
            </a:endParaRPr>
          </a:p>
          <a:p>
            <a:pPr algn="just">
              <a:lnSpc>
                <a:spcPct val="90000"/>
              </a:lnSpc>
            </a:pPr>
            <a:r>
              <a:rPr lang="en-US" sz="2400"/>
              <a:t>Rubbing of horn on some hard object or striking it with limbs.</a:t>
            </a:r>
            <a:endParaRPr lang="en-US" sz="2400">
              <a:sym typeface="Wingdings" pitchFamily="2" charset="2"/>
            </a:endParaRPr>
          </a:p>
          <a:p>
            <a:pPr algn="just">
              <a:lnSpc>
                <a:spcPct val="90000"/>
              </a:lnSpc>
            </a:pPr>
            <a:r>
              <a:rPr lang="en-US" sz="2400"/>
              <a:t>Slight slimy or bloody discharge from nostril or from the base of the affected horn.</a:t>
            </a:r>
            <a:endParaRPr lang="en-US" sz="2400">
              <a:sym typeface="Wingdings" pitchFamily="2" charset="2"/>
            </a:endParaRPr>
          </a:p>
          <a:p>
            <a:pPr algn="just">
              <a:lnSpc>
                <a:spcPct val="90000"/>
              </a:lnSpc>
            </a:pPr>
            <a:r>
              <a:rPr lang="en-US" sz="2400"/>
              <a:t>Tilting of the horn on the one side.</a:t>
            </a:r>
            <a:endParaRPr lang="en-US" sz="2400">
              <a:sym typeface="Wingdings" pitchFamily="2" charset="2"/>
            </a:endParaRPr>
          </a:p>
          <a:p>
            <a:pPr algn="just">
              <a:lnSpc>
                <a:spcPct val="90000"/>
              </a:lnSpc>
            </a:pPr>
            <a:r>
              <a:rPr lang="en-US" sz="2400"/>
              <a:t>Separation of horn occurs at the base of the horn and cauliflower like growth is exposed Which bleeds easily and gives offensive smell due to secondary infection.</a:t>
            </a:r>
          </a:p>
          <a:p>
            <a:pPr algn="just">
              <a:lnSpc>
                <a:spcPct val="90000"/>
              </a:lnSpc>
            </a:pPr>
            <a:endParaRPr lang="en-US" sz="24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990600" y="373063"/>
            <a:ext cx="7162800" cy="641350"/>
          </a:xfrm>
          <a:prstGeom prst="rect">
            <a:avLst/>
          </a:prstGeom>
          <a:noFill/>
          <a:ln w="9525">
            <a:noFill/>
            <a:miter lim="800000"/>
            <a:headEnd/>
            <a:tailEnd/>
          </a:ln>
          <a:effectLst/>
        </p:spPr>
        <p:txBody>
          <a:bodyPr anchor="ctr">
            <a:spAutoFit/>
          </a:bodyPr>
          <a:lstStyle/>
          <a:p>
            <a:pPr algn="ctr"/>
            <a:r>
              <a:rPr lang="en-US" sz="3600" b="1"/>
              <a:t>Dehorning</a:t>
            </a:r>
          </a:p>
        </p:txBody>
      </p:sp>
      <p:sp>
        <p:nvSpPr>
          <p:cNvPr id="4101" name="Text Box 5"/>
          <p:cNvSpPr txBox="1">
            <a:spLocks noChangeArrowheads="1"/>
          </p:cNvSpPr>
          <p:nvPr/>
        </p:nvSpPr>
        <p:spPr bwMode="auto">
          <a:xfrm>
            <a:off x="304800" y="1371600"/>
            <a:ext cx="8153400" cy="1187450"/>
          </a:xfrm>
          <a:prstGeom prst="rect">
            <a:avLst/>
          </a:prstGeom>
          <a:noFill/>
          <a:ln w="9525">
            <a:noFill/>
            <a:miter lim="800000"/>
            <a:headEnd/>
            <a:tailEnd/>
          </a:ln>
          <a:effectLst/>
        </p:spPr>
        <p:txBody>
          <a:bodyPr>
            <a:spAutoFit/>
          </a:bodyPr>
          <a:lstStyle/>
          <a:p>
            <a:pPr>
              <a:spcBef>
                <a:spcPct val="50000"/>
              </a:spcBef>
            </a:pPr>
            <a:r>
              <a:rPr lang="en-US" sz="2400" b="1"/>
              <a:t>Definition:-</a:t>
            </a:r>
            <a:r>
              <a:rPr lang="en-US" sz="2400"/>
              <a:t> The removal of the horn of an animal by methods which destroy or remove the keratin-producing cells and structures at the base of the horn.</a:t>
            </a:r>
          </a:p>
        </p:txBody>
      </p:sp>
      <p:pic>
        <p:nvPicPr>
          <p:cNvPr id="5" name="Picture 2"/>
          <p:cNvPicPr>
            <a:picLocks noChangeAspect="1" noChangeArrowheads="1"/>
          </p:cNvPicPr>
          <p:nvPr/>
        </p:nvPicPr>
        <p:blipFill>
          <a:blip r:embed="rId2"/>
          <a:srcRect/>
          <a:stretch>
            <a:fillRect/>
          </a:stretch>
        </p:blipFill>
        <p:spPr bwMode="auto">
          <a:xfrm>
            <a:off x="4953000" y="3942822"/>
            <a:ext cx="4052887" cy="2457978"/>
          </a:xfrm>
          <a:prstGeom prst="rect">
            <a:avLst/>
          </a:prstGeom>
          <a:noFill/>
          <a:ln w="9525">
            <a:noFill/>
            <a:miter lim="800000"/>
            <a:headEnd/>
            <a:tailEnd/>
          </a:ln>
          <a:effectLst/>
        </p:spPr>
      </p:pic>
      <p:pic>
        <p:nvPicPr>
          <p:cNvPr id="6" name="Picture 2"/>
          <p:cNvPicPr>
            <a:picLocks noChangeAspect="1" noChangeArrowheads="1"/>
          </p:cNvPicPr>
          <p:nvPr/>
        </p:nvPicPr>
        <p:blipFill>
          <a:blip r:embed="rId3"/>
          <a:srcRect/>
          <a:stretch>
            <a:fillRect/>
          </a:stretch>
        </p:blipFill>
        <p:spPr bwMode="auto">
          <a:xfrm>
            <a:off x="304800" y="2971800"/>
            <a:ext cx="6096000" cy="1066799"/>
          </a:xfrm>
          <a:prstGeom prst="rect">
            <a:avLst/>
          </a:prstGeom>
          <a:noFill/>
          <a:ln w="9525">
            <a:noFill/>
            <a:miter lim="800000"/>
            <a:headEnd/>
            <a:tailEnd/>
          </a:ln>
          <a:effectLst/>
        </p:spPr>
      </p:pic>
      <p:sp>
        <p:nvSpPr>
          <p:cNvPr id="7" name="TextBox 6"/>
          <p:cNvSpPr txBox="1"/>
          <p:nvPr/>
        </p:nvSpPr>
        <p:spPr>
          <a:xfrm>
            <a:off x="304800" y="4800600"/>
            <a:ext cx="4495800" cy="646331"/>
          </a:xfrm>
          <a:prstGeom prst="rect">
            <a:avLst/>
          </a:prstGeom>
          <a:noFill/>
        </p:spPr>
        <p:txBody>
          <a:bodyPr wrap="square" rtlCol="0">
            <a:spAutoFit/>
          </a:bodyPr>
          <a:lstStyle/>
          <a:p>
            <a:r>
              <a:rPr lang="en-IN" dirty="0" smtClean="0"/>
              <a:t>CLOT-</a:t>
            </a:r>
            <a:r>
              <a:rPr lang="en-IN" dirty="0" err="1" smtClean="0"/>
              <a:t>Cornual</a:t>
            </a:r>
            <a:r>
              <a:rPr lang="en-IN" dirty="0" smtClean="0"/>
              <a:t> Nerve-</a:t>
            </a:r>
            <a:r>
              <a:rPr lang="en-IN" dirty="0" err="1" smtClean="0"/>
              <a:t>Lacrimal</a:t>
            </a:r>
            <a:r>
              <a:rPr lang="en-IN" dirty="0" smtClean="0"/>
              <a:t>-Ophthalmic-Trigeminal Nerve</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441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3818" y="1524000"/>
            <a:ext cx="3290582" cy="4368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5947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3479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52600"/>
            <a:ext cx="37655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92034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31210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Lenovo\Desktop\New folder (2)\download (1).jpg2c - Cop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9267" y="990600"/>
            <a:ext cx="28956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309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457200" y="228600"/>
            <a:ext cx="6477000" cy="641350"/>
          </a:xfrm>
          <a:prstGeom prst="rect">
            <a:avLst/>
          </a:prstGeom>
          <a:noFill/>
          <a:ln w="9525">
            <a:noFill/>
            <a:miter lim="800000"/>
            <a:headEnd/>
            <a:tailEnd/>
          </a:ln>
          <a:effectLst/>
        </p:spPr>
        <p:txBody>
          <a:bodyPr>
            <a:spAutoFit/>
          </a:bodyPr>
          <a:lstStyle/>
          <a:p>
            <a:pPr>
              <a:spcBef>
                <a:spcPct val="50000"/>
              </a:spcBef>
            </a:pPr>
            <a:r>
              <a:rPr lang="en-US" sz="3600" b="1" dirty="0" smtClean="0"/>
              <a:t>Treatment</a:t>
            </a:r>
            <a:endParaRPr lang="en-US" sz="3600" b="1" dirty="0"/>
          </a:p>
        </p:txBody>
      </p:sp>
      <p:sp>
        <p:nvSpPr>
          <p:cNvPr id="19461" name="Text Box 5"/>
          <p:cNvSpPr txBox="1">
            <a:spLocks noChangeArrowheads="1"/>
          </p:cNvSpPr>
          <p:nvPr/>
        </p:nvSpPr>
        <p:spPr bwMode="auto">
          <a:xfrm>
            <a:off x="914400" y="990600"/>
            <a:ext cx="6781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9462" name="Text Box 6"/>
          <p:cNvSpPr txBox="1">
            <a:spLocks noChangeArrowheads="1"/>
          </p:cNvSpPr>
          <p:nvPr/>
        </p:nvSpPr>
        <p:spPr bwMode="auto">
          <a:xfrm>
            <a:off x="838200" y="838200"/>
            <a:ext cx="7772400" cy="3016210"/>
          </a:xfrm>
          <a:prstGeom prst="rect">
            <a:avLst/>
          </a:prstGeom>
          <a:noFill/>
          <a:ln w="9525">
            <a:noFill/>
            <a:miter lim="800000"/>
            <a:headEnd/>
            <a:tailEnd/>
          </a:ln>
          <a:effectLst/>
        </p:spPr>
        <p:txBody>
          <a:bodyPr wrap="square">
            <a:spAutoFit/>
          </a:bodyPr>
          <a:lstStyle/>
          <a:p>
            <a:pPr marL="342900" indent="-342900">
              <a:spcBef>
                <a:spcPct val="50000"/>
              </a:spcBef>
            </a:pPr>
            <a:r>
              <a:rPr lang="en-US" sz="2000" b="1" dirty="0"/>
              <a:t>Amputation of horn.</a:t>
            </a:r>
          </a:p>
          <a:p>
            <a:pPr marL="342900" indent="-342900">
              <a:spcBef>
                <a:spcPct val="50000"/>
              </a:spcBef>
            </a:pPr>
            <a:r>
              <a:rPr lang="en-US" sz="2000" b="1" dirty="0" err="1"/>
              <a:t>Anaesthesia</a:t>
            </a:r>
            <a:r>
              <a:rPr lang="en-US" sz="2000" b="1" dirty="0"/>
              <a:t> and control</a:t>
            </a:r>
          </a:p>
          <a:p>
            <a:pPr marL="342900" indent="-342900">
              <a:buFont typeface="Wingdings" pitchFamily="2" charset="2"/>
              <a:buChar char="Ø"/>
            </a:pPr>
            <a:r>
              <a:rPr lang="en-US" sz="2000" dirty="0" err="1"/>
              <a:t>Cornual</a:t>
            </a:r>
            <a:r>
              <a:rPr lang="en-US" sz="2000" dirty="0"/>
              <a:t> nerve block.</a:t>
            </a:r>
          </a:p>
          <a:p>
            <a:pPr marL="342900" indent="-342900">
              <a:buFont typeface="Wingdings" pitchFamily="2" charset="2"/>
              <a:buChar char="Ø"/>
            </a:pPr>
            <a:r>
              <a:rPr lang="en-US" sz="2000" dirty="0"/>
              <a:t>Hold the animal in the standing or in the recumbent position. </a:t>
            </a:r>
          </a:p>
          <a:p>
            <a:pPr marL="342900" indent="-342900">
              <a:buFont typeface="Wingdings" pitchFamily="2" charset="2"/>
              <a:buChar char="Ø"/>
            </a:pPr>
            <a:endParaRPr lang="en-US" sz="2000" dirty="0"/>
          </a:p>
          <a:p>
            <a:pPr marL="342900" indent="-342900">
              <a:buFont typeface="Wingdings" pitchFamily="2" charset="2"/>
              <a:buNone/>
            </a:pPr>
            <a:r>
              <a:rPr lang="en-US" sz="2000" b="1" dirty="0"/>
              <a:t>Site:-</a:t>
            </a:r>
            <a:r>
              <a:rPr lang="en-US" sz="2000" dirty="0"/>
              <a:t> </a:t>
            </a:r>
          </a:p>
          <a:p>
            <a:pPr marL="342900" indent="-342900">
              <a:buFont typeface="Wingdings" pitchFamily="2" charset="2"/>
              <a:buChar char="Ø"/>
            </a:pPr>
            <a:r>
              <a:rPr lang="en-US" sz="2000" dirty="0"/>
              <a:t>Below the base of the horn after flapping the skin. </a:t>
            </a:r>
          </a:p>
          <a:p>
            <a:pPr marL="342900" indent="-342900" algn="ctr">
              <a:buFont typeface="Wingdings" pitchFamily="2" charset="2"/>
              <a:buNone/>
            </a:pPr>
            <a:r>
              <a:rPr lang="en-US" sz="2000" b="1" dirty="0"/>
              <a:t>OR </a:t>
            </a:r>
            <a:endParaRPr lang="en-US" sz="2000" dirty="0"/>
          </a:p>
          <a:p>
            <a:pPr marL="342900" indent="-342900">
              <a:buFont typeface="Wingdings" pitchFamily="2" charset="2"/>
              <a:buChar char="Ø"/>
            </a:pPr>
            <a:r>
              <a:rPr lang="en-US" sz="2000" dirty="0"/>
              <a:t>Any level above the base of horn but below the seat of damage.</a:t>
            </a:r>
          </a:p>
        </p:txBody>
      </p:sp>
      <p:pic>
        <p:nvPicPr>
          <p:cNvPr id="19464" name="Picture 8"/>
          <p:cNvPicPr>
            <a:picLocks noChangeAspect="1" noChangeArrowheads="1"/>
          </p:cNvPicPr>
          <p:nvPr/>
        </p:nvPicPr>
        <p:blipFill>
          <a:blip r:embed="rId2"/>
          <a:srcRect/>
          <a:stretch>
            <a:fillRect/>
          </a:stretch>
        </p:blipFill>
        <p:spPr bwMode="auto">
          <a:xfrm>
            <a:off x="5867400" y="3962400"/>
            <a:ext cx="2879436"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b="1"/>
              <a:t>Technique</a:t>
            </a:r>
          </a:p>
        </p:txBody>
      </p:sp>
      <p:sp>
        <p:nvSpPr>
          <p:cNvPr id="26628" name="Text Box 4"/>
          <p:cNvSpPr txBox="1">
            <a:spLocks noGrp="1" noChangeArrowheads="1"/>
          </p:cNvSpPr>
          <p:nvPr>
            <p:ph sz="quarter" idx="1"/>
          </p:nvPr>
        </p:nvSpPr>
        <p:spPr>
          <a:noFill/>
          <a:ln/>
        </p:spPr>
        <p:txBody>
          <a:bodyPr/>
          <a:lstStyle/>
          <a:p>
            <a:pPr algn="just">
              <a:lnSpc>
                <a:spcPct val="90000"/>
              </a:lnSpc>
            </a:pPr>
            <a:r>
              <a:rPr lang="en-US" sz="2400"/>
              <a:t>An elliptical incision is given around the base of the horn.</a:t>
            </a:r>
            <a:endParaRPr lang="gu-IN" sz="2400"/>
          </a:p>
          <a:p>
            <a:pPr algn="just">
              <a:lnSpc>
                <a:spcPct val="90000"/>
              </a:lnSpc>
            </a:pPr>
            <a:r>
              <a:rPr lang="en-US" sz="2400"/>
              <a:t>The skin on both sides of the incision is reflected to form a flap.</a:t>
            </a:r>
            <a:endParaRPr lang="gu-IN" sz="2400"/>
          </a:p>
          <a:p>
            <a:pPr algn="just">
              <a:lnSpc>
                <a:spcPct val="90000"/>
              </a:lnSpc>
            </a:pPr>
            <a:r>
              <a:rPr lang="en-US" sz="2400"/>
              <a:t>The exposed horn is then cut closed to its base either using a saw or an obstetrical wire.</a:t>
            </a:r>
            <a:endParaRPr lang="gu-IN" sz="2400"/>
          </a:p>
          <a:p>
            <a:pPr algn="just">
              <a:lnSpc>
                <a:spcPct val="90000"/>
              </a:lnSpc>
            </a:pPr>
            <a:r>
              <a:rPr lang="en-US" sz="2400"/>
              <a:t>Point firing or PP crystals can be used to arrest haemorrhage.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tiff9"/>
          <p:cNvPicPr>
            <a:picLocks noChangeAspect="1" noChangeArrowheads="1"/>
          </p:cNvPicPr>
          <p:nvPr/>
        </p:nvPicPr>
        <p:blipFill>
          <a:blip r:embed="rId2"/>
          <a:srcRect/>
          <a:stretch>
            <a:fillRect/>
          </a:stretch>
        </p:blipFill>
        <p:spPr bwMode="auto">
          <a:xfrm>
            <a:off x="5410200" y="3200400"/>
            <a:ext cx="3340100" cy="2247900"/>
          </a:xfrm>
          <a:prstGeom prst="rect">
            <a:avLst/>
          </a:prstGeom>
          <a:noFill/>
          <a:ln w="9525">
            <a:noFill/>
            <a:miter lim="800000"/>
            <a:headEnd/>
            <a:tailEnd/>
          </a:ln>
        </p:spPr>
      </p:pic>
      <p:sp>
        <p:nvSpPr>
          <p:cNvPr id="20490" name="Rectangle 10"/>
          <p:cNvSpPr>
            <a:spLocks noGrp="1" noChangeArrowheads="1"/>
          </p:cNvSpPr>
          <p:nvPr>
            <p:ph sz="quarter" idx="1"/>
          </p:nvPr>
        </p:nvSpPr>
        <p:spPr>
          <a:xfrm>
            <a:off x="381000" y="1676400"/>
            <a:ext cx="4648200" cy="4267200"/>
          </a:xfrm>
        </p:spPr>
        <p:txBody>
          <a:bodyPr>
            <a:normAutofit/>
          </a:bodyPr>
          <a:lstStyle/>
          <a:p>
            <a:pPr algn="just">
              <a:lnSpc>
                <a:spcPct val="80000"/>
              </a:lnSpc>
            </a:pPr>
            <a:r>
              <a:rPr lang="en-US" sz="2000" dirty="0"/>
              <a:t>Complete growth along with affected part of the frontal bone should be chiseled and the wound curetted.</a:t>
            </a:r>
            <a:endParaRPr lang="gu-IN" sz="2000" dirty="0"/>
          </a:p>
          <a:p>
            <a:pPr algn="just">
              <a:lnSpc>
                <a:spcPct val="80000"/>
              </a:lnSpc>
            </a:pPr>
            <a:r>
              <a:rPr lang="en-US" sz="2000" dirty="0"/>
              <a:t>The sinus is thoroughly irrigated with warm normal saline to flush out cancer tissue</a:t>
            </a:r>
            <a:endParaRPr lang="gu-IN" sz="2000" dirty="0"/>
          </a:p>
          <a:p>
            <a:pPr algn="just">
              <a:lnSpc>
                <a:spcPct val="80000"/>
              </a:lnSpc>
            </a:pPr>
            <a:r>
              <a:rPr lang="en-US" sz="2000" dirty="0"/>
              <a:t>The skin flaps are apposed together with mattress suture using non absorbable suture material. </a:t>
            </a:r>
            <a:endParaRPr lang="gu-IN" sz="2000" dirty="0"/>
          </a:p>
          <a:p>
            <a:pPr algn="just">
              <a:lnSpc>
                <a:spcPct val="80000"/>
              </a:lnSpc>
            </a:pPr>
            <a:r>
              <a:rPr lang="en-US" sz="2000" dirty="0"/>
              <a:t>A protective bandage should be applied after covering the wound with paraffin gauge. </a:t>
            </a:r>
            <a:endParaRPr lang="gu-IN" sz="2000" dirty="0"/>
          </a:p>
          <a:p>
            <a:pPr algn="just">
              <a:lnSpc>
                <a:spcPct val="80000"/>
              </a:lnSpc>
            </a:pPr>
            <a:r>
              <a:rPr lang="en-US" sz="2000" dirty="0"/>
              <a:t>Appropriate measures should be taken to prevent secondary complications. </a:t>
            </a:r>
          </a:p>
          <a:p>
            <a:pPr algn="just">
              <a:lnSpc>
                <a:spcPct val="80000"/>
              </a:lnSpc>
            </a:pP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85800" y="381000"/>
            <a:ext cx="7772400" cy="579438"/>
          </a:xfrm>
          <a:prstGeom prst="rect">
            <a:avLst/>
          </a:prstGeom>
          <a:noFill/>
          <a:ln w="9525">
            <a:noFill/>
            <a:miter lim="800000"/>
            <a:headEnd/>
            <a:tailEnd/>
          </a:ln>
          <a:effectLst/>
        </p:spPr>
        <p:txBody>
          <a:bodyPr>
            <a:spAutoFit/>
          </a:bodyPr>
          <a:lstStyle/>
          <a:p>
            <a:pPr algn="ctr">
              <a:spcBef>
                <a:spcPct val="50000"/>
              </a:spcBef>
            </a:pPr>
            <a:r>
              <a:rPr lang="en-US" sz="3200" b="1"/>
              <a:t>Treatment after dehorning</a:t>
            </a:r>
          </a:p>
        </p:txBody>
      </p:sp>
      <p:sp>
        <p:nvSpPr>
          <p:cNvPr id="15365" name="Text Box 5"/>
          <p:cNvSpPr txBox="1">
            <a:spLocks noChangeArrowheads="1"/>
          </p:cNvSpPr>
          <p:nvPr/>
        </p:nvSpPr>
        <p:spPr bwMode="auto">
          <a:xfrm>
            <a:off x="914400" y="1905000"/>
            <a:ext cx="7772400" cy="396875"/>
          </a:xfrm>
          <a:prstGeom prst="rect">
            <a:avLst/>
          </a:prstGeom>
          <a:noFill/>
          <a:ln w="9525">
            <a:noFill/>
            <a:miter lim="800000"/>
            <a:headEnd/>
            <a:tailEnd/>
          </a:ln>
          <a:effectLst/>
        </p:spPr>
        <p:txBody>
          <a:bodyPr>
            <a:spAutoFit/>
          </a:bodyPr>
          <a:lstStyle/>
          <a:p>
            <a:pPr>
              <a:spcBef>
                <a:spcPct val="50000"/>
              </a:spcBef>
            </a:pPr>
            <a:endParaRPr lang="en-US" sz="2000"/>
          </a:p>
        </p:txBody>
      </p:sp>
      <p:sp>
        <p:nvSpPr>
          <p:cNvPr id="15367" name="Rectangle 7"/>
          <p:cNvSpPr>
            <a:spLocks noGrp="1" noChangeArrowheads="1"/>
          </p:cNvSpPr>
          <p:nvPr>
            <p:ph sz="quarter" idx="1"/>
          </p:nvPr>
        </p:nvSpPr>
        <p:spPr>
          <a:xfrm>
            <a:off x="381000" y="1447800"/>
            <a:ext cx="8458200" cy="5029200"/>
          </a:xfrm>
        </p:spPr>
        <p:txBody>
          <a:bodyPr>
            <a:normAutofit fontScale="92500" lnSpcReduction="20000"/>
          </a:bodyPr>
          <a:lstStyle/>
          <a:p>
            <a:pPr algn="just">
              <a:lnSpc>
                <a:spcPct val="150000"/>
              </a:lnSpc>
            </a:pPr>
            <a:r>
              <a:rPr lang="en-US" sz="2000" dirty="0"/>
              <a:t>A powder that contains a fly repellent is recommended if dehorning in the warmer months when flies are a problem. </a:t>
            </a:r>
          </a:p>
          <a:p>
            <a:pPr algn="just">
              <a:lnSpc>
                <a:spcPct val="150000"/>
              </a:lnSpc>
            </a:pPr>
            <a:r>
              <a:rPr lang="en-US" sz="2000" dirty="0"/>
              <a:t>After the application of wound dressing powder (dusting powder) is often sufficient treatment;</a:t>
            </a:r>
          </a:p>
          <a:p>
            <a:pPr algn="just">
              <a:lnSpc>
                <a:spcPct val="150000"/>
              </a:lnSpc>
            </a:pPr>
            <a:r>
              <a:rPr lang="en-US" sz="2000" dirty="0"/>
              <a:t>During the operation, animals may bleed freely for a short time. Heat </a:t>
            </a:r>
            <a:r>
              <a:rPr lang="en-US" sz="2000" dirty="0" err="1"/>
              <a:t>cauterising</a:t>
            </a:r>
            <a:r>
              <a:rPr lang="en-US" sz="2000" dirty="0"/>
              <a:t> of the wound of older calves is gaining acceptance as a means of reducing blood loss and drying out the wound. </a:t>
            </a:r>
          </a:p>
          <a:p>
            <a:pPr algn="just">
              <a:lnSpc>
                <a:spcPct val="150000"/>
              </a:lnSpc>
            </a:pPr>
            <a:r>
              <a:rPr lang="en-US" sz="2000" dirty="0"/>
              <a:t>Dehorning pads are available. These are placed on the wound and reduce the amount of blood loss from the operation. The pads are left on the wound until they drop off with the scab. </a:t>
            </a:r>
          </a:p>
          <a:p>
            <a:pPr algn="just">
              <a:lnSpc>
                <a:spcPct val="150000"/>
              </a:lnSpc>
            </a:pPr>
            <a:r>
              <a:rPr lang="en-US" sz="2000" dirty="0"/>
              <a:t>Cattle should be inspected regularly for the first 10 days and any infected wounds treated.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763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0082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447800"/>
            <a:ext cx="8534400" cy="4401205"/>
          </a:xfrm>
          <a:prstGeom prst="rect">
            <a:avLst/>
          </a:prstGeom>
        </p:spPr>
        <p:txBody>
          <a:bodyPr wrap="square">
            <a:spAutoFit/>
          </a:bodyPr>
          <a:lstStyle/>
          <a:p>
            <a:pPr marL="342900" indent="-342900">
              <a:spcBef>
                <a:spcPct val="50000"/>
              </a:spcBef>
            </a:pPr>
            <a:endParaRPr lang="en-US" sz="2000" b="1" dirty="0" smtClean="0"/>
          </a:p>
          <a:p>
            <a:pPr marL="342900" indent="-342900">
              <a:buFontTx/>
              <a:buBlip>
                <a:blip r:embed="rId2"/>
              </a:buBlip>
            </a:pPr>
            <a:r>
              <a:rPr lang="en-US" sz="2000" dirty="0" smtClean="0"/>
              <a:t>Can cause more severe injury to other cattle, especially in yards and during transports.</a:t>
            </a:r>
          </a:p>
          <a:p>
            <a:pPr marL="342900" indent="-342900"/>
            <a:endParaRPr lang="gu-IN" sz="2000" dirty="0" smtClean="0"/>
          </a:p>
          <a:p>
            <a:pPr marL="342900" indent="-342900">
              <a:buFontTx/>
              <a:buBlip>
                <a:blip r:embed="rId2"/>
              </a:buBlip>
            </a:pPr>
            <a:r>
              <a:rPr lang="en-US" sz="2000" dirty="0" smtClean="0"/>
              <a:t>Can damage hides and cause bruising which reduces the value of carcass. </a:t>
            </a:r>
          </a:p>
          <a:p>
            <a:pPr marL="342900" indent="-342900"/>
            <a:endParaRPr lang="gu-IN" sz="2000" dirty="0" smtClean="0"/>
          </a:p>
          <a:p>
            <a:pPr marL="342900" indent="-342900">
              <a:buFontTx/>
              <a:buBlip>
                <a:blip r:embed="rId2"/>
              </a:buBlip>
            </a:pPr>
            <a:r>
              <a:rPr lang="en-US" sz="2000" dirty="0" smtClean="0"/>
              <a:t>Are harder to handle in yards and crushes; </a:t>
            </a:r>
          </a:p>
          <a:p>
            <a:pPr marL="342900" indent="-342900"/>
            <a:endParaRPr lang="gu-IN" sz="2000" dirty="0" smtClean="0"/>
          </a:p>
          <a:p>
            <a:pPr marL="342900" indent="-342900">
              <a:buFontTx/>
              <a:buBlip>
                <a:blip r:embed="rId2"/>
              </a:buBlip>
            </a:pPr>
            <a:r>
              <a:rPr lang="en-US" sz="2000" dirty="0" smtClean="0"/>
              <a:t>Can be potentially more dangerous to handlers; </a:t>
            </a:r>
          </a:p>
          <a:p>
            <a:pPr marL="342900" indent="-342900"/>
            <a:endParaRPr lang="gu-IN" sz="2000" dirty="0" smtClean="0"/>
          </a:p>
          <a:p>
            <a:pPr marL="342900" indent="-342900">
              <a:buFontTx/>
              <a:buBlip>
                <a:blip r:embed="rId2"/>
              </a:buBlip>
            </a:pPr>
            <a:r>
              <a:rPr lang="en-US" sz="2000" dirty="0" smtClean="0"/>
              <a:t>Require more space at a feed trough and on cattle trucks; </a:t>
            </a:r>
          </a:p>
          <a:p>
            <a:pPr marL="342900" indent="-342900"/>
            <a:endParaRPr lang="gu-IN" sz="2000" dirty="0" smtClean="0"/>
          </a:p>
          <a:p>
            <a:pPr marL="342900" indent="-342900">
              <a:buFontTx/>
              <a:buBlip>
                <a:blip r:embed="rId2"/>
              </a:buBlip>
            </a:pPr>
            <a:r>
              <a:rPr lang="en-US" sz="2000" dirty="0" smtClean="0"/>
              <a:t>Are quiet to handle.</a:t>
            </a:r>
            <a:endParaRPr lang="gu-IN" sz="2000" dirty="0"/>
          </a:p>
        </p:txBody>
      </p:sp>
      <p:sp>
        <p:nvSpPr>
          <p:cNvPr id="3" name="Rectangle 2"/>
          <p:cNvSpPr/>
          <p:nvPr/>
        </p:nvSpPr>
        <p:spPr>
          <a:xfrm>
            <a:off x="533400" y="457200"/>
            <a:ext cx="7696200" cy="646331"/>
          </a:xfrm>
          <a:prstGeom prst="rect">
            <a:avLst/>
          </a:prstGeom>
        </p:spPr>
        <p:txBody>
          <a:bodyPr wrap="square">
            <a:spAutoFit/>
          </a:bodyPr>
          <a:lstStyle/>
          <a:p>
            <a:pPr marL="342900" indent="-342900">
              <a:spcBef>
                <a:spcPct val="50000"/>
              </a:spcBef>
            </a:pPr>
            <a:r>
              <a:rPr lang="en-US" sz="3600" b="1" dirty="0" smtClean="0"/>
              <a:t>Why to dehorn/</a:t>
            </a:r>
            <a:r>
              <a:rPr lang="en-US" sz="3600" b="1" dirty="0" err="1" smtClean="0"/>
              <a:t>Debbud</a:t>
            </a:r>
            <a:r>
              <a:rPr lang="en-US" sz="3600" b="1" dirty="0" smtClean="0"/>
              <a:t> cattle?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04800" y="533400"/>
            <a:ext cx="8534400" cy="701675"/>
          </a:xfrm>
          <a:prstGeom prst="rect">
            <a:avLst/>
          </a:prstGeom>
          <a:noFill/>
          <a:ln w="9525">
            <a:noFill/>
            <a:miter lim="800000"/>
            <a:headEnd/>
            <a:tailEnd/>
          </a:ln>
          <a:effectLst/>
        </p:spPr>
        <p:txBody>
          <a:bodyPr>
            <a:spAutoFit/>
          </a:bodyPr>
          <a:lstStyle/>
          <a:p>
            <a:pPr algn="ctr"/>
            <a:r>
              <a:rPr lang="en-US" sz="4000" b="1" dirty="0"/>
              <a:t>When to </a:t>
            </a:r>
            <a:r>
              <a:rPr lang="en-US" sz="4000" b="1" dirty="0" err="1" smtClean="0"/>
              <a:t>Debbud</a:t>
            </a:r>
            <a:r>
              <a:rPr lang="en-US" sz="4000" b="1" dirty="0" smtClean="0"/>
              <a:t>/dehorn</a:t>
            </a:r>
            <a:r>
              <a:rPr lang="en-US" sz="4000" b="1" dirty="0"/>
              <a:t>?</a:t>
            </a:r>
            <a:endParaRPr lang="gu-IN" sz="2800" dirty="0"/>
          </a:p>
        </p:txBody>
      </p:sp>
      <p:sp>
        <p:nvSpPr>
          <p:cNvPr id="5127" name="Rectangle 7"/>
          <p:cNvSpPr>
            <a:spLocks noGrp="1" noChangeArrowheads="1"/>
          </p:cNvSpPr>
          <p:nvPr>
            <p:ph sz="quarter" idx="1"/>
          </p:nvPr>
        </p:nvSpPr>
        <p:spPr>
          <a:xfrm>
            <a:off x="457200" y="1828800"/>
            <a:ext cx="8229600" cy="4525963"/>
          </a:xfrm>
        </p:spPr>
        <p:txBody>
          <a:bodyPr>
            <a:normAutofit lnSpcReduction="10000"/>
          </a:bodyPr>
          <a:lstStyle/>
          <a:p>
            <a:pPr algn="just">
              <a:lnSpc>
                <a:spcPct val="90000"/>
              </a:lnSpc>
            </a:pPr>
            <a:r>
              <a:rPr lang="en-US" sz="2400" dirty="0"/>
              <a:t>It is best to dehorn calves at less than </a:t>
            </a:r>
            <a:r>
              <a:rPr lang="en-US" sz="2400" i="1" dirty="0" smtClean="0">
                <a:solidFill>
                  <a:srgbClr val="FF0000"/>
                </a:solidFill>
              </a:rPr>
              <a:t>two </a:t>
            </a:r>
            <a:r>
              <a:rPr lang="en-US" sz="2400" i="1" dirty="0">
                <a:solidFill>
                  <a:srgbClr val="FF0000"/>
                </a:solidFill>
              </a:rPr>
              <a:t>months </a:t>
            </a:r>
            <a:r>
              <a:rPr lang="en-US" sz="2400" dirty="0"/>
              <a:t>of age</a:t>
            </a:r>
            <a:r>
              <a:rPr lang="en-US" sz="2400" dirty="0" smtClean="0"/>
              <a:t>.</a:t>
            </a:r>
          </a:p>
          <a:p>
            <a:pPr algn="just">
              <a:lnSpc>
                <a:spcPct val="90000"/>
              </a:lnSpc>
            </a:pPr>
            <a:r>
              <a:rPr lang="en-IN" sz="2400" dirty="0" smtClean="0"/>
              <a:t>The </a:t>
            </a:r>
            <a:r>
              <a:rPr lang="en-IN" sz="2400" smtClean="0"/>
              <a:t>most suitable </a:t>
            </a:r>
            <a:r>
              <a:rPr lang="en-IN" sz="2400" dirty="0" smtClean="0"/>
              <a:t>age for calves, lambs and kids are </a:t>
            </a:r>
            <a:r>
              <a:rPr lang="en-IN" sz="2400" dirty="0" smtClean="0">
                <a:solidFill>
                  <a:srgbClr val="FF0000"/>
                </a:solidFill>
              </a:rPr>
              <a:t>5-15</a:t>
            </a:r>
            <a:r>
              <a:rPr lang="en-IN" sz="2400" dirty="0" smtClean="0"/>
              <a:t> </a:t>
            </a:r>
            <a:r>
              <a:rPr lang="en-IN" sz="2400" dirty="0" smtClean="0">
                <a:solidFill>
                  <a:srgbClr val="FF0000"/>
                </a:solidFill>
              </a:rPr>
              <a:t>days</a:t>
            </a:r>
            <a:r>
              <a:rPr lang="en-IN" sz="2400" dirty="0" smtClean="0"/>
              <a:t> old .</a:t>
            </a:r>
            <a:endParaRPr lang="en-US" sz="2400" dirty="0"/>
          </a:p>
          <a:p>
            <a:pPr algn="just">
              <a:lnSpc>
                <a:spcPct val="90000"/>
              </a:lnSpc>
            </a:pPr>
            <a:r>
              <a:rPr lang="en-US" sz="2400" dirty="0"/>
              <a:t>They suffer less stress because they are more easily handled, and the preferred methods cause little or no bleeding, heal quickly, and do not result in any significant complications. </a:t>
            </a:r>
          </a:p>
          <a:p>
            <a:pPr algn="just">
              <a:lnSpc>
                <a:spcPct val="90000"/>
              </a:lnSpc>
            </a:pPr>
            <a:r>
              <a:rPr lang="en-US" sz="2400" dirty="0"/>
              <a:t>Cattle should be dehorned on dry cool days to allow the wound to dry quickly with the minimum risk of infection. </a:t>
            </a:r>
          </a:p>
          <a:p>
            <a:pPr algn="just">
              <a:lnSpc>
                <a:spcPct val="90000"/>
              </a:lnSpc>
            </a:pPr>
            <a:r>
              <a:rPr lang="en-US" sz="2400" dirty="0"/>
              <a:t>The best time is late afternoon, when fly activity is usually low. Never dehorn cattle in wet weather, because the healing rate is decreased and the risk of infection increased.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Rectangle 8"/>
          <p:cNvSpPr>
            <a:spLocks noChangeArrowheads="1"/>
          </p:cNvSpPr>
          <p:nvPr/>
        </p:nvSpPr>
        <p:spPr bwMode="auto">
          <a:xfrm>
            <a:off x="-2995613" y="4851400"/>
            <a:ext cx="9144001" cy="0"/>
          </a:xfrm>
          <a:prstGeom prst="rect">
            <a:avLst/>
          </a:prstGeom>
          <a:noFill/>
          <a:ln w="9525">
            <a:noFill/>
            <a:miter lim="800000"/>
            <a:headEnd/>
            <a:tailEnd/>
          </a:ln>
          <a:effectLst/>
        </p:spPr>
        <p:txBody>
          <a:bodyPr wrap="none" anchor="ctr">
            <a:spAutoFit/>
          </a:bodyPr>
          <a:lstStyle/>
          <a:p>
            <a:endParaRPr lang="en-US"/>
          </a:p>
        </p:txBody>
      </p:sp>
      <p:sp>
        <p:nvSpPr>
          <p:cNvPr id="9225" name="Text Box 9"/>
          <p:cNvSpPr txBox="1">
            <a:spLocks noChangeArrowheads="1"/>
          </p:cNvSpPr>
          <p:nvPr/>
        </p:nvSpPr>
        <p:spPr bwMode="auto">
          <a:xfrm>
            <a:off x="228600" y="228600"/>
            <a:ext cx="6934200" cy="519113"/>
          </a:xfrm>
          <a:prstGeom prst="rect">
            <a:avLst/>
          </a:prstGeom>
          <a:noFill/>
          <a:ln w="9525">
            <a:noFill/>
            <a:miter lim="800000"/>
            <a:headEnd/>
            <a:tailEnd/>
          </a:ln>
          <a:effectLst/>
        </p:spPr>
        <p:txBody>
          <a:bodyPr>
            <a:spAutoFit/>
          </a:bodyPr>
          <a:lstStyle/>
          <a:p>
            <a:pPr>
              <a:spcBef>
                <a:spcPct val="50000"/>
              </a:spcBef>
            </a:pPr>
            <a:r>
              <a:rPr lang="en-US" sz="2800" b="1"/>
              <a:t>Debudding Restraint ~ Calf </a:t>
            </a:r>
            <a:endParaRPr lang="en-US" sz="2800"/>
          </a:p>
        </p:txBody>
      </p:sp>
      <p:sp>
        <p:nvSpPr>
          <p:cNvPr id="9226" name="Text Box 10"/>
          <p:cNvSpPr txBox="1">
            <a:spLocks noChangeArrowheads="1"/>
          </p:cNvSpPr>
          <p:nvPr/>
        </p:nvSpPr>
        <p:spPr bwMode="auto">
          <a:xfrm>
            <a:off x="381000" y="914400"/>
            <a:ext cx="4343400" cy="3378200"/>
          </a:xfrm>
          <a:prstGeom prst="rect">
            <a:avLst/>
          </a:prstGeom>
          <a:noFill/>
          <a:ln w="9525">
            <a:noFill/>
            <a:miter lim="800000"/>
            <a:headEnd/>
            <a:tailEnd/>
          </a:ln>
          <a:effectLst/>
        </p:spPr>
        <p:txBody>
          <a:bodyPr>
            <a:spAutoFit/>
          </a:bodyPr>
          <a:lstStyle/>
          <a:p>
            <a:pPr algn="just">
              <a:spcBef>
                <a:spcPct val="50000"/>
              </a:spcBef>
              <a:buFont typeface="Wingdings" pitchFamily="2" charset="2"/>
              <a:buNone/>
            </a:pPr>
            <a:r>
              <a:rPr lang="en-US" sz="2400" dirty="0"/>
              <a:t>The calf's head is </a:t>
            </a:r>
            <a:r>
              <a:rPr lang="en-US" sz="2400" dirty="0" err="1"/>
              <a:t>manoeuvred</a:t>
            </a:r>
            <a:r>
              <a:rPr lang="en-US" sz="2400" dirty="0"/>
              <a:t> into the restraint, and then the chain is secured down over the calf's crown. The restraint design ensures easy access to the calf's horns.</a:t>
            </a:r>
            <a:br>
              <a:rPr lang="en-US" sz="2400" dirty="0"/>
            </a:br>
            <a:r>
              <a:rPr lang="en-US" sz="2400" dirty="0"/>
              <a:t>When the job is done, release the chain and the calf is on its way..</a:t>
            </a:r>
          </a:p>
        </p:txBody>
      </p:sp>
      <p:pic>
        <p:nvPicPr>
          <p:cNvPr id="9227" name="Picture 11" descr="3334"/>
          <p:cNvPicPr>
            <a:picLocks noChangeAspect="1" noChangeArrowheads="1"/>
          </p:cNvPicPr>
          <p:nvPr/>
        </p:nvPicPr>
        <p:blipFill>
          <a:blip r:embed="rId2"/>
          <a:srcRect/>
          <a:stretch>
            <a:fillRect/>
          </a:stretch>
        </p:blipFill>
        <p:spPr bwMode="auto">
          <a:xfrm>
            <a:off x="5486400" y="1295400"/>
            <a:ext cx="3124200" cy="2438400"/>
          </a:xfrm>
          <a:prstGeom prst="rect">
            <a:avLst/>
          </a:prstGeom>
          <a:noFill/>
          <a:ln w="9525">
            <a:noFill/>
            <a:miter lim="800000"/>
            <a:headEnd/>
            <a:tailEnd/>
          </a:ln>
        </p:spPr>
      </p:pic>
      <p:sp>
        <p:nvSpPr>
          <p:cNvPr id="9228" name="Text Box 12"/>
          <p:cNvSpPr txBox="1">
            <a:spLocks noChangeArrowheads="1"/>
          </p:cNvSpPr>
          <p:nvPr/>
        </p:nvSpPr>
        <p:spPr bwMode="auto">
          <a:xfrm>
            <a:off x="762000" y="4495800"/>
            <a:ext cx="777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9230" name="Text Box 14"/>
          <p:cNvSpPr txBox="1">
            <a:spLocks noChangeArrowheads="1"/>
          </p:cNvSpPr>
          <p:nvPr/>
        </p:nvSpPr>
        <p:spPr bwMode="auto">
          <a:xfrm>
            <a:off x="304800" y="4419600"/>
            <a:ext cx="8534400" cy="1631216"/>
          </a:xfrm>
          <a:prstGeom prst="rect">
            <a:avLst/>
          </a:prstGeom>
          <a:noFill/>
          <a:ln w="9525">
            <a:noFill/>
            <a:miter lim="800000"/>
            <a:headEnd/>
            <a:tailEnd/>
          </a:ln>
          <a:effectLst/>
        </p:spPr>
        <p:txBody>
          <a:bodyPr wrap="square">
            <a:spAutoFit/>
          </a:bodyPr>
          <a:lstStyle/>
          <a:p>
            <a:pPr marL="339725" indent="-339725"/>
            <a:r>
              <a:rPr lang="en-US" sz="2800" b="1" dirty="0"/>
              <a:t>Application of caustics</a:t>
            </a:r>
          </a:p>
          <a:p>
            <a:pPr marL="339725" indent="-339725">
              <a:buFont typeface="Wingdings" pitchFamily="2" charset="2"/>
              <a:buChar char="Ø"/>
            </a:pPr>
            <a:r>
              <a:rPr lang="en-US" dirty="0"/>
              <a:t> </a:t>
            </a:r>
            <a:r>
              <a:rPr lang="en-US" sz="2400" dirty="0"/>
              <a:t>Caustic potash sticks or silver nitrate are used to rub of  the horn bud. </a:t>
            </a:r>
          </a:p>
          <a:p>
            <a:pPr marL="339725" indent="-339725">
              <a:buFont typeface="Wingdings" pitchFamily="2" charset="2"/>
              <a:buChar char="Ø"/>
            </a:pPr>
            <a:r>
              <a:rPr lang="en-US" sz="2400" dirty="0"/>
              <a:t> This method is very painful to the animal.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2" name="Text Box 10"/>
          <p:cNvSpPr txBox="1">
            <a:spLocks noChangeArrowheads="1"/>
          </p:cNvSpPr>
          <p:nvPr/>
        </p:nvSpPr>
        <p:spPr bwMode="auto">
          <a:xfrm>
            <a:off x="609600" y="304800"/>
            <a:ext cx="7772400" cy="579438"/>
          </a:xfrm>
          <a:prstGeom prst="rect">
            <a:avLst/>
          </a:prstGeom>
          <a:noFill/>
          <a:ln w="9525">
            <a:noFill/>
            <a:miter lim="800000"/>
            <a:headEnd/>
            <a:tailEnd/>
          </a:ln>
          <a:effectLst/>
        </p:spPr>
        <p:txBody>
          <a:bodyPr>
            <a:spAutoFit/>
          </a:bodyPr>
          <a:lstStyle/>
          <a:p>
            <a:pPr algn="ctr"/>
            <a:r>
              <a:rPr lang="en-US" sz="3200" b="1"/>
              <a:t>Calves up to two months old</a:t>
            </a:r>
            <a:endParaRPr lang="en-US"/>
          </a:p>
        </p:txBody>
      </p:sp>
      <p:pic>
        <p:nvPicPr>
          <p:cNvPr id="13325" name="Picture 13"/>
          <p:cNvPicPr>
            <a:picLocks noChangeAspect="1" noChangeArrowheads="1"/>
          </p:cNvPicPr>
          <p:nvPr/>
        </p:nvPicPr>
        <p:blipFill>
          <a:blip r:embed="rId2"/>
          <a:srcRect/>
          <a:stretch>
            <a:fillRect/>
          </a:stretch>
        </p:blipFill>
        <p:spPr bwMode="auto">
          <a:xfrm>
            <a:off x="5562600" y="3962400"/>
            <a:ext cx="3200400" cy="2226365"/>
          </a:xfrm>
          <a:prstGeom prst="rect">
            <a:avLst/>
          </a:prstGeom>
          <a:noFill/>
        </p:spPr>
      </p:pic>
      <p:sp>
        <p:nvSpPr>
          <p:cNvPr id="13328" name="Rectangle 16"/>
          <p:cNvSpPr>
            <a:spLocks noGrp="1" noChangeArrowheads="1"/>
          </p:cNvSpPr>
          <p:nvPr>
            <p:ph sz="quarter" idx="1"/>
          </p:nvPr>
        </p:nvSpPr>
        <p:spPr>
          <a:xfrm>
            <a:off x="457200" y="1600200"/>
            <a:ext cx="8382000" cy="4525963"/>
          </a:xfrm>
        </p:spPr>
        <p:txBody>
          <a:bodyPr/>
          <a:lstStyle/>
          <a:p>
            <a:pPr algn="just"/>
            <a:r>
              <a:rPr lang="en-US" sz="2400" b="1" dirty="0"/>
              <a:t>Hot iron</a:t>
            </a:r>
          </a:p>
          <a:p>
            <a:pPr algn="just"/>
            <a:r>
              <a:rPr lang="en-US" sz="2400" dirty="0"/>
              <a:t>Various hot iron dehorning tools are available, including wood fire heated, LPG heated, butane gas heated and </a:t>
            </a:r>
          </a:p>
          <a:p>
            <a:pPr algn="just"/>
            <a:r>
              <a:rPr lang="en-US" sz="2400" dirty="0"/>
              <a:t>12- and 24-volt electric models. Generally these methods are best suited to calves up to about 8 weeks of age.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sz="quarter" idx="1"/>
          </p:nvPr>
        </p:nvSpPr>
        <p:spPr>
          <a:xfrm>
            <a:off x="228600" y="1524000"/>
            <a:ext cx="8763000" cy="4800600"/>
          </a:xfrm>
        </p:spPr>
        <p:txBody>
          <a:bodyPr>
            <a:normAutofit lnSpcReduction="10000"/>
          </a:bodyPr>
          <a:lstStyle/>
          <a:p>
            <a:pPr algn="just">
              <a:lnSpc>
                <a:spcPct val="150000"/>
              </a:lnSpc>
            </a:pPr>
            <a:r>
              <a:rPr lang="en-US" sz="2000" dirty="0"/>
              <a:t>With the calf firmly restrained and the iron heated to a cherry red </a:t>
            </a:r>
            <a:r>
              <a:rPr lang="en-US" sz="2000" dirty="0" err="1"/>
              <a:t>colour</a:t>
            </a:r>
            <a:r>
              <a:rPr lang="en-US" sz="2000" dirty="0"/>
              <a:t>, apply the iron firmly over the emerging horn bud. </a:t>
            </a:r>
          </a:p>
          <a:p>
            <a:pPr algn="just">
              <a:lnSpc>
                <a:spcPct val="150000"/>
              </a:lnSpc>
            </a:pPr>
            <a:r>
              <a:rPr lang="en-US" sz="2000" dirty="0"/>
              <a:t>Roll the hot iron over the horn bud several times so that a ring of tissue around the bud is burnt through the full thickness of the skin. </a:t>
            </a:r>
          </a:p>
          <a:p>
            <a:pPr algn="just">
              <a:lnSpc>
                <a:spcPct val="150000"/>
              </a:lnSpc>
            </a:pPr>
            <a:r>
              <a:rPr lang="en-US" sz="2000" dirty="0"/>
              <a:t>Heat must be transferred evenly all the way around the horn bud to ensure that the horn growth tissue is destroyed. </a:t>
            </a:r>
          </a:p>
          <a:p>
            <a:pPr algn="just">
              <a:lnSpc>
                <a:spcPct val="150000"/>
              </a:lnSpc>
            </a:pPr>
            <a:r>
              <a:rPr lang="en-US" sz="2000" dirty="0"/>
              <a:t>In due course the horn bud will drop off. </a:t>
            </a:r>
            <a:endParaRPr lang="gu-IN" sz="2000" dirty="0"/>
          </a:p>
          <a:p>
            <a:pPr algn="just">
              <a:lnSpc>
                <a:spcPct val="150000"/>
              </a:lnSpc>
            </a:pPr>
            <a:r>
              <a:rPr lang="en-US" sz="2000" dirty="0"/>
              <a:t>The benefits of this method of dehorning are that it can be carried out at any time of the year. </a:t>
            </a:r>
          </a:p>
          <a:p>
            <a:pPr algn="just">
              <a:lnSpc>
                <a:spcPct val="150000"/>
              </a:lnSpc>
            </a:pPr>
            <a:r>
              <a:rPr lang="en-US" sz="2000" dirty="0"/>
              <a:t>There is no loss of blood and no wound to become infected. </a:t>
            </a:r>
          </a:p>
          <a:p>
            <a:pPr algn="just">
              <a:lnSpc>
                <a:spcPct val="150000"/>
              </a:lnSpc>
            </a:pPr>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457200" y="381001"/>
            <a:ext cx="8305800" cy="3276600"/>
          </a:xfrm>
          <a:prstGeom prst="rect">
            <a:avLst/>
          </a:prstGeom>
          <a:noFill/>
          <a:ln w="9525">
            <a:noFill/>
            <a:miter lim="800000"/>
            <a:headEnd/>
            <a:tailEnd/>
          </a:ln>
          <a:effectLst/>
        </p:spPr>
        <p:txBody>
          <a:bodyPr wrap="square">
            <a:spAutoFit/>
          </a:bodyPr>
          <a:lstStyle/>
          <a:p>
            <a:r>
              <a:rPr lang="en-US" sz="2800" b="1" dirty="0"/>
              <a:t>Knife</a:t>
            </a:r>
            <a:endParaRPr lang="gu-IN" sz="2800" dirty="0"/>
          </a:p>
          <a:p>
            <a:r>
              <a:rPr lang="en-US" sz="2000" dirty="0"/>
              <a:t>A curved knife similar to a </a:t>
            </a:r>
            <a:r>
              <a:rPr lang="en-US" sz="2000" dirty="0" err="1"/>
              <a:t>farrier’s</a:t>
            </a:r>
            <a:r>
              <a:rPr lang="en-US" sz="2000" dirty="0"/>
              <a:t> knife (but without a hook on the end) can be used for dehorning. Start the cut about 2 cm away from the base of the horn, then draw the knife through the skin towards and through the horn, slicing off the horn level with the skull. This will remove an elliptical piece of skin with the horn in the centre. If the cut has gone too near the edge of the horn so that the removed horn bud has an incomplete ring of hair, make another small cut to remove the skin to ensure no horn-forming tissue is left from which a </a:t>
            </a:r>
            <a:r>
              <a:rPr lang="en-US" sz="2000" dirty="0" err="1"/>
              <a:t>scur</a:t>
            </a:r>
            <a:r>
              <a:rPr lang="en-US" sz="2000" dirty="0"/>
              <a:t> (a rudimentary, deformed horn) may grow. </a:t>
            </a:r>
          </a:p>
        </p:txBody>
      </p:sp>
      <p:sp>
        <p:nvSpPr>
          <p:cNvPr id="11272" name="Rectangle 8"/>
          <p:cNvSpPr>
            <a:spLocks noChangeArrowheads="1"/>
          </p:cNvSpPr>
          <p:nvPr/>
        </p:nvSpPr>
        <p:spPr bwMode="auto">
          <a:xfrm>
            <a:off x="2190750" y="2138363"/>
            <a:ext cx="2381250" cy="0"/>
          </a:xfrm>
          <a:prstGeom prst="rect">
            <a:avLst/>
          </a:prstGeom>
          <a:noFill/>
          <a:ln w="9525">
            <a:noFill/>
            <a:miter lim="800000"/>
            <a:headEnd/>
            <a:tailEnd/>
          </a:ln>
          <a:effectLst/>
        </p:spPr>
        <p:txBody>
          <a:bodyPr wrap="none">
            <a:spAutoFit/>
          </a:bodyPr>
          <a:lstStyle/>
          <a:p>
            <a:endParaRPr lang="en-IN"/>
          </a:p>
        </p:txBody>
      </p:sp>
      <p:sp>
        <p:nvSpPr>
          <p:cNvPr id="11274" name="Rectangle 10"/>
          <p:cNvSpPr>
            <a:spLocks noChangeArrowheads="1"/>
          </p:cNvSpPr>
          <p:nvPr/>
        </p:nvSpPr>
        <p:spPr bwMode="auto">
          <a:xfrm>
            <a:off x="1371600" y="3733800"/>
            <a:ext cx="2381250" cy="152400"/>
          </a:xfrm>
          <a:prstGeom prst="rect">
            <a:avLst/>
          </a:prstGeom>
          <a:noFill/>
          <a:ln w="9525">
            <a:noFill/>
            <a:miter lim="800000"/>
            <a:headEnd/>
            <a:tailEnd/>
          </a:ln>
          <a:effectLst/>
        </p:spPr>
        <p:txBody>
          <a:bodyPr>
            <a:spAutoFit/>
          </a:bodyPr>
          <a:lstStyle/>
          <a:p>
            <a:endParaRPr lang="en-IN"/>
          </a:p>
        </p:txBody>
      </p:sp>
      <p:pic>
        <p:nvPicPr>
          <p:cNvPr id="11269" name="Picture 5"/>
          <p:cNvPicPr>
            <a:picLocks noChangeAspect="1" noChangeArrowheads="1"/>
          </p:cNvPicPr>
          <p:nvPr/>
        </p:nvPicPr>
        <p:blipFill>
          <a:blip r:embed="rId2"/>
          <a:srcRect/>
          <a:stretch>
            <a:fillRect/>
          </a:stretch>
        </p:blipFill>
        <p:spPr bwMode="auto">
          <a:xfrm>
            <a:off x="5486400" y="3886200"/>
            <a:ext cx="2895600" cy="2481943"/>
          </a:xfrm>
          <a:prstGeom prst="rect">
            <a:avLst/>
          </a:prstGeom>
          <a:noFill/>
        </p:spPr>
      </p:pic>
      <p:graphicFrame>
        <p:nvGraphicFramePr>
          <p:cNvPr id="11285" name="Group 21"/>
          <p:cNvGraphicFramePr>
            <a:graphicFrameLocks noGrp="1"/>
          </p:cNvGraphicFramePr>
          <p:nvPr/>
        </p:nvGraphicFramePr>
        <p:xfrm>
          <a:off x="2190750" y="2413000"/>
          <a:ext cx="4762500" cy="518160"/>
        </p:xfrm>
        <a:graphic>
          <a:graphicData uri="http://schemas.openxmlformats.org/drawingml/2006/table">
            <a:tbl>
              <a:tblPr/>
              <a:tblGrid>
                <a:gridCol w="2381250"/>
                <a:gridCol w="2381250"/>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cap="flat">
                      <a:noFill/>
                    </a:lnL>
                    <a:lnR>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a:noFill/>
                    </a:lnL>
                    <a:lnR cap="flat">
                      <a:noFill/>
                    </a:lnR>
                    <a:lnT cap="flat">
                      <a:noFill/>
                    </a:lnT>
                    <a:lnB cap="flat">
                      <a:noFill/>
                    </a:lnB>
                    <a:lnTlToBr>
                      <a:noFill/>
                    </a:lnTlToBr>
                    <a:lnBlToTr>
                      <a:noFill/>
                    </a:lnBlToTr>
                    <a:noFill/>
                  </a:tcPr>
                </a:tc>
              </a:tr>
            </a:tbl>
          </a:graphicData>
        </a:graphic>
      </p:graphicFrame>
      <p:pic>
        <p:nvPicPr>
          <p:cNvPr id="8" name="Picture 3"/>
          <p:cNvPicPr>
            <a:picLocks noChangeAspect="1" noChangeArrowheads="1"/>
          </p:cNvPicPr>
          <p:nvPr/>
        </p:nvPicPr>
        <p:blipFill>
          <a:blip r:embed="rId3"/>
          <a:srcRect/>
          <a:stretch>
            <a:fillRect/>
          </a:stretch>
        </p:blipFill>
        <p:spPr bwMode="auto">
          <a:xfrm>
            <a:off x="533400" y="3810001"/>
            <a:ext cx="3810000" cy="25277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639</TotalTime>
  <Words>1516</Words>
  <Application>Microsoft Office PowerPoint</Application>
  <PresentationFormat>On-screen Show (4:3)</PresentationFormat>
  <Paragraphs>143</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Civic</vt:lpstr>
      <vt:lpstr>PowerPoint Presentation</vt:lpstr>
      <vt:lpstr>HORN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Sinusitis</vt:lpstr>
      <vt:lpstr>PowerPoint Presentation</vt:lpstr>
      <vt:lpstr>PowerPoint Presentation</vt:lpstr>
      <vt:lpstr> Horn fissures</vt:lpstr>
      <vt:lpstr>PowerPoint Presentation</vt:lpstr>
      <vt:lpstr>Horn cancer</vt:lpstr>
      <vt:lpstr>Signs</vt:lpstr>
      <vt:lpstr>PowerPoint Presentation</vt:lpstr>
      <vt:lpstr>PowerPoint Presentation</vt:lpstr>
      <vt:lpstr>PowerPoint Presentation</vt:lpstr>
      <vt:lpstr>PowerPoint Presentation</vt:lpstr>
      <vt:lpstr>PowerPoint Presentation</vt:lpstr>
      <vt:lpstr>Technique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VSR-421</dc:title>
  <dc:creator>Ram</dc:creator>
  <cp:lastModifiedBy>Lenovo</cp:lastModifiedBy>
  <cp:revision>44</cp:revision>
  <dcterms:created xsi:type="dcterms:W3CDTF">2006-08-16T00:00:00Z</dcterms:created>
  <dcterms:modified xsi:type="dcterms:W3CDTF">2020-05-07T12:04:58Z</dcterms:modified>
</cp:coreProperties>
</file>