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8" r:id="rId4"/>
    <p:sldId id="312" r:id="rId5"/>
    <p:sldId id="299" r:id="rId6"/>
    <p:sldId id="300" r:id="rId7"/>
    <p:sldId id="296" r:id="rId8"/>
    <p:sldId id="297" r:id="rId9"/>
    <p:sldId id="309" r:id="rId10"/>
    <p:sldId id="310" r:id="rId11"/>
    <p:sldId id="311" r:id="rId12"/>
    <p:sldId id="301" r:id="rId13"/>
    <p:sldId id="302" r:id="rId14"/>
    <p:sldId id="307" r:id="rId15"/>
    <p:sldId id="303" r:id="rId16"/>
    <p:sldId id="308" r:id="rId17"/>
    <p:sldId id="304" r:id="rId18"/>
    <p:sldId id="305" r:id="rId19"/>
    <p:sldId id="30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18E2-6094-45DB-A66F-7BCF5BD569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181664-EB94-4AA7-895F-AB2C047251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62B3F-1F1E-49D9-9D7E-5A8A9239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5017-5C52-4971-86A3-3235CCB48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820C4-382B-4878-8A79-4C57C454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6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9E2C-8AA2-4712-B9D0-339371F8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397296-20F7-4C96-82ED-6D300184D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36E8-5E40-4B74-8B51-962757A70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F5CF-7E4A-4FB4-908E-68D67CCE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EE97D-7761-4899-916E-1A58C310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78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7D65EA-FDA0-40DD-959E-B350500CF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6D48E9-D0E9-4C4D-910F-1E2A2A065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998A-D3E9-4EEC-87AE-8B802A501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5A44-98C3-4D2D-BF77-75366952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39730-1A5F-4F5B-8AFA-FCAB068E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7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416BD-729C-4EAC-9226-107C6EA5D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C29AA-27D6-4735-A1DA-B2698B393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4664D-0799-4A36-B61F-304A58EE9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275AA-E692-4775-8F74-140F4752B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F51C4-E000-4100-A46C-2A3807B6D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36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C38A7-F74B-4A90-A8EF-84E57822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82F12-F017-4FB0-B4A5-BD96D69BB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199DF-BC9B-4565-83DB-43D821D08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B555F-0C52-4487-83F5-495F0BB08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63315-EBCE-4A2B-AA04-FC7221FD2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9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1EDA4-74DF-4DC8-AFF2-EBFC4BE62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26668-7E6D-4C28-AB69-C09EB165F6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A1592-D5D5-4FAB-BFD3-8A89AA67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E7BFB1-E237-4C46-8DA0-A2D6BF3A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BF992-09A5-4451-A04F-966BF899F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BFB1-5DD4-408D-A59C-D6515D7D0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3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1A23-0AE1-4023-A911-5D50B46FE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A339E-F44C-4064-81AD-3222083D69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0FD89-750E-458E-B35E-6526C499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6C51B-7D38-4952-AECC-1DD603001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93760-BC24-436A-B8AD-59BF7BC43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D6DC75-98F5-449B-8004-07FF35D59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7AFBE5-E9FB-4552-8D73-C3302B1F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49AA6-AAF9-4693-8CA6-31FC6015A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0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89474-4618-41CE-BD27-29F2C3417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57697-7327-4517-8C29-F86C7E974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4673AC-0933-43D1-912B-0C67E05B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CB7EF-991A-4D57-832A-8F72DDCE2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5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C70EB-1DDE-46BA-AF37-2C62C563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71CEAB-A61A-47F8-9548-96CE4B91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2302EF-C088-4475-8B53-10177A27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5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C3186-2A22-4F02-A952-BFE82E293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48606-F7CB-409F-A6ED-C7F10DFD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FAF8F-2133-4CDB-9666-9024B7C67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56DC6-0B60-4F42-9638-3682E887F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A541-F8AB-4763-9133-C91CAE44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AEB10-ADB9-4752-91BA-0B03A316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64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3F30B-BD37-4BFB-B8EB-4A320DB3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74EA2D-9BAB-4206-AB2C-856ED6CA00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994DA-2F08-45A4-91D5-B439C1E3E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A5B29D-5984-45E0-9386-D674F860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525E3-3F22-4AD4-9953-84D02A797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18249-2DDE-41F8-B59F-9742A500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7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78DB1-9320-4EAE-B9EB-018B19B97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27AEB6-624F-413F-9F38-EDDA60C34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54B32-B01A-4F4D-B011-33B50B4725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2983F-276C-4684-ACC6-76EDC60E1BBB}" type="datetimeFigureOut">
              <a:rPr lang="en-US" smtClean="0"/>
              <a:t>5/13/2020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A88A5-CEF4-4A68-A050-F0D72D5AD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6466-E019-41EF-9BB8-7F78F7938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5435A-EC22-4466-A184-E00F954275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8A6CF-0C12-4EE9-B0AA-33205075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ANAL SAC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5E1BC-627E-4A07-9950-30AF92D1F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         DR. MITHILESH KUMAR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Assistant Professor cum Jr. Scientist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Veterinary Surgery and Radiology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Bihar Veterinary College,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                 Patna-800014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04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5CD860-A045-4352-8569-14831F162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794" y="1308295"/>
            <a:ext cx="6935372" cy="5233182"/>
          </a:xfrm>
        </p:spPr>
      </p:pic>
    </p:spTree>
    <p:extLst>
      <p:ext uri="{BB962C8B-B14F-4D97-AF65-F5344CB8AC3E}">
        <p14:creationId xmlns:p14="http://schemas.microsoft.com/office/powerpoint/2010/main" val="184287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9C4B9B-AF68-40ED-9693-3AC1D98E0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705" y="1561514"/>
            <a:ext cx="5767753" cy="4037428"/>
          </a:xfrm>
        </p:spPr>
      </p:pic>
    </p:spTree>
    <p:extLst>
      <p:ext uri="{BB962C8B-B14F-4D97-AF65-F5344CB8AC3E}">
        <p14:creationId xmlns:p14="http://schemas.microsoft.com/office/powerpoint/2010/main" val="11817155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7CB39-30A1-47C9-8B1C-BE2BE60C4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Appear  as a painful, red, hot swelling one or both side of the anus.</a:t>
            </a:r>
          </a:p>
          <a:p>
            <a:r>
              <a:rPr lang="en-US" dirty="0"/>
              <a:t>Abscess bursts release greenish yellow or bloody pus.</a:t>
            </a:r>
          </a:p>
          <a:p>
            <a:r>
              <a:rPr lang="en-US" dirty="0"/>
              <a:t>In untreated case infection quickly spread cause severe damage to anus and rectum.</a:t>
            </a:r>
          </a:p>
          <a:p>
            <a:r>
              <a:rPr lang="en-US" dirty="0"/>
              <a:t>It change the stool consistency </a:t>
            </a:r>
          </a:p>
          <a:p>
            <a:r>
              <a:rPr lang="en-US" dirty="0"/>
              <a:t>DIAGNOSIS:-</a:t>
            </a:r>
          </a:p>
          <a:p>
            <a:r>
              <a:rPr lang="en-US" dirty="0"/>
              <a:t>First sign –scooting or dragging the rear along the ground .</a:t>
            </a:r>
          </a:p>
        </p:txBody>
      </p:sp>
    </p:spTree>
    <p:extLst>
      <p:ext uri="{BB962C8B-B14F-4D97-AF65-F5344CB8AC3E}">
        <p14:creationId xmlns:p14="http://schemas.microsoft.com/office/powerpoint/2010/main" val="2516133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32AF6-4ED9-4412-9B6D-235A4138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Excessive licking or biting at the base of tail rather than anal area.</a:t>
            </a:r>
          </a:p>
          <a:p>
            <a:r>
              <a:rPr lang="en-US" dirty="0"/>
              <a:t>Gentle  dogs may snap or grown  if touch the tail or anus.</a:t>
            </a:r>
          </a:p>
          <a:p>
            <a:r>
              <a:rPr lang="en-US" dirty="0"/>
              <a:t>If anal sac ruptures – blood or pus draining from rectum.</a:t>
            </a:r>
          </a:p>
          <a:p>
            <a:r>
              <a:rPr lang="en-US" dirty="0"/>
              <a:t>Impaction involves emptying the sacs.</a:t>
            </a:r>
          </a:p>
          <a:p>
            <a:r>
              <a:rPr lang="en-US" dirty="0"/>
              <a:t>In severe impaction or infection require flush out sac by solidified material.</a:t>
            </a:r>
          </a:p>
          <a:p>
            <a:r>
              <a:rPr lang="en-US" dirty="0"/>
              <a:t>In painful require sedative or anesthetic.</a:t>
            </a:r>
          </a:p>
        </p:txBody>
      </p:sp>
    </p:spTree>
    <p:extLst>
      <p:ext uri="{BB962C8B-B14F-4D97-AF65-F5344CB8AC3E}">
        <p14:creationId xmlns:p14="http://schemas.microsoft.com/office/powerpoint/2010/main" val="3380777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422D-9C5A-4B58-9D20-AEF7345C8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Symptoms :</a:t>
            </a:r>
          </a:p>
          <a:p>
            <a:r>
              <a:rPr lang="en-US" dirty="0"/>
              <a:t>Scooting</a:t>
            </a:r>
          </a:p>
          <a:p>
            <a:r>
              <a:rPr lang="en-US" dirty="0"/>
              <a:t>Licking or biting his rear end </a:t>
            </a:r>
          </a:p>
          <a:p>
            <a:r>
              <a:rPr lang="en-US" dirty="0"/>
              <a:t>A bed smell </a:t>
            </a:r>
          </a:p>
          <a:p>
            <a:r>
              <a:rPr lang="en-US" dirty="0"/>
              <a:t>Constipation or pain when pooping/siting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74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EC0DE-AF89-4E23-9279-9A5E90F6B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9649"/>
            <a:ext cx="10515600" cy="4587314"/>
          </a:xfrm>
        </p:spPr>
        <p:txBody>
          <a:bodyPr/>
          <a:lstStyle/>
          <a:p>
            <a:r>
              <a:rPr lang="en-US" dirty="0"/>
              <a:t>Treatment:</a:t>
            </a:r>
          </a:p>
          <a:p>
            <a:r>
              <a:rPr lang="en-US" dirty="0"/>
              <a:t>Antibiotic </a:t>
            </a:r>
          </a:p>
          <a:p>
            <a:r>
              <a:rPr lang="en-US" dirty="0"/>
              <a:t>Clindamycin orally </a:t>
            </a:r>
          </a:p>
          <a:p>
            <a:r>
              <a:rPr lang="en-US" dirty="0"/>
              <a:t>Sometime instilled into sacs</a:t>
            </a:r>
          </a:p>
          <a:p>
            <a:r>
              <a:rPr lang="en-US" dirty="0"/>
              <a:t>Pain relief medication – meloxicam several days subside swelling</a:t>
            </a:r>
          </a:p>
          <a:p>
            <a:r>
              <a:rPr lang="en-US" dirty="0"/>
              <a:t>Surgery necessary in advance cases.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07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39B7-262D-4CFB-B886-5EAF9693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fluid inside sac become dry and thick and plugs up the openings.</a:t>
            </a:r>
          </a:p>
          <a:p>
            <a:r>
              <a:rPr lang="en-US" dirty="0"/>
              <a:t>This is called impaction.</a:t>
            </a:r>
          </a:p>
          <a:p>
            <a:r>
              <a:rPr lang="en-US" dirty="0"/>
              <a:t>Impacted sac easy to treat by pressing with finger regularly.</a:t>
            </a:r>
          </a:p>
          <a:p>
            <a:r>
              <a:rPr lang="en-US" dirty="0"/>
              <a:t>More fibre diet.</a:t>
            </a:r>
          </a:p>
          <a:p>
            <a:r>
              <a:rPr lang="en-US" dirty="0"/>
              <a:t>Increase the size of poop giving more pressure on sac to empty </a:t>
            </a:r>
          </a:p>
        </p:txBody>
      </p:sp>
    </p:spTree>
    <p:extLst>
      <p:ext uri="{BB962C8B-B14F-4D97-AF65-F5344CB8AC3E}">
        <p14:creationId xmlns:p14="http://schemas.microsoft.com/office/powerpoint/2010/main" val="1882186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4251F-D507-41CE-8C9A-7BB89CC0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in dog irrespective of breed.</a:t>
            </a:r>
          </a:p>
          <a:p>
            <a:r>
              <a:rPr lang="en-US" dirty="0"/>
              <a:t>Overweight dog tend to have chronic anal sac problem.</a:t>
            </a:r>
          </a:p>
          <a:p>
            <a:r>
              <a:rPr lang="en-US" dirty="0"/>
              <a:t>Sac do not empty well.</a:t>
            </a:r>
          </a:p>
          <a:p>
            <a:r>
              <a:rPr lang="en-US" dirty="0"/>
              <a:t>Each impaction may cause scarring or narrowing of duct.</a:t>
            </a:r>
          </a:p>
          <a:p>
            <a:r>
              <a:rPr lang="en-US" dirty="0"/>
              <a:t>Recurs frequently </a:t>
            </a:r>
          </a:p>
          <a:p>
            <a:r>
              <a:rPr lang="en-US" dirty="0"/>
              <a:t>Surgical removal of sac require.</a:t>
            </a:r>
          </a:p>
        </p:txBody>
      </p:sp>
    </p:spTree>
    <p:extLst>
      <p:ext uri="{BB962C8B-B14F-4D97-AF65-F5344CB8AC3E}">
        <p14:creationId xmlns:p14="http://schemas.microsoft.com/office/powerpoint/2010/main" val="513932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00EA8-0CDD-411A-8C9B-E36A32B55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Sac produce pungent smelling secretion.</a:t>
            </a:r>
          </a:p>
          <a:p>
            <a:r>
              <a:rPr lang="en-US" dirty="0"/>
              <a:t>That allows his or her territory</a:t>
            </a:r>
          </a:p>
          <a:p>
            <a:r>
              <a:rPr lang="en-US" dirty="0"/>
              <a:t>Domesticated dog this is an unnecessary behavior .</a:t>
            </a:r>
          </a:p>
          <a:p>
            <a:r>
              <a:rPr lang="en-US" dirty="0"/>
              <a:t>Removal will not adversely affect pet.</a:t>
            </a:r>
          </a:p>
          <a:p>
            <a:r>
              <a:rPr lang="en-US" dirty="0"/>
              <a:t>Release the contents of anal sacs particularly on frightened.</a:t>
            </a:r>
          </a:p>
          <a:p>
            <a:r>
              <a:rPr lang="en-US" dirty="0"/>
              <a:t>Lack of control on anus or anal sac. </a:t>
            </a:r>
          </a:p>
        </p:txBody>
      </p:sp>
    </p:spTree>
    <p:extLst>
      <p:ext uri="{BB962C8B-B14F-4D97-AF65-F5344CB8AC3E}">
        <p14:creationId xmlns:p14="http://schemas.microsoft.com/office/powerpoint/2010/main" val="79662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AB39C-3FC4-4689-BA55-8F358AE8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quantities of fluid will drain out when resting, leaving an  unpleasant odor.</a:t>
            </a:r>
          </a:p>
          <a:p>
            <a:r>
              <a:rPr lang="en-US" dirty="0"/>
              <a:t>Remove the sac in this problem.</a:t>
            </a:r>
          </a:p>
        </p:txBody>
      </p:sp>
    </p:spTree>
    <p:extLst>
      <p:ext uri="{BB962C8B-B14F-4D97-AF65-F5344CB8AC3E}">
        <p14:creationId xmlns:p14="http://schemas.microsoft.com/office/powerpoint/2010/main" val="2017734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6A4A6-FEAC-41F8-BCAA-BE227F55D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055"/>
            <a:ext cx="10515600" cy="4037428"/>
          </a:xfrm>
        </p:spPr>
        <p:txBody>
          <a:bodyPr/>
          <a:lstStyle/>
          <a:p>
            <a:r>
              <a:rPr lang="en-US" dirty="0"/>
              <a:t>Anal sac stenosis disease is called anal gland disease.</a:t>
            </a:r>
          </a:p>
          <a:p>
            <a:r>
              <a:rPr lang="en-US" dirty="0"/>
              <a:t>Located on either side of anus at 4 o’clock and 8 o’clock position.</a:t>
            </a:r>
          </a:p>
          <a:p>
            <a:r>
              <a:rPr lang="en-US" dirty="0"/>
              <a:t>Lined with sebaceous gland to produce foul smelling fluid.</a:t>
            </a:r>
          </a:p>
          <a:p>
            <a:r>
              <a:rPr lang="en-US" dirty="0"/>
              <a:t>Fluid stored opened into anus.</a:t>
            </a:r>
          </a:p>
          <a:p>
            <a:r>
              <a:rPr lang="en-US" dirty="0"/>
              <a:t>Both male and female.</a:t>
            </a:r>
          </a:p>
          <a:p>
            <a:r>
              <a:rPr lang="en-US" dirty="0"/>
              <a:t>Chemical acts as territorial marker or dog calling cards.</a:t>
            </a:r>
          </a:p>
          <a:p>
            <a:r>
              <a:rPr lang="en-US" dirty="0"/>
              <a:t>Become impacted (plugged) due to inflammation of ducts. </a:t>
            </a:r>
          </a:p>
        </p:txBody>
      </p:sp>
    </p:spTree>
    <p:extLst>
      <p:ext uri="{BB962C8B-B14F-4D97-AF65-F5344CB8AC3E}">
        <p14:creationId xmlns:p14="http://schemas.microsoft.com/office/powerpoint/2010/main" val="880987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96AD1-3B0A-43AC-9D7B-0961170FF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7446"/>
            <a:ext cx="10515600" cy="4670473"/>
          </a:xfrm>
        </p:spPr>
        <p:txBody>
          <a:bodyPr/>
          <a:lstStyle/>
          <a:p>
            <a:r>
              <a:rPr lang="en-US" dirty="0"/>
              <a:t>Secretion within the impacted sacs will thicken and sac will become swollen distended.</a:t>
            </a:r>
          </a:p>
          <a:p>
            <a:r>
              <a:rPr lang="en-US" dirty="0"/>
              <a:t>Painful to pass faeces.</a:t>
            </a:r>
          </a:p>
          <a:p>
            <a:r>
              <a:rPr lang="en-US" dirty="0"/>
              <a:t>FUNCTION:-</a:t>
            </a:r>
          </a:p>
          <a:p>
            <a:r>
              <a:rPr lang="en-US" dirty="0"/>
              <a:t>Secretions are used to repel enemies and alert other animal to their presence.</a:t>
            </a:r>
          </a:p>
          <a:p>
            <a:r>
              <a:rPr lang="en-US" dirty="0"/>
              <a:t>Fluid squeezed out by muscular contraction.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86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6DA74-6DB8-4FDE-81C1-F21B3401F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Passes during bowel movement providing a distinctive odor (individual scent signature) to the feces.</a:t>
            </a:r>
          </a:p>
          <a:p>
            <a:r>
              <a:rPr lang="en-US" dirty="0"/>
              <a:t>Squeezed out every time strains to poop.</a:t>
            </a:r>
          </a:p>
          <a:p>
            <a:r>
              <a:rPr lang="en-US" dirty="0"/>
              <a:t>Identify themselves each other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92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CB2A8-DC94-4CFE-B161-02CDC3921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Interested in smelling one another feces. </a:t>
            </a:r>
          </a:p>
          <a:p>
            <a:r>
              <a:rPr lang="en-US" dirty="0"/>
              <a:t>Problem:-</a:t>
            </a:r>
          </a:p>
          <a:p>
            <a:r>
              <a:rPr lang="en-US" dirty="0"/>
              <a:t>Sac become impacted due to inflammation of ducts.</a:t>
            </a:r>
          </a:p>
          <a:p>
            <a:r>
              <a:rPr lang="en-US" dirty="0"/>
              <a:t>The secretion within impacted sacs will thicken.</a:t>
            </a:r>
          </a:p>
          <a:p>
            <a:r>
              <a:rPr lang="en-US" dirty="0"/>
              <a:t>Sac become swollen and distended.</a:t>
            </a:r>
          </a:p>
          <a:p>
            <a:r>
              <a:rPr lang="en-US" dirty="0"/>
              <a:t>Painful to pass the feces.</a:t>
            </a:r>
          </a:p>
          <a:p>
            <a:r>
              <a:rPr lang="en-US" dirty="0"/>
              <a:t>The secretion of sac is ideal media for bacterial growth.</a:t>
            </a:r>
          </a:p>
          <a:p>
            <a:r>
              <a:rPr lang="en-US" dirty="0"/>
              <a:t>Allowing abscess to form  </a:t>
            </a:r>
          </a:p>
        </p:txBody>
      </p:sp>
    </p:spTree>
    <p:extLst>
      <p:ext uri="{BB962C8B-B14F-4D97-AF65-F5344CB8AC3E}">
        <p14:creationId xmlns:p14="http://schemas.microsoft.com/office/powerpoint/2010/main" val="3700911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8561FD-9BB8-45C7-B5DB-5BE07A409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Bacteria normally present in anus readily travel to ducts and enter the sac.</a:t>
            </a:r>
          </a:p>
          <a:p>
            <a:r>
              <a:rPr lang="en-US" dirty="0"/>
              <a:t>In normal situation bacteria flushed out with faeces.</a:t>
            </a:r>
          </a:p>
          <a:p>
            <a:r>
              <a:rPr lang="en-US" dirty="0"/>
              <a:t>Sac impacted fluid does not empty normally.</a:t>
            </a:r>
          </a:p>
          <a:p>
            <a:r>
              <a:rPr lang="en-US" dirty="0"/>
              <a:t>They become infected.</a:t>
            </a:r>
          </a:p>
          <a:p>
            <a:r>
              <a:rPr lang="en-US" dirty="0"/>
              <a:t> The fluid then become bloody and sac become filled with pus.</a:t>
            </a:r>
          </a:p>
          <a:p>
            <a:r>
              <a:rPr lang="en-US" dirty="0"/>
              <a:t>This forming anal sac disease.</a:t>
            </a:r>
          </a:p>
        </p:txBody>
      </p:sp>
    </p:spTree>
    <p:extLst>
      <p:ext uri="{BB962C8B-B14F-4D97-AF65-F5344CB8AC3E}">
        <p14:creationId xmlns:p14="http://schemas.microsoft.com/office/powerpoint/2010/main" val="2676261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D310A4-5C38-494E-B664-A7E8EC25AE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071" y="413543"/>
            <a:ext cx="8018584" cy="6113865"/>
          </a:xfrm>
        </p:spPr>
      </p:pic>
    </p:spTree>
    <p:extLst>
      <p:ext uri="{BB962C8B-B14F-4D97-AF65-F5344CB8AC3E}">
        <p14:creationId xmlns:p14="http://schemas.microsoft.com/office/powerpoint/2010/main" val="1753600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944C-4E7E-4572-900C-26490C210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SCOOTING DOG OR DRAGGING THE REAR ALONG THE GROUND, LICKING OR BITING AT THE BASE OF TAIL.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C99EBE-B4A2-4B73-93AA-DA0BE0B6E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27" y="1690688"/>
            <a:ext cx="5683346" cy="4161471"/>
          </a:xfrm>
        </p:spPr>
      </p:pic>
    </p:spTree>
    <p:extLst>
      <p:ext uri="{BB962C8B-B14F-4D97-AF65-F5344CB8AC3E}">
        <p14:creationId xmlns:p14="http://schemas.microsoft.com/office/powerpoint/2010/main" val="196097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2DFF2-9803-4975-ACC1-A2C2C54AC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 side of the anal gland affected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613BD1-68BC-473D-85B3-4E0AF0673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83204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619</Words>
  <Application>Microsoft Office PowerPoint</Application>
  <PresentationFormat>Widescreen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ANAL SAC DISEASE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SCOOTING DOG OR DRAGGING THE REAR ALONG THE GROUND, LICKING OR BITING AT THE BASE OF TAIL. </vt:lpstr>
      <vt:lpstr>One side of the anal gland affected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 SAC DISEASE</dc:title>
  <dc:creator>hp</dc:creator>
  <cp:lastModifiedBy>hp</cp:lastModifiedBy>
  <cp:revision>35</cp:revision>
  <dcterms:created xsi:type="dcterms:W3CDTF">2020-05-02T14:10:52Z</dcterms:created>
  <dcterms:modified xsi:type="dcterms:W3CDTF">2020-05-13T15:22:17Z</dcterms:modified>
</cp:coreProperties>
</file>