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1" r:id="rId3"/>
    <p:sldId id="339" r:id="rId4"/>
    <p:sldId id="346" r:id="rId5"/>
    <p:sldId id="303" r:id="rId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a:srgbClr val="333399"/>
    <a:srgbClr val="FFCC66"/>
    <a:srgbClr val="FF9933"/>
    <a:srgbClr val="57B2B9"/>
    <a:srgbClr val="FF6699"/>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917ED0E-056C-42E0-A7BB-D3C73988389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4C8500-4D76-459A-B012-9FEE3692BAB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99171E-08A3-4CB0-A9DD-9F4C9DF08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F6BDCF-D454-41FA-9EE5-EC6F8CBB2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FBF20CD-7DA3-4EF9-9395-C23943D11D6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A20F3D-AC85-4977-82F1-DE42A357DDF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2C372A2-9050-45E5-BF4E-BD0A69373C2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3A39531-3543-4322-82FE-89AFA0144E7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8D39F4B-050D-4442-B639-BB34EDF569E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8F64B99-70E9-4A71-8594-22CA9F5956F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63C1A07-D9F6-4D91-AC9F-5619BF32B35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F5F1317-4DFA-4063-977B-A73078FCF8B8}"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IN" sz="4000" b="1" dirty="0" smtClean="0">
                <a:solidFill>
                  <a:srgbClr val="FF0000"/>
                </a:solidFill>
              </a:rPr>
              <a:t>ANALYSIS OF CONTINUOUS CABINET DRYERS</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Food Engineering (DTE - 321)</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914400"/>
          </a:xfrm>
        </p:spPr>
        <p:txBody>
          <a:bodyPr>
            <a:normAutofit/>
          </a:bodyPr>
          <a:lstStyle/>
          <a:p>
            <a:r>
              <a:rPr lang="en-US" sz="2800" b="1" dirty="0" smtClean="0">
                <a:solidFill>
                  <a:srgbClr val="C00000"/>
                </a:solidFill>
              </a:rPr>
              <a:t>Mass balance and Energy Balance in Counter-current Continuous cabinet Dryers</a:t>
            </a:r>
            <a:endParaRPr lang="en-US" sz="2800" b="1" dirty="0">
              <a:solidFill>
                <a:srgbClr val="FF0000"/>
              </a:solidFill>
            </a:endParaRPr>
          </a:p>
        </p:txBody>
      </p:sp>
      <p:sp>
        <p:nvSpPr>
          <p:cNvPr id="3" name="Content Placeholder 2"/>
          <p:cNvSpPr>
            <a:spLocks noGrp="1"/>
          </p:cNvSpPr>
          <p:nvPr>
            <p:ph idx="1"/>
          </p:nvPr>
        </p:nvSpPr>
        <p:spPr>
          <a:xfrm>
            <a:off x="381000" y="1089061"/>
            <a:ext cx="8534400" cy="5464139"/>
          </a:xfrm>
        </p:spPr>
        <p:txBody>
          <a:bodyPr>
            <a:normAutofit fontScale="92500" lnSpcReduction="20000"/>
          </a:bodyPr>
          <a:lstStyle/>
          <a:p>
            <a:pPr>
              <a:buNone/>
            </a:pPr>
            <a:r>
              <a:rPr lang="en-US" sz="700" dirty="0" smtClean="0"/>
              <a:t> </a:t>
            </a:r>
            <a:endParaRPr lang="en-US" sz="1600" dirty="0" smtClean="0"/>
          </a:p>
          <a:p>
            <a:pPr marL="339725" lvl="1" indent="-339725">
              <a:buFont typeface="Wingdings" pitchFamily="2" charset="2"/>
              <a:buChar char="Ø"/>
            </a:pPr>
            <a:r>
              <a:rPr lang="en-US" sz="2200" dirty="0" smtClean="0"/>
              <a:t>      </a:t>
            </a:r>
            <a:r>
              <a:rPr lang="en-US" sz="2200" dirty="0" smtClean="0">
                <a:latin typeface="+mj-lt"/>
              </a:rPr>
              <a:t>Air In m</a:t>
            </a:r>
            <a:r>
              <a:rPr lang="en-US" sz="2200" baseline="-25000" dirty="0" smtClean="0">
                <a:latin typeface="+mj-lt"/>
              </a:rPr>
              <a:t>a</a:t>
            </a:r>
            <a:r>
              <a:rPr lang="en-US" sz="2200" dirty="0" smtClean="0">
                <a:latin typeface="+mj-lt"/>
              </a:rPr>
              <a:t>              </a:t>
            </a:r>
            <a:r>
              <a:rPr lang="en-US" sz="2200" dirty="0" smtClean="0"/>
              <a:t>2                                           1    Air Out, m</a:t>
            </a:r>
            <a:r>
              <a:rPr lang="en-US" sz="2200" baseline="-25000" dirty="0" smtClean="0"/>
              <a:t>a</a:t>
            </a:r>
            <a:endParaRPr lang="en-US" sz="2200" baseline="-25000" dirty="0" smtClean="0"/>
          </a:p>
          <a:p>
            <a:pPr marL="339725" lvl="1" indent="-339725">
              <a:buNone/>
            </a:pPr>
            <a:endParaRPr lang="en-US" sz="1600" dirty="0" smtClean="0"/>
          </a:p>
          <a:p>
            <a:pPr marL="339725" lvl="1" indent="-339725">
              <a:buNone/>
            </a:pPr>
            <a:endParaRPr lang="en-US" sz="1600" dirty="0" smtClean="0"/>
          </a:p>
          <a:p>
            <a:pPr marL="339725" lvl="1" indent="-339725">
              <a:buNone/>
            </a:pPr>
            <a:r>
              <a:rPr lang="en-US" sz="1600" dirty="0" smtClean="0"/>
              <a:t>           </a:t>
            </a:r>
            <a:r>
              <a:rPr lang="en-US" sz="2000" dirty="0" smtClean="0">
                <a:latin typeface="+mj-lt"/>
              </a:rPr>
              <a:t>Product Out, m</a:t>
            </a:r>
            <a:r>
              <a:rPr lang="en-US" sz="2000" baseline="-25000" dirty="0" smtClean="0">
                <a:latin typeface="+mj-lt"/>
              </a:rPr>
              <a:t>p   </a:t>
            </a:r>
            <a:r>
              <a:rPr lang="en-US" sz="2000" dirty="0" smtClean="0">
                <a:latin typeface="+mj-lt"/>
              </a:rPr>
              <a:t>                                                          Product In, m</a:t>
            </a:r>
            <a:r>
              <a:rPr lang="en-US" sz="2000" baseline="-25000" dirty="0" smtClean="0">
                <a:latin typeface="+mj-lt"/>
              </a:rPr>
              <a:t>p                                                                                                                                                              </a:t>
            </a:r>
            <a:endParaRPr lang="en-US" sz="1600" baseline="-25000" dirty="0" smtClean="0">
              <a:latin typeface="+mj-lt"/>
            </a:endParaRPr>
          </a:p>
          <a:p>
            <a:pPr marL="339725" lvl="1" indent="-339725">
              <a:buNone/>
            </a:pPr>
            <a:endParaRPr lang="en-US" sz="1600" dirty="0" smtClean="0"/>
          </a:p>
          <a:p>
            <a:pPr marL="339725" lvl="1" indent="-339725">
              <a:buNone/>
            </a:pPr>
            <a:endParaRPr lang="en-US" sz="1600" dirty="0" smtClean="0"/>
          </a:p>
          <a:p>
            <a:pPr>
              <a:buFont typeface="Wingdings" pitchFamily="2" charset="2"/>
              <a:buChar char="Ø"/>
            </a:pPr>
            <a:r>
              <a:rPr lang="en-US" sz="2400" b="1" dirty="0" smtClean="0">
                <a:solidFill>
                  <a:srgbClr val="A50021"/>
                </a:solidFill>
                <a:latin typeface="+mj-lt"/>
              </a:rPr>
              <a:t>Moisture Balance: </a:t>
            </a:r>
            <a:r>
              <a:rPr lang="en-US" sz="2400" dirty="0" smtClean="0">
                <a:latin typeface="+mj-lt"/>
              </a:rPr>
              <a:t>Moisture In = Moisture out</a:t>
            </a:r>
            <a:endParaRPr lang="en-US" sz="2400" dirty="0" smtClean="0">
              <a:latin typeface="+mj-lt"/>
            </a:endParaRPr>
          </a:p>
          <a:p>
            <a:r>
              <a:rPr lang="en-US" sz="2400" dirty="0" smtClean="0">
                <a:latin typeface="+mj-lt"/>
              </a:rPr>
              <a:t>m</a:t>
            </a:r>
            <a:r>
              <a:rPr lang="en-US" sz="2400" baseline="-25000" dirty="0" smtClean="0">
                <a:latin typeface="+mj-lt"/>
              </a:rPr>
              <a:t>a</a:t>
            </a:r>
            <a:r>
              <a:rPr lang="en-US" sz="2400" dirty="0" smtClean="0">
                <a:latin typeface="+mj-lt"/>
              </a:rPr>
              <a:t> </a:t>
            </a:r>
            <a:r>
              <a:rPr lang="en-US" sz="2400" dirty="0" smtClean="0">
                <a:latin typeface="+mj-lt"/>
              </a:rPr>
              <a:t>H2</a:t>
            </a:r>
            <a:r>
              <a:rPr lang="en-US" sz="2400" dirty="0" smtClean="0">
                <a:latin typeface="+mj-lt"/>
              </a:rPr>
              <a:t> + m</a:t>
            </a:r>
            <a:r>
              <a:rPr lang="en-US" sz="2400" baseline="-25000" dirty="0" smtClean="0">
                <a:latin typeface="+mj-lt"/>
              </a:rPr>
              <a:t>p</a:t>
            </a:r>
            <a:r>
              <a:rPr lang="en-US" sz="2400" dirty="0" smtClean="0">
                <a:latin typeface="+mj-lt"/>
              </a:rPr>
              <a:t> w</a:t>
            </a:r>
            <a:r>
              <a:rPr lang="en-US" sz="2400" baseline="-25000" dirty="0" smtClean="0">
                <a:latin typeface="+mj-lt"/>
              </a:rPr>
              <a:t>1</a:t>
            </a:r>
            <a:r>
              <a:rPr lang="en-US" sz="2400" dirty="0" smtClean="0">
                <a:latin typeface="+mj-lt"/>
              </a:rPr>
              <a:t> = m</a:t>
            </a:r>
            <a:r>
              <a:rPr lang="en-US" sz="2400" baseline="-25000" dirty="0" smtClean="0">
                <a:latin typeface="+mj-lt"/>
              </a:rPr>
              <a:t>a</a:t>
            </a:r>
            <a:r>
              <a:rPr lang="en-US" sz="2400" dirty="0" smtClean="0">
                <a:latin typeface="+mj-lt"/>
              </a:rPr>
              <a:t> </a:t>
            </a:r>
            <a:r>
              <a:rPr lang="en-US" sz="2400" dirty="0" smtClean="0">
                <a:latin typeface="+mj-lt"/>
              </a:rPr>
              <a:t>H</a:t>
            </a:r>
            <a:r>
              <a:rPr lang="en-US" sz="2400" baseline="-25000" dirty="0" smtClean="0">
                <a:latin typeface="+mj-lt"/>
              </a:rPr>
              <a:t>1</a:t>
            </a:r>
            <a:r>
              <a:rPr lang="en-US" sz="2400" dirty="0" smtClean="0">
                <a:latin typeface="+mj-lt"/>
              </a:rPr>
              <a:t> + m</a:t>
            </a:r>
            <a:r>
              <a:rPr lang="en-US" sz="2400" baseline="-25000" dirty="0" smtClean="0">
                <a:latin typeface="+mj-lt"/>
              </a:rPr>
              <a:t>p </a:t>
            </a:r>
            <a:r>
              <a:rPr lang="en-US" sz="2400" dirty="0" smtClean="0">
                <a:latin typeface="+mj-lt"/>
              </a:rPr>
              <a:t>w</a:t>
            </a:r>
            <a:r>
              <a:rPr lang="en-US" sz="2400" baseline="-25000" dirty="0" smtClean="0">
                <a:latin typeface="+mj-lt"/>
              </a:rPr>
              <a:t>2</a:t>
            </a:r>
            <a:endParaRPr lang="en-US" sz="2400" dirty="0" smtClean="0">
              <a:latin typeface="+mj-lt"/>
            </a:endParaRPr>
          </a:p>
          <a:p>
            <a:r>
              <a:rPr lang="en-US" sz="2400" dirty="0" smtClean="0">
                <a:latin typeface="+mj-lt"/>
              </a:rPr>
              <a:t>Where,</a:t>
            </a:r>
          </a:p>
          <a:p>
            <a:r>
              <a:rPr lang="en-US" sz="2400" dirty="0" smtClean="0">
                <a:latin typeface="+mj-lt"/>
              </a:rPr>
              <a:t>m</a:t>
            </a:r>
            <a:r>
              <a:rPr lang="en-US" sz="2400" baseline="-25000" dirty="0" smtClean="0">
                <a:latin typeface="+mj-lt"/>
              </a:rPr>
              <a:t>a</a:t>
            </a:r>
            <a:r>
              <a:rPr lang="en-US" sz="2400" dirty="0" smtClean="0">
                <a:latin typeface="+mj-lt"/>
              </a:rPr>
              <a:t> = Air flow rate (kg dry air / h), m</a:t>
            </a:r>
            <a:r>
              <a:rPr lang="en-US" sz="2400" baseline="-25000" dirty="0" smtClean="0">
                <a:latin typeface="+mj-lt"/>
              </a:rPr>
              <a:t>p</a:t>
            </a:r>
            <a:r>
              <a:rPr lang="en-US" sz="2400" dirty="0" smtClean="0">
                <a:latin typeface="+mj-lt"/>
              </a:rPr>
              <a:t> = Product flow rate (kg dry solids / h) , </a:t>
            </a:r>
            <a:r>
              <a:rPr lang="en-US" sz="2400" dirty="0" smtClean="0">
                <a:latin typeface="+mj-lt"/>
              </a:rPr>
              <a:t>H </a:t>
            </a:r>
            <a:r>
              <a:rPr lang="en-US" sz="2400" dirty="0" smtClean="0">
                <a:latin typeface="+mj-lt"/>
              </a:rPr>
              <a:t>= Absolute humidity (kg water / kg dry air) and w = Product moisture content (kg water / kg solid) T</a:t>
            </a:r>
            <a:r>
              <a:rPr lang="en-US" sz="2400" baseline="-25000" dirty="0" smtClean="0">
                <a:latin typeface="+mj-lt"/>
              </a:rPr>
              <a:t>a</a:t>
            </a:r>
            <a:r>
              <a:rPr lang="en-US" sz="2400" dirty="0" smtClean="0">
                <a:latin typeface="+mj-lt"/>
              </a:rPr>
              <a:t>= Temperature of air ( ⁰ C) </a:t>
            </a:r>
            <a:r>
              <a:rPr lang="en-US" sz="2400" dirty="0" err="1" smtClean="0">
                <a:latin typeface="+mj-lt"/>
              </a:rPr>
              <a:t>T</a:t>
            </a:r>
            <a:r>
              <a:rPr lang="en-US" sz="2400" baseline="-25000" dirty="0" err="1" smtClean="0">
                <a:latin typeface="+mj-lt"/>
              </a:rPr>
              <a:t>p</a:t>
            </a:r>
            <a:r>
              <a:rPr lang="en-US" sz="2400" dirty="0" smtClean="0">
                <a:latin typeface="+mj-lt"/>
              </a:rPr>
              <a:t> = Temperature of product ( ⁰ C ) and 1 is inlet condition; and 2 is the outlet condition.</a:t>
            </a:r>
          </a:p>
          <a:p>
            <a:pPr>
              <a:buFont typeface="Wingdings" pitchFamily="2" charset="2"/>
              <a:buChar char="Ø"/>
            </a:pPr>
            <a:r>
              <a:rPr lang="en-US" sz="2400" b="1" dirty="0" smtClean="0">
                <a:latin typeface="+mj-lt"/>
              </a:rPr>
              <a:t>Energy balance</a:t>
            </a:r>
            <a:r>
              <a:rPr lang="en-US" sz="2400" dirty="0" smtClean="0">
                <a:latin typeface="+mj-lt"/>
              </a:rPr>
              <a:t> </a:t>
            </a:r>
            <a:r>
              <a:rPr lang="en-US" sz="2400" dirty="0" smtClean="0">
                <a:latin typeface="+mj-lt"/>
              </a:rPr>
              <a:t>:  Energy In =  Energy Out</a:t>
            </a:r>
            <a:endParaRPr lang="en-US" sz="2400" dirty="0" smtClean="0">
              <a:latin typeface="+mj-lt"/>
            </a:endParaRPr>
          </a:p>
          <a:p>
            <a:r>
              <a:rPr lang="en-US" sz="2400" dirty="0" smtClean="0">
                <a:latin typeface="+mj-lt"/>
              </a:rPr>
              <a:t>m</a:t>
            </a:r>
            <a:r>
              <a:rPr lang="en-US" sz="2400" baseline="-25000" dirty="0" smtClean="0">
                <a:latin typeface="+mj-lt"/>
              </a:rPr>
              <a:t>a</a:t>
            </a:r>
            <a:r>
              <a:rPr lang="en-US" sz="2400" dirty="0" smtClean="0">
                <a:latin typeface="+mj-lt"/>
              </a:rPr>
              <a:t> </a:t>
            </a:r>
            <a:r>
              <a:rPr lang="en-US" sz="2400" dirty="0" smtClean="0">
                <a:latin typeface="+mj-lt"/>
              </a:rPr>
              <a:t>H</a:t>
            </a:r>
            <a:r>
              <a:rPr lang="en-US" sz="2400" baseline="-25000" dirty="0" smtClean="0">
                <a:latin typeface="+mj-lt"/>
              </a:rPr>
              <a:t>a2</a:t>
            </a:r>
            <a:r>
              <a:rPr lang="en-US" sz="2400" dirty="0" smtClean="0">
                <a:latin typeface="+mj-lt"/>
              </a:rPr>
              <a:t> + m</a:t>
            </a:r>
            <a:r>
              <a:rPr lang="en-US" sz="2400" baseline="-25000" dirty="0" smtClean="0">
                <a:latin typeface="+mj-lt"/>
              </a:rPr>
              <a:t>p </a:t>
            </a:r>
            <a:r>
              <a:rPr lang="en-US" sz="2400" dirty="0" smtClean="0">
                <a:latin typeface="+mj-lt"/>
              </a:rPr>
              <a:t>H</a:t>
            </a:r>
            <a:r>
              <a:rPr lang="en-US" sz="2400" baseline="-25000" dirty="0" smtClean="0">
                <a:latin typeface="+mj-lt"/>
              </a:rPr>
              <a:t>p1</a:t>
            </a:r>
            <a:r>
              <a:rPr lang="en-US" sz="2400" dirty="0" smtClean="0">
                <a:latin typeface="+mj-lt"/>
              </a:rPr>
              <a:t> = m</a:t>
            </a:r>
            <a:r>
              <a:rPr lang="en-US" sz="2400" baseline="-25000" dirty="0" smtClean="0">
                <a:latin typeface="+mj-lt"/>
              </a:rPr>
              <a:t>a</a:t>
            </a:r>
            <a:r>
              <a:rPr lang="en-US" sz="2400" dirty="0" smtClean="0">
                <a:latin typeface="+mj-lt"/>
              </a:rPr>
              <a:t> </a:t>
            </a:r>
            <a:r>
              <a:rPr lang="en-US" sz="2400" dirty="0" smtClean="0">
                <a:latin typeface="+mj-lt"/>
              </a:rPr>
              <a:t>H</a:t>
            </a:r>
            <a:r>
              <a:rPr lang="en-US" sz="2400" baseline="-25000" dirty="0" smtClean="0">
                <a:latin typeface="+mj-lt"/>
              </a:rPr>
              <a:t>a1</a:t>
            </a:r>
            <a:r>
              <a:rPr lang="en-US" sz="2400" dirty="0" smtClean="0">
                <a:latin typeface="+mj-lt"/>
              </a:rPr>
              <a:t> + m</a:t>
            </a:r>
            <a:r>
              <a:rPr lang="en-US" sz="2400" baseline="-25000" dirty="0" smtClean="0">
                <a:latin typeface="+mj-lt"/>
              </a:rPr>
              <a:t>p</a:t>
            </a:r>
            <a:r>
              <a:rPr lang="en-US" sz="2400" dirty="0" smtClean="0">
                <a:latin typeface="+mj-lt"/>
              </a:rPr>
              <a:t> H</a:t>
            </a:r>
            <a:r>
              <a:rPr lang="en-US" sz="2400" baseline="-25000" dirty="0" smtClean="0">
                <a:latin typeface="+mj-lt"/>
              </a:rPr>
              <a:t>p2 </a:t>
            </a:r>
            <a:r>
              <a:rPr lang="en-US" sz="2400" dirty="0" smtClean="0">
                <a:latin typeface="+mj-lt"/>
              </a:rPr>
              <a:t>+ </a:t>
            </a:r>
            <a:r>
              <a:rPr lang="en-US" sz="2400" dirty="0" smtClean="0">
                <a:latin typeface="+mj-lt"/>
              </a:rPr>
              <a:t>Q</a:t>
            </a:r>
            <a:endParaRPr lang="en-US" sz="2400" dirty="0" smtClean="0">
              <a:latin typeface="+mj-lt"/>
            </a:endParaRPr>
          </a:p>
          <a:p>
            <a:r>
              <a:rPr lang="en-US" sz="2400" dirty="0" smtClean="0">
                <a:latin typeface="+mj-lt"/>
              </a:rPr>
              <a:t>Where, </a:t>
            </a:r>
            <a:r>
              <a:rPr lang="en-US" sz="2400" dirty="0" smtClean="0">
                <a:latin typeface="+mj-lt"/>
              </a:rPr>
              <a:t>Q</a:t>
            </a:r>
            <a:r>
              <a:rPr lang="en-US" sz="2400" baseline="-25000" dirty="0" smtClean="0">
                <a:latin typeface="+mj-lt"/>
              </a:rPr>
              <a:t> </a:t>
            </a:r>
            <a:r>
              <a:rPr lang="en-US" sz="2400" dirty="0" smtClean="0">
                <a:latin typeface="+mj-lt"/>
              </a:rPr>
              <a:t>= </a:t>
            </a:r>
            <a:r>
              <a:rPr lang="en-US" sz="2400" dirty="0" smtClean="0">
                <a:latin typeface="+mj-lt"/>
              </a:rPr>
              <a:t>Heat losses from dehydration system, H</a:t>
            </a:r>
            <a:r>
              <a:rPr lang="en-US" sz="2400" baseline="-25000" dirty="0" smtClean="0">
                <a:latin typeface="+mj-lt"/>
              </a:rPr>
              <a:t>a</a:t>
            </a:r>
            <a:r>
              <a:rPr lang="en-US" sz="2400" dirty="0" smtClean="0">
                <a:latin typeface="+mj-lt"/>
              </a:rPr>
              <a:t> = Heat content of air (kJ / kg dry air) and H</a:t>
            </a:r>
            <a:r>
              <a:rPr lang="en-US" sz="2400" baseline="-25000" dirty="0" smtClean="0">
                <a:latin typeface="+mj-lt"/>
              </a:rPr>
              <a:t>p</a:t>
            </a:r>
            <a:r>
              <a:rPr lang="en-US" sz="2400" dirty="0" smtClean="0">
                <a:latin typeface="+mj-lt"/>
              </a:rPr>
              <a:t> = Heat content of product (kJ / kg dry solids).</a:t>
            </a:r>
          </a:p>
          <a:p>
            <a:pPr>
              <a:buFont typeface="Wingdings" pitchFamily="2" charset="2"/>
              <a:buChar char="Ø"/>
            </a:pPr>
            <a:endParaRPr lang="en-US" sz="2000" dirty="0" smtClean="0"/>
          </a:p>
        </p:txBody>
      </p:sp>
      <p:sp>
        <p:nvSpPr>
          <p:cNvPr id="8" name="Rectangle 7"/>
          <p:cNvSpPr/>
          <p:nvPr/>
        </p:nvSpPr>
        <p:spPr>
          <a:xfrm>
            <a:off x="3200400" y="1371600"/>
            <a:ext cx="2362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1600200" y="16764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1524000" y="2362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38800" y="16002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562600" y="23622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b="1" dirty="0" smtClean="0">
                <a:solidFill>
                  <a:srgbClr val="FF0000"/>
                </a:solidFill>
              </a:rPr>
              <a:t> </a:t>
            </a:r>
            <a:r>
              <a:rPr lang="en-US" sz="3600" b="1" dirty="0" smtClean="0">
                <a:solidFill>
                  <a:srgbClr val="FF0000"/>
                </a:solidFill>
              </a:rPr>
              <a:t>Enthalpy of Product determination</a:t>
            </a:r>
            <a:endParaRPr lang="en-US" sz="3600" dirty="0"/>
          </a:p>
        </p:txBody>
      </p:sp>
      <p:sp>
        <p:nvSpPr>
          <p:cNvPr id="3" name="Content Placeholder 2"/>
          <p:cNvSpPr>
            <a:spLocks noGrp="1"/>
          </p:cNvSpPr>
          <p:nvPr>
            <p:ph idx="1"/>
          </p:nvPr>
        </p:nvSpPr>
        <p:spPr>
          <a:xfrm>
            <a:off x="152400" y="609600"/>
            <a:ext cx="8839200" cy="6096000"/>
          </a:xfrm>
        </p:spPr>
        <p:txBody>
          <a:bodyPr>
            <a:normAutofit fontScale="92500" lnSpcReduction="10000"/>
          </a:bodyPr>
          <a:lstStyle/>
          <a:p>
            <a:pPr>
              <a:buFont typeface="Wingdings" pitchFamily="2" charset="2"/>
              <a:buChar char="Ø"/>
            </a:pPr>
            <a:endParaRPr lang="en-US" sz="2200" b="1" baseline="-25000" dirty="0" smtClean="0">
              <a:solidFill>
                <a:srgbClr val="FF0000"/>
              </a:solidFill>
              <a:latin typeface="+mj-lt"/>
            </a:endParaRPr>
          </a:p>
          <a:p>
            <a:pPr>
              <a:buFont typeface="Wingdings" pitchFamily="2" charset="2"/>
              <a:buChar char="Ø"/>
            </a:pPr>
            <a:r>
              <a:rPr lang="en-US" sz="2800" dirty="0" smtClean="0"/>
              <a:t>Considering </a:t>
            </a:r>
            <a:r>
              <a:rPr lang="en-US" sz="2800" dirty="0" smtClean="0"/>
              <a:t>0 </a:t>
            </a:r>
            <a:r>
              <a:rPr lang="en-US" sz="2800" dirty="0" smtClean="0"/>
              <a:t>⁰ C as the reference temperature the expressions for heat content of air and product are :</a:t>
            </a:r>
          </a:p>
          <a:p>
            <a:r>
              <a:rPr lang="en-US" sz="2800" dirty="0" smtClean="0"/>
              <a:t>H</a:t>
            </a:r>
            <a:r>
              <a:rPr lang="en-US" sz="2800" baseline="-25000" dirty="0" smtClean="0"/>
              <a:t>a</a:t>
            </a:r>
            <a:r>
              <a:rPr lang="en-US" sz="2800" dirty="0" smtClean="0"/>
              <a:t> = </a:t>
            </a:r>
            <a:r>
              <a:rPr lang="en-US" sz="2800" dirty="0" smtClean="0"/>
              <a:t> C</a:t>
            </a:r>
            <a:r>
              <a:rPr lang="en-US" sz="2800" baseline="-25000" dirty="0" smtClean="0"/>
              <a:t>s </a:t>
            </a:r>
            <a:r>
              <a:rPr lang="en-US" sz="2800" dirty="0" smtClean="0"/>
              <a:t> (T</a:t>
            </a:r>
            <a:r>
              <a:rPr lang="en-US" sz="2800" baseline="-25000" dirty="0" smtClean="0"/>
              <a:t>A</a:t>
            </a:r>
            <a:r>
              <a:rPr lang="en-US" sz="2800" dirty="0" smtClean="0"/>
              <a:t> – T</a:t>
            </a:r>
            <a:r>
              <a:rPr lang="en-US" sz="2800" baseline="-25000" dirty="0" smtClean="0"/>
              <a:t>0</a:t>
            </a:r>
            <a:r>
              <a:rPr lang="en-US" sz="2800" dirty="0" smtClean="0"/>
              <a:t>)+ H (L</a:t>
            </a:r>
            <a:r>
              <a:rPr lang="en-US" sz="2800" baseline="-25000" dirty="0" smtClean="0"/>
              <a:t>0</a:t>
            </a:r>
            <a:r>
              <a:rPr lang="en-US" sz="2800" dirty="0" smtClean="0"/>
              <a:t>), where</a:t>
            </a:r>
          </a:p>
          <a:p>
            <a:r>
              <a:rPr lang="en-US" sz="2800" dirty="0" smtClean="0"/>
              <a:t>C</a:t>
            </a:r>
            <a:r>
              <a:rPr lang="en-US" sz="2800" baseline="-25000" dirty="0" smtClean="0"/>
              <a:t>s</a:t>
            </a:r>
            <a:r>
              <a:rPr lang="en-US" sz="2800" dirty="0" smtClean="0"/>
              <a:t> = 1.005 +1.88 H and L</a:t>
            </a:r>
            <a:r>
              <a:rPr lang="en-US" sz="2800" baseline="-25000" dirty="0" smtClean="0"/>
              <a:t>0</a:t>
            </a:r>
            <a:r>
              <a:rPr lang="en-US" sz="2800" dirty="0" smtClean="0"/>
              <a:t> = 2500.5 at T0 = 0°C</a:t>
            </a:r>
            <a:endParaRPr lang="en-US" sz="2800" dirty="0" smtClean="0"/>
          </a:p>
          <a:p>
            <a:r>
              <a:rPr lang="en-US" sz="2800" dirty="0" smtClean="0"/>
              <a:t>H</a:t>
            </a:r>
            <a:r>
              <a:rPr lang="en-US" sz="2800" baseline="-25000" dirty="0" smtClean="0"/>
              <a:t>p</a:t>
            </a:r>
            <a:r>
              <a:rPr lang="en-US" sz="2800" dirty="0" smtClean="0"/>
              <a:t> = </a:t>
            </a:r>
            <a:r>
              <a:rPr lang="en-US" sz="2800" dirty="0" smtClean="0"/>
              <a:t>C</a:t>
            </a:r>
            <a:r>
              <a:rPr lang="en-US" sz="2800" baseline="-25000" dirty="0" smtClean="0"/>
              <a:t>ps</a:t>
            </a:r>
            <a:r>
              <a:rPr lang="en-US" sz="2800" dirty="0" smtClean="0"/>
              <a:t> </a:t>
            </a:r>
            <a:r>
              <a:rPr lang="en-US" sz="2800" dirty="0" smtClean="0"/>
              <a:t>(</a:t>
            </a:r>
            <a:r>
              <a:rPr lang="en-US" sz="2800" dirty="0" err="1" smtClean="0"/>
              <a:t>T</a:t>
            </a:r>
            <a:r>
              <a:rPr lang="en-US" sz="2800" baseline="-25000" dirty="0" err="1" smtClean="0"/>
              <a:t>p</a:t>
            </a:r>
            <a:r>
              <a:rPr lang="en-US" sz="2800" dirty="0" smtClean="0"/>
              <a:t> - </a:t>
            </a:r>
            <a:r>
              <a:rPr lang="en-US" sz="2800" dirty="0" smtClean="0"/>
              <a:t>T</a:t>
            </a:r>
            <a:r>
              <a:rPr lang="en-US" sz="2800" baseline="-25000" dirty="0" smtClean="0"/>
              <a:t>0 </a:t>
            </a:r>
            <a:r>
              <a:rPr lang="en-US" sz="2800" dirty="0" smtClean="0"/>
              <a:t> )</a:t>
            </a:r>
            <a:r>
              <a:rPr lang="en-US" sz="2800" dirty="0" smtClean="0"/>
              <a:t> + w </a:t>
            </a:r>
            <a:r>
              <a:rPr lang="en-US" sz="2800" dirty="0" err="1" smtClean="0"/>
              <a:t>C</a:t>
            </a:r>
            <a:r>
              <a:rPr lang="en-US" sz="2800" baseline="-25000" dirty="0" err="1" smtClean="0"/>
              <a:t>pw</a:t>
            </a:r>
            <a:r>
              <a:rPr lang="en-US" sz="2800" dirty="0" smtClean="0"/>
              <a:t> </a:t>
            </a:r>
            <a:r>
              <a:rPr lang="en-US" sz="2800" dirty="0" smtClean="0"/>
              <a:t>(</a:t>
            </a:r>
            <a:r>
              <a:rPr lang="en-US" sz="2800" dirty="0" err="1" smtClean="0"/>
              <a:t>T</a:t>
            </a:r>
            <a:r>
              <a:rPr lang="en-US" sz="2800" baseline="-25000" dirty="0" err="1" smtClean="0"/>
              <a:t>p</a:t>
            </a:r>
            <a:r>
              <a:rPr lang="en-US" sz="2800" dirty="0" smtClean="0"/>
              <a:t> - T</a:t>
            </a:r>
            <a:r>
              <a:rPr lang="en-US" sz="2800" baseline="-25000" dirty="0" smtClean="0"/>
              <a:t>0</a:t>
            </a:r>
            <a:r>
              <a:rPr lang="en-US" sz="2800" dirty="0" smtClean="0"/>
              <a:t> )</a:t>
            </a:r>
            <a:endParaRPr lang="en-US" sz="2800" dirty="0" smtClean="0"/>
          </a:p>
          <a:p>
            <a:r>
              <a:rPr lang="en-US" sz="2800" dirty="0" smtClean="0"/>
              <a:t>Where,</a:t>
            </a:r>
          </a:p>
          <a:p>
            <a:r>
              <a:rPr lang="en-US" sz="2800" dirty="0" smtClean="0"/>
              <a:t>C</a:t>
            </a:r>
            <a:r>
              <a:rPr lang="en-US" sz="2800" baseline="-25000" dirty="0" smtClean="0"/>
              <a:t>ps</a:t>
            </a:r>
            <a:r>
              <a:rPr lang="en-US" sz="2800" dirty="0" smtClean="0"/>
              <a:t> – Specific heat of product solids (kJ /kg K)</a:t>
            </a:r>
          </a:p>
          <a:p>
            <a:r>
              <a:rPr lang="en-US" sz="2800" dirty="0" err="1" smtClean="0"/>
              <a:t>C</a:t>
            </a:r>
            <a:r>
              <a:rPr lang="en-US" sz="2800" baseline="-25000" dirty="0" err="1" smtClean="0"/>
              <a:t>pw</a:t>
            </a:r>
            <a:r>
              <a:rPr lang="en-US" sz="2800" dirty="0" smtClean="0"/>
              <a:t> – Specific heat of water (kJ /kg K),</a:t>
            </a:r>
          </a:p>
          <a:p>
            <a:r>
              <a:rPr lang="en-US" sz="2800" dirty="0" err="1" smtClean="0"/>
              <a:t>T</a:t>
            </a:r>
            <a:r>
              <a:rPr lang="en-US" sz="2800" baseline="-25000" dirty="0" err="1" smtClean="0"/>
              <a:t>p</a:t>
            </a:r>
            <a:r>
              <a:rPr lang="en-US" sz="2800" dirty="0" smtClean="0"/>
              <a:t> – Product temperature</a:t>
            </a:r>
            <a:r>
              <a:rPr lang="en-US" sz="2800" dirty="0" smtClean="0"/>
              <a:t>. T</a:t>
            </a:r>
            <a:r>
              <a:rPr lang="en-US" sz="2800" baseline="-25000" dirty="0" smtClean="0"/>
              <a:t>0 </a:t>
            </a:r>
            <a:r>
              <a:rPr lang="en-US" sz="2800" dirty="0" smtClean="0"/>
              <a:t> =0°C</a:t>
            </a:r>
            <a:endParaRPr lang="en-US" sz="2800" dirty="0" smtClean="0"/>
          </a:p>
          <a:p>
            <a:pPr algn="just">
              <a:buFont typeface="Wingdings" pitchFamily="2" charset="2"/>
              <a:buChar char="Ø"/>
            </a:pPr>
            <a:r>
              <a:rPr lang="en-US" sz="2800" dirty="0" smtClean="0"/>
              <a:t>Using these equations, the quality of air required for drying an established amount of product over known moisture content range can be determined. In addition, for known inlet conditions of air, the moisture characteristics of air at the system outlet can be established.</a:t>
            </a:r>
          </a:p>
          <a:p>
            <a:pPr marL="339725" lvl="1" indent="-339725">
              <a:buFont typeface="Wingdings" pitchFamily="2" charset="2"/>
              <a:buChar char="Ø"/>
            </a:pP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solidFill>
                  <a:srgbClr val="FF0000"/>
                </a:solidFill>
              </a:rPr>
              <a:t>Numerical on Continuous Dryer</a:t>
            </a:r>
            <a:endParaRPr lang="en-US" sz="3200" dirty="0"/>
          </a:p>
        </p:txBody>
      </p:sp>
      <p:sp>
        <p:nvSpPr>
          <p:cNvPr id="3" name="Content Placeholder 2"/>
          <p:cNvSpPr>
            <a:spLocks noGrp="1"/>
          </p:cNvSpPr>
          <p:nvPr>
            <p:ph idx="1"/>
          </p:nvPr>
        </p:nvSpPr>
        <p:spPr>
          <a:xfrm>
            <a:off x="381000" y="838200"/>
            <a:ext cx="8229600" cy="5638800"/>
          </a:xfrm>
        </p:spPr>
        <p:txBody>
          <a:bodyPr>
            <a:normAutofit/>
          </a:bodyPr>
          <a:lstStyle/>
          <a:p>
            <a:pPr algn="just">
              <a:buFont typeface="Wingdings" pitchFamily="2" charset="2"/>
              <a:buChar char="Ø"/>
            </a:pPr>
            <a:r>
              <a:rPr lang="en-US" sz="2200" dirty="0" smtClean="0">
                <a:solidFill>
                  <a:srgbClr val="002060"/>
                </a:solidFill>
              </a:rPr>
              <a:t>A continuous dryer is being operated counter-currently to dry a product 0.2 kg water per kg dry solid to final moisture content of 0.05 kg water/kg </a:t>
            </a:r>
            <a:r>
              <a:rPr lang="en-US" sz="2200" dirty="0" err="1" smtClean="0">
                <a:solidFill>
                  <a:srgbClr val="002060"/>
                </a:solidFill>
              </a:rPr>
              <a:t>kg</a:t>
            </a:r>
            <a:r>
              <a:rPr lang="en-US" sz="2200" dirty="0" smtClean="0">
                <a:solidFill>
                  <a:srgbClr val="002060"/>
                </a:solidFill>
              </a:rPr>
              <a:t> dry solid. The feed rate is 500 kg dry solid/hr. The solid product enters the dryer at 20°C and products at 70°C. The heat capacity of drying solid is 2.0 KJ/kg °C. The drying air enters at 95° C with 0.005 kg water / kg dry air and moist air exits at 45° C. If the specific heat of the product is assumed as constant and there is no heat loss from dryer, calculate the air flow rate and the exit humidity ratio of air.</a:t>
            </a:r>
          </a:p>
          <a:p>
            <a:pPr algn="just">
              <a:buFont typeface="Wingdings" pitchFamily="2" charset="2"/>
              <a:buChar char="Ø"/>
            </a:pPr>
            <a:r>
              <a:rPr lang="en-US" sz="2200" dirty="0" smtClean="0">
                <a:solidFill>
                  <a:srgbClr val="002060"/>
                </a:solidFill>
              </a:rPr>
              <a:t>Solve It.</a:t>
            </a:r>
            <a:endParaRPr lang="en-US" sz="2200"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15173952</TotalTime>
  <Words>206</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ANALYSIS OF CONTINUOUS CABINET DRYERS Food Engineering (DTE - 321)</vt:lpstr>
      <vt:lpstr>Mass balance and Energy Balance in Counter-current Continuous cabinet Dryers</vt:lpstr>
      <vt:lpstr> Enthalpy of Product determination</vt:lpstr>
      <vt:lpstr>Numerical on Continuous Dryer</vt:lpstr>
      <vt:lpstr>Slide 5</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220</cp:revision>
  <dcterms:created xsi:type="dcterms:W3CDTF">2007-11-06T10:48:03Z</dcterms:created>
  <dcterms:modified xsi:type="dcterms:W3CDTF">2020-05-12T03:05:03Z</dcterms:modified>
</cp:coreProperties>
</file>