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71" r:id="rId4"/>
    <p:sldId id="261" r:id="rId5"/>
    <p:sldId id="277" r:id="rId6"/>
    <p:sldId id="284" r:id="rId7"/>
    <p:sldId id="263" r:id="rId8"/>
    <p:sldId id="265" r:id="rId9"/>
    <p:sldId id="308" r:id="rId10"/>
    <p:sldId id="298" r:id="rId11"/>
    <p:sldId id="299" r:id="rId12"/>
    <p:sldId id="300" r:id="rId13"/>
    <p:sldId id="301" r:id="rId14"/>
    <p:sldId id="309" r:id="rId15"/>
    <p:sldId id="307" r:id="rId16"/>
    <p:sldId id="311" r:id="rId17"/>
    <p:sldId id="310" r:id="rId18"/>
    <p:sldId id="285" r:id="rId19"/>
    <p:sldId id="313" r:id="rId20"/>
    <p:sldId id="268" r:id="rId21"/>
    <p:sldId id="269" r:id="rId22"/>
    <p:sldId id="317" r:id="rId23"/>
    <p:sldId id="316" r:id="rId24"/>
    <p:sldId id="315" r:id="rId25"/>
    <p:sldId id="273" r:id="rId26"/>
    <p:sldId id="31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EA44A-89B5-4C21-AE7C-99F45D2042D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9CABF-4C76-4BD3-B4CE-D27D9892BD6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In which situation</a:t>
          </a:r>
          <a:endParaRPr lang="en-US" dirty="0">
            <a:solidFill>
              <a:srgbClr val="FFFF00"/>
            </a:solidFill>
          </a:endParaRPr>
        </a:p>
      </dgm:t>
    </dgm:pt>
    <dgm:pt modelId="{7EB7794F-0213-4A95-83B3-573104032EEB}" type="parTrans" cxnId="{A3F402AF-5EA1-421F-902D-0EA9F08A8632}">
      <dgm:prSet/>
      <dgm:spPr/>
      <dgm:t>
        <a:bodyPr/>
        <a:lstStyle/>
        <a:p>
          <a:endParaRPr lang="en-US"/>
        </a:p>
      </dgm:t>
    </dgm:pt>
    <dgm:pt modelId="{2F1882B8-2A6E-4367-B05E-7E2ED36F028A}" type="sibTrans" cxnId="{A3F402AF-5EA1-421F-902D-0EA9F08A8632}">
      <dgm:prSet/>
      <dgm:spPr/>
      <dgm:t>
        <a:bodyPr/>
        <a:lstStyle/>
        <a:p>
          <a:endParaRPr lang="en-US"/>
        </a:p>
      </dgm:t>
    </dgm:pt>
    <dgm:pt modelId="{4FF78886-B68E-4D60-BE78-A649F04DA45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APOPTOSIS</a:t>
          </a:r>
          <a:endParaRPr lang="en-US" sz="2400" dirty="0">
            <a:solidFill>
              <a:srgbClr val="0070C0"/>
            </a:solidFill>
          </a:endParaRPr>
        </a:p>
      </dgm:t>
    </dgm:pt>
    <dgm:pt modelId="{F84A28AA-C1E5-4B44-8F53-576DC80F390E}" type="parTrans" cxnId="{AEA6E4D5-20A4-46E6-93CC-09822149B925}">
      <dgm:prSet/>
      <dgm:spPr/>
      <dgm:t>
        <a:bodyPr/>
        <a:lstStyle/>
        <a:p>
          <a:endParaRPr lang="en-US"/>
        </a:p>
      </dgm:t>
    </dgm:pt>
    <dgm:pt modelId="{E374CB44-7BD8-4B83-8DF9-CDF3804F54EC}" type="sibTrans" cxnId="{AEA6E4D5-20A4-46E6-93CC-09822149B925}">
      <dgm:prSet/>
      <dgm:spPr/>
      <dgm:t>
        <a:bodyPr/>
        <a:lstStyle/>
        <a:p>
          <a:endParaRPr lang="en-US"/>
        </a:p>
      </dgm:t>
    </dgm:pt>
    <dgm:pt modelId="{6DD00973-3F66-4E8E-968F-D84553AA47A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B050"/>
              </a:solidFill>
            </a:rPr>
            <a:t>PATHOLOGICAL</a:t>
          </a:r>
          <a:endParaRPr lang="en-US" sz="2400" dirty="0">
            <a:solidFill>
              <a:srgbClr val="00B050"/>
            </a:solidFill>
          </a:endParaRPr>
        </a:p>
      </dgm:t>
    </dgm:pt>
    <dgm:pt modelId="{8FFD982D-8BC2-46C6-BEBC-64932D27936D}" type="parTrans" cxnId="{85A0462A-4D6A-45E2-938A-654510D6E816}">
      <dgm:prSet/>
      <dgm:spPr/>
      <dgm:t>
        <a:bodyPr/>
        <a:lstStyle/>
        <a:p>
          <a:endParaRPr lang="en-US"/>
        </a:p>
      </dgm:t>
    </dgm:pt>
    <dgm:pt modelId="{B42BFC0F-5AF7-453F-9FF5-31FB9433444C}" type="sibTrans" cxnId="{85A0462A-4D6A-45E2-938A-654510D6E816}">
      <dgm:prSet/>
      <dgm:spPr/>
      <dgm:t>
        <a:bodyPr/>
        <a:lstStyle/>
        <a:p>
          <a:endParaRPr lang="en-US"/>
        </a:p>
      </dgm:t>
    </dgm:pt>
    <dgm:pt modelId="{C97C5042-222C-4DC5-BC39-40123253360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B050"/>
              </a:solidFill>
            </a:rPr>
            <a:t>PHYSIOLOGICAL</a:t>
          </a:r>
          <a:endParaRPr lang="en-US" sz="2400" dirty="0">
            <a:solidFill>
              <a:srgbClr val="00B050"/>
            </a:solidFill>
          </a:endParaRPr>
        </a:p>
      </dgm:t>
    </dgm:pt>
    <dgm:pt modelId="{C69BD2EB-A4BA-48E4-8E61-56F8E9B12909}" type="parTrans" cxnId="{FD930852-EE60-44BF-B974-DC6FD5B24E34}">
      <dgm:prSet/>
      <dgm:spPr/>
      <dgm:t>
        <a:bodyPr/>
        <a:lstStyle/>
        <a:p>
          <a:endParaRPr lang="en-US"/>
        </a:p>
      </dgm:t>
    </dgm:pt>
    <dgm:pt modelId="{843370E2-EAF0-405E-9603-9F606EDC8647}" type="sibTrans" cxnId="{FD930852-EE60-44BF-B974-DC6FD5B24E34}">
      <dgm:prSet/>
      <dgm:spPr/>
      <dgm:t>
        <a:bodyPr/>
        <a:lstStyle/>
        <a:p>
          <a:endParaRPr lang="en-US"/>
        </a:p>
      </dgm:t>
    </dgm:pt>
    <dgm:pt modelId="{3C0AC664-B46B-43AE-9394-265B13ABC298}" type="pres">
      <dgm:prSet presAssocID="{E00EA44A-89B5-4C21-AE7C-99F45D2042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7E7815-CECA-41D2-B2DF-5659239A45C6}" type="pres">
      <dgm:prSet presAssocID="{A879CABF-4C76-4BD3-B4CE-D27D9892BD63}" presName="singleCycle" presStyleCnt="0"/>
      <dgm:spPr/>
    </dgm:pt>
    <dgm:pt modelId="{4661E90B-32BF-4707-B00E-509368D4C272}" type="pres">
      <dgm:prSet presAssocID="{A879CABF-4C76-4BD3-B4CE-D27D9892BD63}" presName="singleCenter" presStyleLbl="node1" presStyleIdx="0" presStyleCnt="4" custScaleX="177659" custScaleY="45931" custLinFactNeighborX="1007" custLinFactNeighborY="-806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2B50DE3-C295-4BD4-B298-A8988CFC22AC}" type="pres">
      <dgm:prSet presAssocID="{F84A28AA-C1E5-4B44-8F53-576DC80F390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8617942-0522-4548-A3BE-99D7F76C7C97}" type="pres">
      <dgm:prSet presAssocID="{4FF78886-B68E-4D60-BE78-A649F04DA45C}" presName="text0" presStyleLbl="node1" presStyleIdx="1" presStyleCnt="4" custScaleX="217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30E7-3684-4A23-93A2-C245F59F95FA}" type="pres">
      <dgm:prSet presAssocID="{8FFD982D-8BC2-46C6-BEBC-64932D27936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FB65747-6D0E-4807-A157-4CA1DBE1BB48}" type="pres">
      <dgm:prSet presAssocID="{6DD00973-3F66-4E8E-968F-D84553AA47A4}" presName="text0" presStyleLbl="node1" presStyleIdx="2" presStyleCnt="4" custScaleX="30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452E-D0BB-4E6C-9525-54E5CF18F940}" type="pres">
      <dgm:prSet presAssocID="{C69BD2EB-A4BA-48E4-8E61-56F8E9B1290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60CEBBA-DEB8-4EA6-907F-4613013AB17E}" type="pres">
      <dgm:prSet presAssocID="{C97C5042-222C-4DC5-BC39-40123253360A}" presName="text0" presStyleLbl="node1" presStyleIdx="3" presStyleCnt="4" custScaleX="324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52997-F211-44DE-838A-555DC9669AE5}" type="presOf" srcId="{F84A28AA-C1E5-4B44-8F53-576DC80F390E}" destId="{42B50DE3-C295-4BD4-B298-A8988CFC22AC}" srcOrd="0" destOrd="0" presId="urn:microsoft.com/office/officeart/2008/layout/RadialCluster"/>
    <dgm:cxn modelId="{C5D59980-DDA5-443C-8B4D-7652A8E7B4E2}" type="presOf" srcId="{4FF78886-B68E-4D60-BE78-A649F04DA45C}" destId="{C8617942-0522-4548-A3BE-99D7F76C7C97}" srcOrd="0" destOrd="0" presId="urn:microsoft.com/office/officeart/2008/layout/RadialCluster"/>
    <dgm:cxn modelId="{A5E5D05E-1358-4188-AD13-3ADE032A69FC}" type="presOf" srcId="{C69BD2EB-A4BA-48E4-8E61-56F8E9B12909}" destId="{BCC6452E-D0BB-4E6C-9525-54E5CF18F940}" srcOrd="0" destOrd="0" presId="urn:microsoft.com/office/officeart/2008/layout/RadialCluster"/>
    <dgm:cxn modelId="{FD930852-EE60-44BF-B974-DC6FD5B24E34}" srcId="{A879CABF-4C76-4BD3-B4CE-D27D9892BD63}" destId="{C97C5042-222C-4DC5-BC39-40123253360A}" srcOrd="2" destOrd="0" parTransId="{C69BD2EB-A4BA-48E4-8E61-56F8E9B12909}" sibTransId="{843370E2-EAF0-405E-9603-9F606EDC8647}"/>
    <dgm:cxn modelId="{E3DBA3F3-511E-4568-9A88-744E6E8F82A7}" type="presOf" srcId="{C97C5042-222C-4DC5-BC39-40123253360A}" destId="{360CEBBA-DEB8-4EA6-907F-4613013AB17E}" srcOrd="0" destOrd="0" presId="urn:microsoft.com/office/officeart/2008/layout/RadialCluster"/>
    <dgm:cxn modelId="{A3F402AF-5EA1-421F-902D-0EA9F08A8632}" srcId="{E00EA44A-89B5-4C21-AE7C-99F45D2042DF}" destId="{A879CABF-4C76-4BD3-B4CE-D27D9892BD63}" srcOrd="0" destOrd="0" parTransId="{7EB7794F-0213-4A95-83B3-573104032EEB}" sibTransId="{2F1882B8-2A6E-4367-B05E-7E2ED36F028A}"/>
    <dgm:cxn modelId="{AEA6E4D5-20A4-46E6-93CC-09822149B925}" srcId="{A879CABF-4C76-4BD3-B4CE-D27D9892BD63}" destId="{4FF78886-B68E-4D60-BE78-A649F04DA45C}" srcOrd="0" destOrd="0" parTransId="{F84A28AA-C1E5-4B44-8F53-576DC80F390E}" sibTransId="{E374CB44-7BD8-4B83-8DF9-CDF3804F54EC}"/>
    <dgm:cxn modelId="{C30A7893-CE8C-44BA-BE6A-86CD5E7D2726}" type="presOf" srcId="{8FFD982D-8BC2-46C6-BEBC-64932D27936D}" destId="{319F30E7-3684-4A23-93A2-C245F59F95FA}" srcOrd="0" destOrd="0" presId="urn:microsoft.com/office/officeart/2008/layout/RadialCluster"/>
    <dgm:cxn modelId="{7F3E8418-08CE-49CE-8C3C-AEBCCFD52D09}" type="presOf" srcId="{A879CABF-4C76-4BD3-B4CE-D27D9892BD63}" destId="{4661E90B-32BF-4707-B00E-509368D4C272}" srcOrd="0" destOrd="0" presId="urn:microsoft.com/office/officeart/2008/layout/RadialCluster"/>
    <dgm:cxn modelId="{8021599D-F7A6-46C0-8C62-3EBADACEB073}" type="presOf" srcId="{E00EA44A-89B5-4C21-AE7C-99F45D2042DF}" destId="{3C0AC664-B46B-43AE-9394-265B13ABC298}" srcOrd="0" destOrd="0" presId="urn:microsoft.com/office/officeart/2008/layout/RadialCluster"/>
    <dgm:cxn modelId="{999A9F38-A571-4475-AA58-D6A37C0FABD8}" type="presOf" srcId="{6DD00973-3F66-4E8E-968F-D84553AA47A4}" destId="{CFB65747-6D0E-4807-A157-4CA1DBE1BB48}" srcOrd="0" destOrd="0" presId="urn:microsoft.com/office/officeart/2008/layout/RadialCluster"/>
    <dgm:cxn modelId="{85A0462A-4D6A-45E2-938A-654510D6E816}" srcId="{A879CABF-4C76-4BD3-B4CE-D27D9892BD63}" destId="{6DD00973-3F66-4E8E-968F-D84553AA47A4}" srcOrd="1" destOrd="0" parTransId="{8FFD982D-8BC2-46C6-BEBC-64932D27936D}" sibTransId="{B42BFC0F-5AF7-453F-9FF5-31FB9433444C}"/>
    <dgm:cxn modelId="{5DABCA03-3ACF-4DCE-A181-6117EF7D72B3}" type="presParOf" srcId="{3C0AC664-B46B-43AE-9394-265B13ABC298}" destId="{6B7E7815-CECA-41D2-B2DF-5659239A45C6}" srcOrd="0" destOrd="0" presId="urn:microsoft.com/office/officeart/2008/layout/RadialCluster"/>
    <dgm:cxn modelId="{3E31E1CF-12A7-4796-AE67-B2CCBE837049}" type="presParOf" srcId="{6B7E7815-CECA-41D2-B2DF-5659239A45C6}" destId="{4661E90B-32BF-4707-B00E-509368D4C272}" srcOrd="0" destOrd="0" presId="urn:microsoft.com/office/officeart/2008/layout/RadialCluster"/>
    <dgm:cxn modelId="{B5A003BE-C887-4368-8F9F-078189122A97}" type="presParOf" srcId="{6B7E7815-CECA-41D2-B2DF-5659239A45C6}" destId="{42B50DE3-C295-4BD4-B298-A8988CFC22AC}" srcOrd="1" destOrd="0" presId="urn:microsoft.com/office/officeart/2008/layout/RadialCluster"/>
    <dgm:cxn modelId="{5F488C55-7776-4BBD-B186-6F6641E6C8BA}" type="presParOf" srcId="{6B7E7815-CECA-41D2-B2DF-5659239A45C6}" destId="{C8617942-0522-4548-A3BE-99D7F76C7C97}" srcOrd="2" destOrd="0" presId="urn:microsoft.com/office/officeart/2008/layout/RadialCluster"/>
    <dgm:cxn modelId="{D2243162-5D56-456B-BFEB-96ECA7193D7D}" type="presParOf" srcId="{6B7E7815-CECA-41D2-B2DF-5659239A45C6}" destId="{319F30E7-3684-4A23-93A2-C245F59F95FA}" srcOrd="3" destOrd="0" presId="urn:microsoft.com/office/officeart/2008/layout/RadialCluster"/>
    <dgm:cxn modelId="{5EED17A9-B384-41DF-A0A1-C55E39B0F77A}" type="presParOf" srcId="{6B7E7815-CECA-41D2-B2DF-5659239A45C6}" destId="{CFB65747-6D0E-4807-A157-4CA1DBE1BB48}" srcOrd="4" destOrd="0" presId="urn:microsoft.com/office/officeart/2008/layout/RadialCluster"/>
    <dgm:cxn modelId="{FB3BE9C3-6C7A-419E-8A5A-12B44C3D479E}" type="presParOf" srcId="{6B7E7815-CECA-41D2-B2DF-5659239A45C6}" destId="{BCC6452E-D0BB-4E6C-9525-54E5CF18F940}" srcOrd="5" destOrd="0" presId="urn:microsoft.com/office/officeart/2008/layout/RadialCluster"/>
    <dgm:cxn modelId="{340AA867-49E1-45C4-A63E-40BF5D3F50F5}" type="presParOf" srcId="{6B7E7815-CECA-41D2-B2DF-5659239A45C6}" destId="{360CEBBA-DEB8-4EA6-907F-4613013AB17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1E90B-32BF-4707-B00E-509368D4C272}">
      <dsp:nvSpPr>
        <dsp:cNvPr id="0" name=""/>
        <dsp:cNvSpPr/>
      </dsp:nvSpPr>
      <dsp:spPr>
        <a:xfrm>
          <a:off x="2515548" y="2300250"/>
          <a:ext cx="2597530" cy="67155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In which situation</a:t>
          </a:r>
          <a:endParaRPr lang="en-US" sz="2200" kern="1200" dirty="0">
            <a:solidFill>
              <a:srgbClr val="FFFF00"/>
            </a:solidFill>
          </a:endParaRPr>
        </a:p>
      </dsp:txBody>
      <dsp:txXfrm>
        <a:off x="2548330" y="2333032"/>
        <a:ext cx="2531966" cy="605987"/>
      </dsp:txXfrm>
    </dsp:sp>
    <dsp:sp modelId="{42B50DE3-C295-4BD4-B298-A8988CFC22AC}">
      <dsp:nvSpPr>
        <dsp:cNvPr id="0" name=""/>
        <dsp:cNvSpPr/>
      </dsp:nvSpPr>
      <dsp:spPr>
        <a:xfrm rot="16117462">
          <a:off x="3264155" y="1771017"/>
          <a:ext cx="1058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7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17942-0522-4548-A3BE-99D7F76C7C97}">
      <dsp:nvSpPr>
        <dsp:cNvPr id="0" name=""/>
        <dsp:cNvSpPr/>
      </dsp:nvSpPr>
      <dsp:spPr>
        <a:xfrm>
          <a:off x="2702267" y="262185"/>
          <a:ext cx="2133604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APOPTOSIS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2750087" y="310005"/>
        <a:ext cx="2037964" cy="883958"/>
      </dsp:txXfrm>
    </dsp:sp>
    <dsp:sp modelId="{319F30E7-3684-4A23-93A2-C245F59F95FA}">
      <dsp:nvSpPr>
        <dsp:cNvPr id="0" name=""/>
        <dsp:cNvSpPr/>
      </dsp:nvSpPr>
      <dsp:spPr>
        <a:xfrm rot="2281115">
          <a:off x="4130105" y="3301821"/>
          <a:ext cx="1071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6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65747-6D0E-4807-A157-4CA1DBE1BB48}">
      <dsp:nvSpPr>
        <dsp:cNvPr id="0" name=""/>
        <dsp:cNvSpPr/>
      </dsp:nvSpPr>
      <dsp:spPr>
        <a:xfrm>
          <a:off x="4197765" y="3631840"/>
          <a:ext cx="3033552" cy="9795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50"/>
              </a:solidFill>
            </a:rPr>
            <a:t>PATHOLOGICAL</a:t>
          </a:r>
          <a:endParaRPr lang="en-US" sz="2400" kern="1200" dirty="0">
            <a:solidFill>
              <a:srgbClr val="00B050"/>
            </a:solidFill>
          </a:endParaRPr>
        </a:p>
      </dsp:txBody>
      <dsp:txXfrm>
        <a:off x="4245585" y="3679660"/>
        <a:ext cx="2937912" cy="883958"/>
      </dsp:txXfrm>
    </dsp:sp>
    <dsp:sp modelId="{BCC6452E-D0BB-4E6C-9525-54E5CF18F940}">
      <dsp:nvSpPr>
        <dsp:cNvPr id="0" name=""/>
        <dsp:cNvSpPr/>
      </dsp:nvSpPr>
      <dsp:spPr>
        <a:xfrm rot="8596024">
          <a:off x="2370359" y="3301821"/>
          <a:ext cx="1103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5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CEBBA-DEB8-4EA6-907F-4613013AB17E}">
      <dsp:nvSpPr>
        <dsp:cNvPr id="0" name=""/>
        <dsp:cNvSpPr/>
      </dsp:nvSpPr>
      <dsp:spPr>
        <a:xfrm>
          <a:off x="236282" y="3631840"/>
          <a:ext cx="3174634" cy="9795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50"/>
              </a:solidFill>
            </a:rPr>
            <a:t>PHYSIOLOGICAL</a:t>
          </a:r>
          <a:endParaRPr lang="en-US" sz="2400" kern="1200" dirty="0">
            <a:solidFill>
              <a:srgbClr val="00B050"/>
            </a:solidFill>
          </a:endParaRPr>
        </a:p>
      </dsp:txBody>
      <dsp:txXfrm>
        <a:off x="284102" y="3679660"/>
        <a:ext cx="3078994" cy="88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APOPTOSIS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  <a:latin typeface="Albertus Medium" pitchFamily="34" charset="0"/>
                <a:cs typeface="Aharoni" pitchFamily="2" charset="-79"/>
              </a:rPr>
              <a:t>DR. SANJIV KUMAR</a:t>
            </a:r>
          </a:p>
          <a:p>
            <a:pPr algn="l"/>
            <a:r>
              <a:rPr lang="en-US" sz="2000" dirty="0" smtClean="0">
                <a:solidFill>
                  <a:srgbClr val="00B0F0"/>
                </a:solidFill>
                <a:latin typeface="Albertus Medium" pitchFamily="34" charset="0"/>
                <a:cs typeface="Aharoni" pitchFamily="2" charset="-79"/>
              </a:rPr>
              <a:t>ASSTT. PROFESSOR, DEPTT. OF PATHOLOGY</a:t>
            </a:r>
          </a:p>
          <a:p>
            <a:pPr algn="l"/>
            <a:r>
              <a:rPr lang="en-US" sz="2000" dirty="0" smtClean="0">
                <a:solidFill>
                  <a:srgbClr val="00B0F0"/>
                </a:solidFill>
                <a:latin typeface="Albertus Medium" pitchFamily="34" charset="0"/>
                <a:cs typeface="Aharoni" pitchFamily="2" charset="-79"/>
              </a:rPr>
              <a:t>BVC, BASU, PATNA</a:t>
            </a:r>
            <a:endParaRPr lang="en-US" sz="2000" dirty="0">
              <a:solidFill>
                <a:srgbClr val="00B0F0"/>
              </a:solidFill>
              <a:latin typeface="Albertus Medium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4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Biochemical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F0"/>
                </a:solidFill>
              </a:rPr>
              <a:t>Apoptotic cells usually exhibit a distinctive constellation of biochemical modifications that underlie the structural changes in cells 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/>
              <a:t>Protein </a:t>
            </a:r>
            <a:r>
              <a:rPr lang="en-US" dirty="0"/>
              <a:t>cleavage 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smtClean="0"/>
              <a:t>Activation of </a:t>
            </a:r>
            <a:r>
              <a:rPr lang="en-US" dirty="0" smtClean="0"/>
              <a:t>endonucleases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smtClean="0"/>
              <a:t>Phagocytic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protein cleavage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Occurs via </a:t>
            </a:r>
            <a:r>
              <a:rPr lang="en-US" dirty="0"/>
              <a:t>activation of several members of cysteine protease family (</a:t>
            </a:r>
            <a:r>
              <a:rPr lang="en-US" dirty="0" err="1"/>
              <a:t>caspases</a:t>
            </a:r>
            <a:r>
              <a:rPr lang="en-US" dirty="0"/>
              <a:t>)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Activates several proteases which acts on microfilaments like </a:t>
            </a:r>
            <a:r>
              <a:rPr lang="en-US" dirty="0" err="1" smtClean="0"/>
              <a:t>laminin</a:t>
            </a:r>
            <a:r>
              <a:rPr lang="en-US" dirty="0" smtClean="0"/>
              <a:t>, actin etc.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/>
              <a:t>Break up nuclear scaffold &amp; cytoskeleton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DNA breakdown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Apoptotic </a:t>
            </a:r>
            <a:r>
              <a:rPr lang="en-US" dirty="0"/>
              <a:t>cells exhibit characteristic breakdown of DNA into 50-300 kb pieces </a:t>
            </a:r>
            <a:r>
              <a:rPr lang="en-US" dirty="0" smtClean="0"/>
              <a:t>–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/>
              <a:t>is intra-</a:t>
            </a:r>
            <a:r>
              <a:rPr lang="en-US" dirty="0" err="1"/>
              <a:t>nucleosomal</a:t>
            </a:r>
            <a:r>
              <a:rPr lang="en-US" dirty="0"/>
              <a:t> cleavage into multiple 180-200 </a:t>
            </a:r>
            <a:r>
              <a:rPr lang="en-US" dirty="0" err="1"/>
              <a:t>bp</a:t>
            </a:r>
            <a:r>
              <a:rPr lang="en-US" dirty="0"/>
              <a:t> fragments by CA2+ &amp; Mg2+ dependent endonucleases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Resembles ladders </a:t>
            </a:r>
            <a:r>
              <a:rPr lang="en-US" dirty="0"/>
              <a:t>on a </a:t>
            </a:r>
            <a:r>
              <a:rPr lang="en-US" dirty="0" smtClean="0"/>
              <a:t>gel (on </a:t>
            </a:r>
            <a:r>
              <a:rPr lang="en-US" dirty="0" err="1" smtClean="0"/>
              <a:t>agarose</a:t>
            </a:r>
            <a:r>
              <a:rPr lang="en-US" dirty="0" smtClean="0"/>
              <a:t> gel electrophoresis)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Phagocytic recognition 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Apoptotic </a:t>
            </a:r>
            <a:r>
              <a:rPr lang="en-US" dirty="0"/>
              <a:t>cells express </a:t>
            </a:r>
            <a:r>
              <a:rPr lang="en-US" dirty="0" err="1"/>
              <a:t>phosphatidylserine</a:t>
            </a:r>
            <a:r>
              <a:rPr lang="en-US" dirty="0"/>
              <a:t> in outer layer of the membrane - Allows for early recognition of apoptotic cells by macrophages </a:t>
            </a:r>
            <a:r>
              <a:rPr lang="en-US" dirty="0" smtClean="0"/>
              <a:t>resulting </a:t>
            </a:r>
            <a:r>
              <a:rPr lang="en-US" dirty="0"/>
              <a:t>in phagocytosis without the release of </a:t>
            </a:r>
            <a:r>
              <a:rPr lang="en-US" dirty="0" err="1"/>
              <a:t>proinflammatory</a:t>
            </a:r>
            <a:r>
              <a:rPr lang="en-US" dirty="0"/>
              <a:t> cellular </a:t>
            </a:r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Morphological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features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5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Morphological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Cells </a:t>
            </a:r>
            <a:r>
              <a:rPr lang="en-US" dirty="0"/>
              <a:t>shrink &amp; round </a:t>
            </a:r>
            <a:r>
              <a:rPr lang="en-US" dirty="0" smtClean="0"/>
              <a:t>up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Cells </a:t>
            </a:r>
            <a:r>
              <a:rPr lang="en-US" dirty="0"/>
              <a:t>become more dense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Cells </a:t>
            </a:r>
            <a:r>
              <a:rPr lang="en-US" dirty="0"/>
              <a:t>detach from neighbors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Chromatin </a:t>
            </a:r>
            <a:r>
              <a:rPr lang="en-US" dirty="0"/>
              <a:t>becomes very dense &amp; separates into homogeneous masses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Cells </a:t>
            </a:r>
            <a:r>
              <a:rPr lang="en-US" dirty="0"/>
              <a:t>will undergo budding &amp; </a:t>
            </a:r>
            <a:r>
              <a:rPr lang="en-US" dirty="0" err="1"/>
              <a:t>blebbing</a:t>
            </a:r>
            <a:r>
              <a:rPr lang="en-US" dirty="0"/>
              <a:t> </a:t>
            </a:r>
            <a:r>
              <a:rPr lang="en-US" dirty="0" smtClean="0"/>
              <a:t>-Buds </a:t>
            </a:r>
            <a:r>
              <a:rPr lang="en-US" dirty="0"/>
              <a:t>break off to become apoptotic </a:t>
            </a:r>
            <a:r>
              <a:rPr lang="en-US" dirty="0" smtClean="0"/>
              <a:t>bodies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Phagocytosis </a:t>
            </a:r>
            <a:r>
              <a:rPr lang="en-US" dirty="0"/>
              <a:t>by surrounding cells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Removal of </a:t>
            </a:r>
            <a:r>
              <a:rPr lang="en-US" dirty="0" err="1" smtClean="0"/>
              <a:t>apopotic</a:t>
            </a:r>
            <a:r>
              <a:rPr lang="en-US" dirty="0" smtClean="0"/>
              <a:t> bodies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90600"/>
            <a:ext cx="7848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5438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Mechanism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0" y="1065163"/>
            <a:ext cx="7088800" cy="53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EXAMPLES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BIOCHEMICAL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FEATURES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MORPHOLOGICAL FEATURES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MECHANISM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Extrinsic (Death Receptor)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solidFill>
                  <a:srgbClr val="00B0F0"/>
                </a:solidFill>
              </a:rPr>
              <a:t>Initiated </a:t>
            </a:r>
            <a:r>
              <a:rPr lang="en-US" dirty="0">
                <a:solidFill>
                  <a:srgbClr val="00B0F0"/>
                </a:solidFill>
              </a:rPr>
              <a:t>by engagement of cell surface death receptors </a:t>
            </a:r>
            <a:endParaRPr lang="en-US" dirty="0" smtClean="0">
              <a:solidFill>
                <a:srgbClr val="00B0F0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US" dirty="0" smtClean="0"/>
              <a:t>Type </a:t>
            </a:r>
            <a:r>
              <a:rPr lang="en-US" dirty="0"/>
              <a:t>1 TNF receptor (</a:t>
            </a:r>
            <a:r>
              <a:rPr lang="en-US" dirty="0" smtClean="0"/>
              <a:t>TNFR1), </a:t>
            </a:r>
            <a:r>
              <a:rPr lang="en-US" dirty="0"/>
              <a:t>Fas (aka CD95</a:t>
            </a:r>
            <a:r>
              <a:rPr lang="en-US" dirty="0" smtClean="0"/>
              <a:t>)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Fas </a:t>
            </a:r>
            <a:r>
              <a:rPr lang="en-US" dirty="0"/>
              <a:t>is cross-linked by a ligand (</a:t>
            </a:r>
            <a:r>
              <a:rPr lang="en-US" dirty="0" err="1"/>
              <a:t>FasL</a:t>
            </a:r>
            <a:r>
              <a:rPr lang="en-US" dirty="0"/>
              <a:t>)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3 </a:t>
            </a:r>
            <a:r>
              <a:rPr lang="en-US" dirty="0"/>
              <a:t>or more </a:t>
            </a:r>
            <a:r>
              <a:rPr lang="en-US" dirty="0" err="1"/>
              <a:t>FasL</a:t>
            </a:r>
            <a:r>
              <a:rPr lang="en-US" dirty="0"/>
              <a:t> molecules come together &amp; their cytoplasmic death domains from a binding site for FADD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FADD </a:t>
            </a:r>
            <a:r>
              <a:rPr lang="en-US" dirty="0"/>
              <a:t>then binds pro-</a:t>
            </a:r>
            <a:r>
              <a:rPr lang="en-US" dirty="0" err="1"/>
              <a:t>caspase</a:t>
            </a:r>
            <a:r>
              <a:rPr lang="en-US" dirty="0"/>
              <a:t> 8 (10 in humans) which cleave each other to become active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Initiation </a:t>
            </a:r>
            <a:r>
              <a:rPr lang="en-US" dirty="0"/>
              <a:t>of </a:t>
            </a:r>
            <a:r>
              <a:rPr lang="en-US" dirty="0" err="1"/>
              <a:t>caspase</a:t>
            </a:r>
            <a:r>
              <a:rPr lang="en-US" dirty="0"/>
              <a:t> cascade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APOPTOSIS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Intrinsic (mitochondrial) Pathway 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696200" cy="56357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/>
              <a:t>Withdrawl</a:t>
            </a:r>
            <a:r>
              <a:rPr lang="en-US" dirty="0"/>
              <a:t> of growth factors or cell stress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Increased permeability of mitochondrial membrane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Result </a:t>
            </a:r>
            <a:r>
              <a:rPr lang="en-US" dirty="0"/>
              <a:t>of increased mitochondrial permeability &amp; release of pro-apoptotic molecules into the cytoplasm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/>
              <a:t>L</a:t>
            </a:r>
            <a:r>
              <a:rPr lang="en-US" dirty="0" smtClean="0"/>
              <a:t>eakage </a:t>
            </a:r>
            <a:r>
              <a:rPr lang="en-US" dirty="0"/>
              <a:t>of cytochrome </a:t>
            </a:r>
            <a:r>
              <a:rPr lang="en-US" dirty="0" smtClean="0"/>
              <a:t>C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Cytochrome </a:t>
            </a:r>
            <a:r>
              <a:rPr lang="en-US" dirty="0"/>
              <a:t>C binds to Apaf-1 in the cytoplasm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err="1" smtClean="0"/>
              <a:t>Caspase</a:t>
            </a:r>
            <a:r>
              <a:rPr lang="en-US" dirty="0" smtClean="0"/>
              <a:t> </a:t>
            </a:r>
            <a:r>
              <a:rPr lang="en-US" dirty="0"/>
              <a:t>9 is </a:t>
            </a:r>
            <a:r>
              <a:rPr lang="en-US" dirty="0" smtClean="0"/>
              <a:t>activated</a:t>
            </a:r>
          </a:p>
          <a:p>
            <a:pPr algn="just">
              <a:lnSpc>
                <a:spcPct val="160000"/>
              </a:lnSpc>
            </a:pPr>
            <a:r>
              <a:rPr lang="en-US" dirty="0" err="1" smtClean="0"/>
              <a:t>Caspase</a:t>
            </a:r>
            <a:r>
              <a:rPr lang="en-US" dirty="0" smtClean="0"/>
              <a:t> </a:t>
            </a:r>
            <a:r>
              <a:rPr lang="en-US" dirty="0"/>
              <a:t>cascade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Cytotoxic T-cell (by-pass) </a:t>
            </a:r>
            <a:r>
              <a:rPr lang="en-US" sz="2400" dirty="0" smtClean="0">
                <a:solidFill>
                  <a:srgbClr val="00B0F0"/>
                </a:solidFill>
              </a:rPr>
              <a:t>method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000" dirty="0"/>
              <a:t>Bypass mechanism for cells that refuse suicide via extrinsic or intrinsic </a:t>
            </a:r>
            <a:br>
              <a:rPr lang="en-US" sz="2000" dirty="0"/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Cytotoxic </a:t>
            </a:r>
            <a:r>
              <a:rPr lang="en-US" dirty="0"/>
              <a:t>T-lymphocytes recognize foreign Ag present on infected cell </a:t>
            </a:r>
            <a:r>
              <a:rPr lang="en-US" dirty="0" smtClean="0"/>
              <a:t>membranes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On </a:t>
            </a:r>
            <a:r>
              <a:rPr lang="en-US" dirty="0"/>
              <a:t>recognition, CTLs release </a:t>
            </a:r>
            <a:r>
              <a:rPr lang="en-US" dirty="0" err="1"/>
              <a:t>perforins</a:t>
            </a:r>
            <a:r>
              <a:rPr lang="en-US" dirty="0"/>
              <a:t> </a:t>
            </a:r>
            <a:r>
              <a:rPr lang="en-US" dirty="0" smtClean="0"/>
              <a:t>(allows </a:t>
            </a:r>
            <a:r>
              <a:rPr lang="en-US" dirty="0"/>
              <a:t>entry of </a:t>
            </a:r>
            <a:r>
              <a:rPr lang="en-US" dirty="0" err="1"/>
              <a:t>granzyme</a:t>
            </a:r>
            <a:r>
              <a:rPr lang="en-US" dirty="0"/>
              <a:t> B, a serine protease </a:t>
            </a:r>
            <a:r>
              <a:rPr lang="en-US" dirty="0" smtClean="0"/>
              <a:t>)</a:t>
            </a:r>
            <a:endParaRPr lang="en-US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Gransyme</a:t>
            </a:r>
            <a:r>
              <a:rPr lang="en-US" dirty="0" smtClean="0"/>
              <a:t> </a:t>
            </a:r>
            <a:r>
              <a:rPr lang="en-US" dirty="0"/>
              <a:t>B cleaves proteins at aspartate residues &amp; activates several </a:t>
            </a:r>
            <a:r>
              <a:rPr lang="en-US" dirty="0" err="1"/>
              <a:t>caspases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commonly seen with viral infections </a:t>
            </a:r>
          </a:p>
        </p:txBody>
      </p:sp>
    </p:spTree>
    <p:extLst>
      <p:ext uri="{BB962C8B-B14F-4D97-AF65-F5344CB8AC3E}">
        <p14:creationId xmlns:p14="http://schemas.microsoft.com/office/powerpoint/2010/main" val="15919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HISTOPATHOLOGY</a:t>
            </a: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19237"/>
            <a:ext cx="525780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Albertus Medium" pitchFamily="34" charset="0"/>
              </a:rPr>
              <a:t> DON’T CONFUSE WITH</a:t>
            </a:r>
            <a:endParaRPr lang="en-US" sz="2400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</a:rPr>
              <a:t>Necrosis: death of cells &amp; tissues while the body is whole (still living) - Note it is an inflammatory response - Some cells &amp; tissues are </a:t>
            </a:r>
            <a:r>
              <a:rPr lang="en-US" dirty="0" smtClean="0">
                <a:solidFill>
                  <a:srgbClr val="00B050"/>
                </a:solidFill>
              </a:rPr>
              <a:t>dead.</a:t>
            </a:r>
          </a:p>
          <a:p>
            <a:pPr algn="just"/>
            <a:endParaRPr lang="en-US" dirty="0">
              <a:solidFill>
                <a:srgbClr val="00B050"/>
              </a:solidFill>
            </a:endParaRPr>
          </a:p>
          <a:p>
            <a:pPr algn="just"/>
            <a:endParaRPr lang="en-US" dirty="0" smtClean="0">
              <a:solidFill>
                <a:srgbClr val="00B05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Autolysis: also called self-digestion - destruction of tissues by certain substances (such as enzymes) that are produced within the organism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3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57200"/>
            <a:ext cx="6476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pathway of cell death 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induced 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a tightly regulated 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suicidal 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“ptosis” means Shedding off or fall off.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7467600" cy="4191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B0F0"/>
                </a:solidFill>
              </a:rPr>
              <a:t>Active form of cell </a:t>
            </a:r>
            <a:r>
              <a:rPr lang="en-US" dirty="0" smtClean="0">
                <a:solidFill>
                  <a:srgbClr val="00B0F0"/>
                </a:solidFill>
              </a:rPr>
              <a:t>death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Requires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Mediated </a:t>
            </a:r>
            <a:r>
              <a:rPr lang="en-US" dirty="0"/>
              <a:t>by </a:t>
            </a:r>
            <a:r>
              <a:rPr lang="en-US" dirty="0" err="1"/>
              <a:t>C</a:t>
            </a:r>
            <a:r>
              <a:rPr lang="en-US" dirty="0" err="1" smtClean="0"/>
              <a:t>aspases</a:t>
            </a:r>
            <a:r>
              <a:rPr lang="en-US" dirty="0" smtClean="0"/>
              <a:t> </a:t>
            </a:r>
            <a:r>
              <a:rPr lang="en-US" dirty="0"/>
              <a:t>(a family of proteins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>
                <a:solidFill>
                  <a:srgbClr val="FF0000"/>
                </a:solidFill>
              </a:rPr>
              <a:t>NOT elicit inflammation </a:t>
            </a:r>
            <a:r>
              <a:rPr lang="en-US" dirty="0"/>
              <a:t>like typical </a:t>
            </a:r>
            <a:r>
              <a:rPr lang="en-US" dirty="0" smtClean="0"/>
              <a:t>necrosis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Acts </a:t>
            </a:r>
            <a:r>
              <a:rPr lang="en-US" dirty="0"/>
              <a:t>at the individual cell </a:t>
            </a:r>
            <a:r>
              <a:rPr lang="en-US" dirty="0" smtClean="0"/>
              <a:t>level or small clusters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Balance </a:t>
            </a:r>
            <a:r>
              <a:rPr lang="en-US" dirty="0"/>
              <a:t>to </a:t>
            </a:r>
            <a:r>
              <a:rPr lang="en-US" dirty="0" smtClean="0"/>
              <a:t>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Often called Programmed cell death which helps in: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Deletion of un-needed cells during embryogenesis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Normal involution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Regression of hyperplasia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Removal of viruses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914400"/>
            <a:ext cx="38100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Caspases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KEY PLAYER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971800"/>
            <a:ext cx="16002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What is this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372708"/>
            <a:ext cx="2590800" cy="13422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 smtClean="0"/>
              <a:t>ysteine dependent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352800" y="4343400"/>
            <a:ext cx="2476500" cy="1371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sp</a:t>
            </a:r>
            <a:r>
              <a:rPr lang="en-US" sz="3600" dirty="0" smtClean="0"/>
              <a:t>artate directed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248400" y="4372708"/>
            <a:ext cx="2438400" cy="13821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Prote</a:t>
            </a:r>
            <a:r>
              <a:rPr lang="en-US" sz="3600" dirty="0" smtClean="0">
                <a:solidFill>
                  <a:srgbClr val="FF0000"/>
                </a:solidFill>
              </a:rPr>
              <a:t>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92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437991"/>
              </p:ext>
            </p:extLst>
          </p:nvPr>
        </p:nvGraphicFramePr>
        <p:xfrm>
          <a:off x="685800" y="12954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Physiologic </a:t>
            </a:r>
            <a:r>
              <a:rPr lang="en-US" dirty="0" smtClean="0">
                <a:solidFill>
                  <a:srgbClr val="00B0F0"/>
                </a:solidFill>
              </a:rPr>
              <a:t>Situations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Death by apoptosis is a normal phenomenon that serves to eliminate cells that are no longer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74676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</a:t>
            </a:r>
            <a:r>
              <a:rPr lang="en-US" dirty="0" smtClean="0"/>
              <a:t>mbryogenesis </a:t>
            </a:r>
            <a:r>
              <a:rPr lang="en-US" dirty="0"/>
              <a:t>- Implantation - Organogenesis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Hormone dependent involution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Cell </a:t>
            </a:r>
            <a:r>
              <a:rPr lang="en-US" dirty="0"/>
              <a:t>deletion in proliferating </a:t>
            </a:r>
            <a:r>
              <a:rPr lang="en-US" dirty="0" smtClean="0"/>
              <a:t>pools</a:t>
            </a:r>
          </a:p>
          <a:p>
            <a:pPr>
              <a:lnSpc>
                <a:spcPct val="150000"/>
              </a:lnSpc>
            </a:pPr>
            <a:r>
              <a:rPr lang="en-US" dirty="0"/>
              <a:t>Death of senile cells  </a:t>
            </a:r>
          </a:p>
          <a:p>
            <a:pPr>
              <a:lnSpc>
                <a:spcPct val="150000"/>
              </a:lnSpc>
            </a:pPr>
            <a:r>
              <a:rPr lang="en-US" dirty="0"/>
              <a:t>Elimination of self reactive lymphocytes</a:t>
            </a:r>
          </a:p>
          <a:p>
            <a:pPr>
              <a:lnSpc>
                <a:spcPct val="150000"/>
              </a:lnSpc>
            </a:pPr>
            <a:r>
              <a:rPr lang="en-US" dirty="0"/>
              <a:t>Cell death induced by cytotoxic T-cells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Pathologic Situations</a:t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8737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Cell </a:t>
            </a:r>
            <a:r>
              <a:rPr lang="en-US" dirty="0"/>
              <a:t>death following an injury 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Cell </a:t>
            </a:r>
            <a:r>
              <a:rPr lang="en-US" dirty="0"/>
              <a:t>injury in some viral diseases - Viral </a:t>
            </a:r>
            <a:r>
              <a:rPr lang="en-US" dirty="0" smtClean="0"/>
              <a:t>hepatitis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Pathogenic </a:t>
            </a:r>
            <a:r>
              <a:rPr lang="en-US" dirty="0"/>
              <a:t>atrophy in some organs - Duct obstruction 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Cell </a:t>
            </a:r>
            <a:r>
              <a:rPr lang="en-US" dirty="0"/>
              <a:t>death in some </a:t>
            </a:r>
            <a:r>
              <a:rPr lang="en-US" dirty="0" smtClean="0"/>
              <a:t>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Biochemical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40812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586</Words>
  <Application>Microsoft Office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APOPTOSIS</vt:lpstr>
      <vt:lpstr>CONTENTS</vt:lpstr>
      <vt:lpstr>INTRODUCTION A pathway of cell death induced by a tightly regulated  suicidal programme Word “ptosis” means Shedding off or fall off.</vt:lpstr>
      <vt:lpstr>PowerPoint Presentation</vt:lpstr>
      <vt:lpstr>PowerPoint Presentation</vt:lpstr>
      <vt:lpstr>Examples</vt:lpstr>
      <vt:lpstr>Physiologic Situations Death by apoptosis is a normal phenomenon that serves to eliminate cells that are no longer needed</vt:lpstr>
      <vt:lpstr>Pathologic Situations </vt:lpstr>
      <vt:lpstr>Biochemical Features</vt:lpstr>
      <vt:lpstr>Biochemical Features</vt:lpstr>
      <vt:lpstr>protein cleavage</vt:lpstr>
      <vt:lpstr>DNA breakdown</vt:lpstr>
      <vt:lpstr>Phagocytic recognition  </vt:lpstr>
      <vt:lpstr>Morphological features</vt:lpstr>
      <vt:lpstr>Morphological features</vt:lpstr>
      <vt:lpstr>PowerPoint Presentation</vt:lpstr>
      <vt:lpstr>PowerPoint Presentation</vt:lpstr>
      <vt:lpstr>Mechanism</vt:lpstr>
      <vt:lpstr>PowerPoint Presentation</vt:lpstr>
      <vt:lpstr>Extrinsic (Death Receptor) pathway</vt:lpstr>
      <vt:lpstr>Intrinsic (mitochondrial) Pathway  </vt:lpstr>
      <vt:lpstr>Cytotoxic T-cell (by-pass) method Bypass mechanism for cells that refuse suicide via extrinsic or intrinsic   </vt:lpstr>
      <vt:lpstr>PowerPoint Presentation</vt:lpstr>
      <vt:lpstr>HISTOPATHOLOGY</vt:lpstr>
      <vt:lpstr> DON’T CONFUSE WITH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38</cp:revision>
  <dcterms:created xsi:type="dcterms:W3CDTF">2006-08-16T00:00:00Z</dcterms:created>
  <dcterms:modified xsi:type="dcterms:W3CDTF">2020-04-27T07:58:04Z</dcterms:modified>
</cp:coreProperties>
</file>