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219200"/>
            <a:ext cx="7772400" cy="2209799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>CENTRAL CONTROLS OF FOOD INTAKE AND APPETITE</a:t>
            </a:r>
            <a:br>
              <a:rPr lang="en-US" b="1" dirty="0" smtClean="0"/>
            </a:br>
            <a:r>
              <a:rPr lang="en-US" b="1" dirty="0" smtClean="0"/>
              <a:t>Part-I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343400"/>
            <a:ext cx="6400800" cy="2057400"/>
          </a:xfrm>
        </p:spPr>
        <p:txBody>
          <a:bodyPr>
            <a:noAutofit/>
          </a:bodyPr>
          <a:lstStyle/>
          <a:p>
            <a:r>
              <a:rPr lang="en-US" sz="2800" dirty="0" smtClean="0">
                <a:solidFill>
                  <a:schemeClr val="tx1"/>
                </a:solidFill>
              </a:rPr>
              <a:t>Dr Pramod Kumar</a:t>
            </a:r>
          </a:p>
          <a:p>
            <a:r>
              <a:rPr lang="en-US" sz="2800" dirty="0" err="1" smtClean="0">
                <a:solidFill>
                  <a:schemeClr val="tx1"/>
                </a:solidFill>
              </a:rPr>
              <a:t>Asstt</a:t>
            </a:r>
            <a:r>
              <a:rPr lang="en-US" sz="2800" dirty="0" smtClean="0">
                <a:solidFill>
                  <a:schemeClr val="tx1"/>
                </a:solidFill>
              </a:rPr>
              <a:t>. Professor</a:t>
            </a:r>
          </a:p>
          <a:p>
            <a:r>
              <a:rPr lang="en-US" sz="2800" dirty="0" smtClean="0">
                <a:solidFill>
                  <a:schemeClr val="tx1"/>
                </a:solidFill>
              </a:rPr>
              <a:t>Department of Veterinary Physiology</a:t>
            </a:r>
          </a:p>
          <a:p>
            <a:r>
              <a:rPr lang="en-US" sz="2800" dirty="0" smtClean="0">
                <a:solidFill>
                  <a:schemeClr val="tx1"/>
                </a:solidFill>
              </a:rPr>
              <a:t>Bihar Veterinary College, Patna</a:t>
            </a:r>
            <a:endParaRPr lang="en-US" sz="2800" dirty="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304800"/>
            <a:ext cx="8686800" cy="6324600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en-US" dirty="0" smtClean="0"/>
              <a:t>	CENTRAL CONTROLS OF </a:t>
            </a:r>
          </a:p>
          <a:p>
            <a:pPr algn="ctr">
              <a:buNone/>
            </a:pPr>
            <a:r>
              <a:rPr lang="en-US" dirty="0" smtClean="0"/>
              <a:t>	FOOD INTAKE AND APPETITE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Coordination by the Hypothalamus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Role of the Brainstem 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</a:t>
            </a:r>
            <a:r>
              <a:rPr lang="en-US" dirty="0" err="1" smtClean="0"/>
              <a:t>Neuropeptides</a:t>
            </a:r>
            <a:r>
              <a:rPr lang="en-US" dirty="0" smtClean="0"/>
              <a:t> 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Central Neurotransmitters </a:t>
            </a:r>
            <a:endParaRPr lang="en-US" dirty="0" smtClean="0">
              <a:sym typeface="Symbol"/>
            </a:endParaRPr>
          </a:p>
          <a:p>
            <a:pPr>
              <a:buFont typeface="Wingdings" pitchFamily="2" charset="2"/>
              <a:buChar char="q"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/>
              <a:t>Hedonic Mechanisms 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Mnemonic Representations of Experience 	with Food 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	</a:t>
            </a:r>
            <a:r>
              <a:rPr lang="en-US" dirty="0" err="1" smtClean="0"/>
              <a:t>Endocannabinoids</a:t>
            </a:r>
            <a:r>
              <a:rPr lang="en-US" dirty="0" smtClean="0"/>
              <a:t>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77000"/>
          </a:xfrm>
        </p:spPr>
        <p:txBody>
          <a:bodyPr/>
          <a:lstStyle/>
          <a:p>
            <a:pPr algn="ctr">
              <a:buNone/>
            </a:pPr>
            <a:r>
              <a:rPr lang="en-US" dirty="0" smtClean="0"/>
              <a:t>	</a:t>
            </a:r>
            <a:r>
              <a:rPr lang="en-US" u="sng" dirty="0" smtClean="0"/>
              <a:t>Coordination by the Hypothalamus</a:t>
            </a:r>
          </a:p>
          <a:p>
            <a:pPr algn="just">
              <a:buNone/>
            </a:pPr>
            <a:r>
              <a:rPr lang="en-US" dirty="0" smtClean="0"/>
              <a:t>   Hypothalamus - “gate keeper” in the control of food intake and appetite.</a:t>
            </a:r>
          </a:p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smtClean="0">
                <a:sym typeface="Symbol"/>
              </a:rPr>
              <a:t>  </a:t>
            </a:r>
            <a:r>
              <a:rPr lang="en-US" dirty="0" smtClean="0"/>
              <a:t>Peripheral signals of energy balance may act directly on the hypothalamus to control food intake</a:t>
            </a:r>
          </a:p>
          <a:p>
            <a:pPr algn="just">
              <a:buNone/>
            </a:pPr>
            <a:r>
              <a:rPr lang="en-US" dirty="0" smtClean="0"/>
              <a:t>	 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communication between the hypothalamus and higher cortical centers pertaining to food memory and rewarding aspects of food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lateral hypothalamus “hunger center,”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medial hypothalamus “satiety center”.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00800"/>
          </a:xfrm>
        </p:spPr>
        <p:txBody>
          <a:bodyPr/>
          <a:lstStyle/>
          <a:p>
            <a:pPr algn="ctr">
              <a:buNone/>
            </a:pPr>
            <a:r>
              <a:rPr lang="en-US" dirty="0" smtClean="0"/>
              <a:t>	</a:t>
            </a:r>
            <a:r>
              <a:rPr lang="en-US" u="sng" dirty="0" smtClean="0"/>
              <a:t>Role of the Brainstem </a:t>
            </a:r>
          </a:p>
          <a:p>
            <a:pPr algn="ctr">
              <a:buNone/>
            </a:pPr>
            <a:endParaRPr lang="en-US" u="sng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sensing of energy balance and modulation of food intake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dorsal </a:t>
            </a:r>
            <a:r>
              <a:rPr lang="en-US" dirty="0" err="1" smtClean="0"/>
              <a:t>vagal</a:t>
            </a:r>
            <a:r>
              <a:rPr lang="en-US" dirty="0" smtClean="0"/>
              <a:t> complex (DVC) is the main organ responsible for facilitating the communication between peripheral signals of food intake and hypothalamic nuclei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DVC consists of : nucleus of the </a:t>
            </a:r>
            <a:r>
              <a:rPr lang="en-US" dirty="0" err="1" smtClean="0"/>
              <a:t>tractus</a:t>
            </a:r>
            <a:r>
              <a:rPr lang="en-US" dirty="0" smtClean="0"/>
              <a:t> </a:t>
            </a:r>
            <a:r>
              <a:rPr lang="en-US" dirty="0" err="1" smtClean="0"/>
              <a:t>solitarius</a:t>
            </a:r>
            <a:r>
              <a:rPr lang="en-US" dirty="0" smtClean="0"/>
              <a:t> (NTS), area </a:t>
            </a:r>
            <a:r>
              <a:rPr lang="en-US" dirty="0" err="1" smtClean="0"/>
              <a:t>postrema</a:t>
            </a:r>
            <a:r>
              <a:rPr lang="en-US" dirty="0" smtClean="0"/>
              <a:t> (AP) and dorsal </a:t>
            </a:r>
            <a:r>
              <a:rPr lang="en-US" dirty="0" err="1" smtClean="0"/>
              <a:t>vagal</a:t>
            </a:r>
            <a:r>
              <a:rPr lang="en-US" dirty="0" smtClean="0"/>
              <a:t> nucleus (DVN).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685800"/>
            <a:ext cx="8686800" cy="54864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err="1" smtClean="0"/>
              <a:t>Vagal</a:t>
            </a:r>
            <a:r>
              <a:rPr lang="en-US" dirty="0" smtClean="0"/>
              <a:t> nerve afferents: carry sensory information relaying hunger and satiety from the gut directly to the NTS (increased meal size and duration)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AP receive metabolic signals of energy balance (e.g., hormones and nutrients carried by the blood) directly (absence of complete BBB)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Efferent pathways : hypothalamus ↓→ DVN (modulates) ↓→ efferent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vagal</a:t>
            </a:r>
            <a:r>
              <a:rPr lang="en-US" dirty="0" smtClean="0"/>
              <a:t> nerve activity → alter gastric emptying, gastric motility and pancreatic secretions.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00800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en-US" dirty="0" smtClean="0"/>
              <a:t>	Hypothalamic Nuclei Implicated in the Control of Food Intake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Arcuate</a:t>
            </a:r>
            <a:r>
              <a:rPr lang="en-US" dirty="0" smtClean="0"/>
              <a:t> nucleus (ARC) is the main hypothalamic area which controls food intake and neurons within the ARC: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1- neurons contains </a:t>
            </a:r>
            <a:r>
              <a:rPr lang="en-US" dirty="0" err="1" smtClean="0"/>
              <a:t>neuropeptide</a:t>
            </a:r>
            <a:r>
              <a:rPr lang="en-US" dirty="0" smtClean="0"/>
              <a:t> Y (NPY) and Agouti related peptide (</a:t>
            </a:r>
            <a:r>
              <a:rPr lang="en-US" dirty="0" err="1" smtClean="0"/>
              <a:t>AgRP</a:t>
            </a:r>
            <a:r>
              <a:rPr lang="en-US" dirty="0" smtClean="0"/>
              <a:t>) activates to enhance food intake (</a:t>
            </a:r>
            <a:r>
              <a:rPr lang="en-US" dirty="0" err="1" smtClean="0"/>
              <a:t>orexigenic</a:t>
            </a:r>
            <a:r>
              <a:rPr lang="en-US" dirty="0" smtClean="0"/>
              <a:t>)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2- neurons containing pro-</a:t>
            </a:r>
            <a:r>
              <a:rPr lang="en-US" dirty="0" err="1" smtClean="0"/>
              <a:t>opiomelanocortin</a:t>
            </a:r>
            <a:r>
              <a:rPr lang="en-US" dirty="0" smtClean="0"/>
              <a:t> (POMC) and cocaine and amphetamine regulated transcript (CART) and activates to reduce food intake (</a:t>
            </a:r>
            <a:r>
              <a:rPr lang="en-US" dirty="0" err="1" smtClean="0"/>
              <a:t>anorexigenic</a:t>
            </a:r>
            <a:r>
              <a:rPr lang="en-US" dirty="0" smtClean="0"/>
              <a:t>)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295400"/>
            <a:ext cx="8686800" cy="4648200"/>
          </a:xfrm>
        </p:spPr>
        <p:txBody>
          <a:bodyPr>
            <a:normAutofit/>
          </a:bodyPr>
          <a:lstStyle/>
          <a:p>
            <a:pPr algn="just">
              <a:buNone/>
            </a:pPr>
            <a:r>
              <a:rPr lang="en-US" dirty="0" smtClean="0"/>
              <a:t>	Axons from ARC (NPY/</a:t>
            </a:r>
            <a:r>
              <a:rPr lang="en-US" dirty="0" err="1" smtClean="0"/>
              <a:t>AgRP</a:t>
            </a:r>
            <a:r>
              <a:rPr lang="en-US" dirty="0" smtClean="0"/>
              <a:t> and POMC/CART) neurons project to other areas of the hypothalamus: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Paraventricular</a:t>
            </a:r>
            <a:r>
              <a:rPr lang="en-US" dirty="0" smtClean="0"/>
              <a:t> nucleus (PVN) causes </a:t>
            </a:r>
            <a:r>
              <a:rPr lang="en-US" dirty="0" err="1" smtClean="0"/>
              <a:t>hyperphagia</a:t>
            </a:r>
            <a:r>
              <a:rPr lang="en-US" dirty="0" smtClean="0"/>
              <a:t> and obesity in rats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Ventromedial</a:t>
            </a:r>
            <a:r>
              <a:rPr lang="en-US" dirty="0" smtClean="0"/>
              <a:t> nucleus (VMN), </a:t>
            </a:r>
            <a:r>
              <a:rPr lang="en-US" dirty="0" err="1" smtClean="0"/>
              <a:t>dorsomedial</a:t>
            </a:r>
            <a:r>
              <a:rPr lang="en-US" dirty="0" smtClean="0"/>
              <a:t> nucleus (DMN), lateral hypothalamic area (LHA) and </a:t>
            </a:r>
            <a:r>
              <a:rPr lang="en-US" dirty="0" err="1" smtClean="0"/>
              <a:t>perifornical</a:t>
            </a:r>
            <a:r>
              <a:rPr lang="en-US" dirty="0" smtClean="0"/>
              <a:t> area (PFA) modulates food intake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/>
          <a:lstStyle/>
          <a:p>
            <a:r>
              <a:rPr lang="en-US" dirty="0" smtClean="0"/>
              <a:t>Hormones of GI tract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295400"/>
            <a:ext cx="8686800" cy="5334000"/>
          </a:xfrm>
        </p:spPr>
        <p:txBody>
          <a:bodyPr>
            <a:normAutofit fontScale="92500" lnSpcReduction="20000"/>
          </a:bodyPr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err="1" smtClean="0"/>
              <a:t>Neuropeptide</a:t>
            </a:r>
            <a:r>
              <a:rPr lang="en-US" dirty="0" smtClean="0"/>
              <a:t> Y is the most powerful central stimulant of appetite and approx. 90% of NPY neurons co-express </a:t>
            </a:r>
            <a:r>
              <a:rPr lang="en-US" dirty="0" err="1" smtClean="0"/>
              <a:t>AgRP</a:t>
            </a:r>
            <a:r>
              <a:rPr lang="en-US" dirty="0" smtClean="0"/>
              <a:t>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Central administration of NPY enhances food intake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repeated daily injections of NPY into the hypothalamus result in chronic </a:t>
            </a:r>
            <a:r>
              <a:rPr lang="en-US" dirty="0" err="1" smtClean="0"/>
              <a:t>hyperphagia</a:t>
            </a:r>
            <a:r>
              <a:rPr lang="en-US" dirty="0" smtClean="0"/>
              <a:t> and weight gain in these animals</a:t>
            </a:r>
          </a:p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Ablation of NPY/</a:t>
            </a:r>
            <a:r>
              <a:rPr lang="en-US" dirty="0" err="1" smtClean="0"/>
              <a:t>AgRP</a:t>
            </a:r>
            <a:r>
              <a:rPr lang="en-US" dirty="0" smtClean="0"/>
              <a:t> neuron leads to reduce body weight via reduced food intake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Y1 and Y5 receptors seem to mediate the </a:t>
            </a:r>
            <a:r>
              <a:rPr lang="en-US" dirty="0" err="1" smtClean="0"/>
              <a:t>orexigenic</a:t>
            </a:r>
            <a:r>
              <a:rPr lang="en-US" dirty="0" smtClean="0"/>
              <a:t> effect of NPY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763000" cy="6400800"/>
          </a:xfrm>
        </p:spPr>
        <p:txBody>
          <a:bodyPr>
            <a:normAutofit fontScale="85000" lnSpcReduction="10000"/>
          </a:bodyPr>
          <a:lstStyle/>
          <a:p>
            <a:pPr algn="ctr">
              <a:buNone/>
            </a:pPr>
            <a:r>
              <a:rPr lang="en-US" dirty="0" smtClean="0"/>
              <a:t>	</a:t>
            </a:r>
            <a:r>
              <a:rPr lang="en-US" u="sng" dirty="0" smtClean="0"/>
              <a:t>Agouti-Related Peptide/</a:t>
            </a:r>
            <a:r>
              <a:rPr lang="en-US" u="sng" dirty="0" err="1" smtClean="0"/>
              <a:t>AgRP</a:t>
            </a:r>
            <a:r>
              <a:rPr lang="en-US" u="sng" dirty="0" smtClean="0"/>
              <a:t>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competitive antagonist of </a:t>
            </a:r>
            <a:r>
              <a:rPr lang="en-US" dirty="0" err="1" smtClean="0"/>
              <a:t>anorexigenic</a:t>
            </a:r>
            <a:r>
              <a:rPr lang="en-US" dirty="0" smtClean="0"/>
              <a:t> central </a:t>
            </a:r>
            <a:r>
              <a:rPr lang="en-US" dirty="0" err="1" smtClean="0"/>
              <a:t>melanocortin</a:t>
            </a:r>
            <a:r>
              <a:rPr lang="en-US" dirty="0" smtClean="0"/>
              <a:t> receptors in the PVN and increases food intake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action on </a:t>
            </a:r>
            <a:r>
              <a:rPr lang="en-US" dirty="0" err="1" smtClean="0"/>
              <a:t>orexin</a:t>
            </a:r>
            <a:r>
              <a:rPr lang="en-US" dirty="0" smtClean="0"/>
              <a:t> or </a:t>
            </a:r>
            <a:r>
              <a:rPr lang="en-US" dirty="0" err="1" smtClean="0"/>
              <a:t>opioid</a:t>
            </a:r>
            <a:r>
              <a:rPr lang="en-US" dirty="0" smtClean="0"/>
              <a:t> receptors </a:t>
            </a:r>
          </a:p>
          <a:p>
            <a:pPr>
              <a:buNone/>
            </a:pPr>
            <a:r>
              <a:rPr lang="en-US" dirty="0" smtClean="0"/>
              <a:t>	</a:t>
            </a:r>
          </a:p>
          <a:p>
            <a:pPr algn="ctr">
              <a:buNone/>
            </a:pPr>
            <a:r>
              <a:rPr lang="en-US" u="sng" dirty="0" smtClean="0"/>
              <a:t>Pro-</a:t>
            </a:r>
            <a:r>
              <a:rPr lang="en-US" u="sng" dirty="0" err="1" smtClean="0"/>
              <a:t>opiomelanocortin</a:t>
            </a:r>
            <a:r>
              <a:rPr lang="en-US" u="sng" dirty="0" smtClean="0"/>
              <a:t> and </a:t>
            </a:r>
            <a:r>
              <a:rPr lang="en-US" u="sng" dirty="0" err="1" smtClean="0"/>
              <a:t>Melanocortins</a:t>
            </a:r>
            <a:r>
              <a:rPr lang="en-US" u="sng" dirty="0" smtClean="0"/>
              <a:t> (POMC)</a:t>
            </a:r>
          </a:p>
          <a:p>
            <a:pPr>
              <a:buNone/>
            </a:pPr>
            <a:r>
              <a:rPr lang="en-US" dirty="0" smtClean="0"/>
              <a:t>	</a:t>
            </a:r>
            <a:r>
              <a:rPr lang="en-US" dirty="0" smtClean="0">
                <a:sym typeface="Symbol"/>
              </a:rPr>
              <a:t> </a:t>
            </a:r>
            <a:r>
              <a:rPr lang="en-US" dirty="0" smtClean="0"/>
              <a:t>precursor of α </a:t>
            </a:r>
            <a:r>
              <a:rPr lang="en-US" dirty="0" err="1" smtClean="0"/>
              <a:t>melanocyte</a:t>
            </a:r>
            <a:r>
              <a:rPr lang="en-US" dirty="0" smtClean="0"/>
              <a:t>-stimulating hormone.  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αMSH</a:t>
            </a:r>
            <a:r>
              <a:rPr lang="en-US" dirty="0" smtClean="0"/>
              <a:t> binding to the MC4R acts to reduce food intake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homozygous mutations in the POMC gene in humans result in early- onset obesity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Cocaine and Amphetamine Regulated Transcript is co-expressed by most POMC neurons in the ARC.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Central </a:t>
            </a:r>
            <a:r>
              <a:rPr lang="en-US" dirty="0" err="1" smtClean="0"/>
              <a:t>intracerebroventricular</a:t>
            </a:r>
            <a:r>
              <a:rPr lang="en-US" dirty="0" smtClean="0"/>
              <a:t> administration of CART reduces food intake </a:t>
            </a:r>
          </a:p>
          <a:p>
            <a:pPr>
              <a:buNone/>
            </a:pPr>
            <a:endParaRPr lang="en-US" dirty="0" smtClean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00800"/>
          </a:xfrm>
        </p:spPr>
        <p:txBody>
          <a:bodyPr>
            <a:normAutofit fontScale="92500" lnSpcReduction="20000"/>
          </a:bodyPr>
          <a:lstStyle/>
          <a:p>
            <a:pPr algn="ctr">
              <a:buNone/>
            </a:pPr>
            <a:r>
              <a:rPr lang="en-US" dirty="0" smtClean="0"/>
              <a:t>	</a:t>
            </a:r>
            <a:r>
              <a:rPr lang="en-US" u="sng" dirty="0" smtClean="0"/>
              <a:t>Hypothalamic Releasing Hormones</a:t>
            </a:r>
          </a:p>
          <a:p>
            <a:pPr algn="ctr">
              <a:buNone/>
            </a:pPr>
            <a:endParaRPr lang="en-US" u="sng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err="1" smtClean="0"/>
              <a:t>Corticotropin</a:t>
            </a:r>
            <a:r>
              <a:rPr lang="en-US" dirty="0" smtClean="0"/>
              <a:t>-releasing hormone and </a:t>
            </a:r>
            <a:r>
              <a:rPr lang="en-US" dirty="0" err="1" smtClean="0"/>
              <a:t>thyrotropin</a:t>
            </a:r>
            <a:r>
              <a:rPr lang="en-US" dirty="0" smtClean="0"/>
              <a:t> releasing hormone are expressed in PVN neurons.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both inhibit food intake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Orexins</a:t>
            </a:r>
            <a:r>
              <a:rPr lang="en-US" dirty="0" smtClean="0"/>
              <a:t>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Orexin</a:t>
            </a:r>
            <a:r>
              <a:rPr lang="en-US" dirty="0" smtClean="0"/>
              <a:t> A and B activate G-protein coupled receptors to increase food intake. </a:t>
            </a:r>
          </a:p>
          <a:p>
            <a:pPr algn="just">
              <a:buNone/>
            </a:pPr>
            <a:r>
              <a:rPr lang="en-US" dirty="0" smtClean="0"/>
              <a:t>	Melanin-Concentrating Hormone is an </a:t>
            </a:r>
            <a:r>
              <a:rPr lang="en-US" dirty="0" err="1" smtClean="0"/>
              <a:t>orexigenic</a:t>
            </a:r>
            <a:r>
              <a:rPr lang="en-US" dirty="0" smtClean="0"/>
              <a:t> signal expressed in neurons located in the LHA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Infusion of MCH increases food intake and body weight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Brain-Derived </a:t>
            </a:r>
            <a:r>
              <a:rPr lang="en-US" dirty="0" err="1" smtClean="0"/>
              <a:t>Neurotrophic</a:t>
            </a:r>
            <a:r>
              <a:rPr lang="en-US" dirty="0" smtClean="0"/>
              <a:t> Factor is highly expressed in the VMN and acts via MC4R signaling to reduce food intake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77000"/>
          </a:xfrm>
        </p:spPr>
        <p:txBody>
          <a:bodyPr/>
          <a:lstStyle/>
          <a:p>
            <a:pPr>
              <a:buNone/>
            </a:pPr>
            <a:r>
              <a:rPr lang="en-US" dirty="0" smtClean="0"/>
              <a:t>	Serotonin produced in the dorsal </a:t>
            </a:r>
            <a:r>
              <a:rPr lang="en-US" dirty="0" err="1" smtClean="0"/>
              <a:t>raphe</a:t>
            </a:r>
            <a:r>
              <a:rPr lang="en-US" dirty="0" smtClean="0"/>
              <a:t> nucleus 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reduces food intake and body weight </a:t>
            </a:r>
          </a:p>
          <a:p>
            <a:pPr>
              <a:buNone/>
            </a:pPr>
            <a:r>
              <a:rPr lang="en-US" dirty="0" smtClean="0"/>
              <a:t>	</a:t>
            </a:r>
          </a:p>
          <a:p>
            <a:pPr>
              <a:buNone/>
            </a:pPr>
            <a:r>
              <a:rPr lang="en-US" dirty="0" smtClean="0"/>
              <a:t>	</a:t>
            </a:r>
            <a:r>
              <a:rPr lang="en-US" dirty="0" err="1" smtClean="0"/>
              <a:t>Norepinephrine</a:t>
            </a:r>
            <a:r>
              <a:rPr lang="en-US" dirty="0" smtClean="0"/>
              <a:t> produced in the DVC and locus </a:t>
            </a:r>
            <a:r>
              <a:rPr lang="en-US" dirty="0" err="1" smtClean="0"/>
              <a:t>coeruleus</a:t>
            </a:r>
            <a:r>
              <a:rPr lang="en-US" dirty="0" smtClean="0"/>
              <a:t>, has differing effects on α</a:t>
            </a:r>
            <a:r>
              <a:rPr lang="en-US" baseline="-25000" dirty="0" smtClean="0"/>
              <a:t>2</a:t>
            </a:r>
            <a:r>
              <a:rPr lang="en-US" dirty="0" smtClean="0"/>
              <a:t> receptors stimulates food intake, α</a:t>
            </a:r>
            <a:r>
              <a:rPr lang="en-US" baseline="-25000" dirty="0" smtClean="0"/>
              <a:t>1</a:t>
            </a:r>
            <a:r>
              <a:rPr lang="en-US" dirty="0" smtClean="0"/>
              <a:t>, β</a:t>
            </a:r>
            <a:r>
              <a:rPr lang="en-US" baseline="-25000" dirty="0" smtClean="0"/>
              <a:t>2</a:t>
            </a:r>
            <a:r>
              <a:rPr lang="en-US" dirty="0" smtClean="0"/>
              <a:t>, and β</a:t>
            </a:r>
            <a:r>
              <a:rPr lang="en-US" baseline="-25000" dirty="0" smtClean="0"/>
              <a:t>3</a:t>
            </a:r>
            <a:r>
              <a:rPr lang="en-US" dirty="0" smtClean="0"/>
              <a:t> receptors reduces food intake </a:t>
            </a:r>
          </a:p>
          <a:p>
            <a:pPr>
              <a:buNone/>
            </a:pPr>
            <a:r>
              <a:rPr lang="en-US" dirty="0" smtClean="0"/>
              <a:t>	</a:t>
            </a:r>
          </a:p>
          <a:p>
            <a:pPr>
              <a:buNone/>
            </a:pPr>
            <a:r>
              <a:rPr lang="en-US" dirty="0" smtClean="0"/>
              <a:t>	Dopamine inhibit food intake in the ARC and LHA have </a:t>
            </a:r>
            <a:r>
              <a:rPr lang="en-US" dirty="0" err="1" smtClean="0"/>
              <a:t>orexigenic</a:t>
            </a:r>
            <a:r>
              <a:rPr lang="en-US" dirty="0" smtClean="0"/>
              <a:t> action in the VMN to act on D1 and D2 receptors of dopamine which reduces food intake.</a:t>
            </a:r>
            <a:endParaRPr lang="en-US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77000"/>
          </a:xfrm>
        </p:spPr>
        <p:txBody>
          <a:bodyPr>
            <a:normAutofit fontScale="85000" lnSpcReduction="20000"/>
          </a:bodyPr>
          <a:lstStyle/>
          <a:p>
            <a:pPr algn="just">
              <a:buNone/>
            </a:pPr>
            <a:r>
              <a:rPr lang="en-US" sz="3300" dirty="0" smtClean="0"/>
              <a:t>	</a:t>
            </a:r>
            <a:r>
              <a:rPr lang="en-US" sz="3300" b="1" dirty="0" smtClean="0"/>
              <a:t>Hedonic mechanisms and </a:t>
            </a:r>
            <a:r>
              <a:rPr lang="en-US" sz="3300" b="1" dirty="0" err="1" smtClean="0"/>
              <a:t>cortico</a:t>
            </a:r>
            <a:r>
              <a:rPr lang="en-US" sz="3300" b="1" dirty="0" smtClean="0"/>
              <a:t>-limbic pathways control appetite and food intake -</a:t>
            </a:r>
          </a:p>
          <a:p>
            <a:pPr algn="just">
              <a:buNone/>
            </a:pPr>
            <a:r>
              <a:rPr lang="en-US" sz="3300" dirty="0" smtClean="0"/>
              <a:t>	</a:t>
            </a:r>
            <a:r>
              <a:rPr lang="en-US" sz="3300" dirty="0" smtClean="0">
                <a:sym typeface="Symbol"/>
              </a:rPr>
              <a:t></a:t>
            </a:r>
            <a:r>
              <a:rPr lang="en-US" sz="3300" dirty="0" smtClean="0"/>
              <a:t> Visual, smell and taste signals can override satiety signals to maintain food intake </a:t>
            </a:r>
          </a:p>
          <a:p>
            <a:pPr algn="just">
              <a:buNone/>
            </a:pPr>
            <a:r>
              <a:rPr lang="en-US" sz="3300" dirty="0" smtClean="0">
                <a:sym typeface="Symbol"/>
              </a:rPr>
              <a:t>	</a:t>
            </a:r>
            <a:r>
              <a:rPr lang="en-US" sz="3300" dirty="0" smtClean="0"/>
              <a:t> These sensory signals are conveyed from NTS in the brainstem to </a:t>
            </a:r>
            <a:r>
              <a:rPr lang="en-US" sz="3300" dirty="0" err="1" smtClean="0"/>
              <a:t>cortico</a:t>
            </a:r>
            <a:r>
              <a:rPr lang="en-US" sz="3300" dirty="0" smtClean="0"/>
              <a:t>-limbic reward centers implicated in appetite regulation </a:t>
            </a:r>
          </a:p>
          <a:p>
            <a:pPr algn="just">
              <a:buNone/>
            </a:pPr>
            <a:r>
              <a:rPr lang="en-US" sz="3300" dirty="0" smtClean="0">
                <a:sym typeface="Symbol"/>
              </a:rPr>
              <a:t>	</a:t>
            </a:r>
            <a:r>
              <a:rPr lang="en-US" sz="3300" dirty="0" smtClean="0"/>
              <a:t> Dopamine, serotonin, </a:t>
            </a:r>
            <a:r>
              <a:rPr lang="en-US" sz="3300" dirty="0" err="1" smtClean="0"/>
              <a:t>opioids</a:t>
            </a:r>
            <a:r>
              <a:rPr lang="en-US" sz="3300" dirty="0" smtClean="0"/>
              <a:t> and nor-epinephrine have been implicated as important neurotransmitters involved in signaling within this network. </a:t>
            </a:r>
          </a:p>
          <a:p>
            <a:pPr algn="just">
              <a:buNone/>
            </a:pPr>
            <a:r>
              <a:rPr lang="en-US" sz="3300" dirty="0" smtClean="0"/>
              <a:t>	</a:t>
            </a:r>
            <a:r>
              <a:rPr lang="en-US" sz="3300" b="1" dirty="0" smtClean="0"/>
              <a:t>Mnemonic representations of experience with food –</a:t>
            </a:r>
          </a:p>
          <a:p>
            <a:pPr algn="just">
              <a:buNone/>
            </a:pPr>
            <a:r>
              <a:rPr lang="en-US" sz="3300" dirty="0" smtClean="0"/>
              <a:t>	</a:t>
            </a:r>
            <a:r>
              <a:rPr lang="en-US" sz="3300" dirty="0" smtClean="0">
                <a:sym typeface="Symbol"/>
              </a:rPr>
              <a:t></a:t>
            </a:r>
            <a:r>
              <a:rPr lang="en-US" sz="3300" dirty="0" smtClean="0"/>
              <a:t> Past experience with specific foods forms an important contributor to continue consumption </a:t>
            </a:r>
          </a:p>
          <a:p>
            <a:pPr algn="just">
              <a:buNone/>
            </a:pPr>
            <a:r>
              <a:rPr lang="en-US" sz="3300" dirty="0" smtClean="0">
                <a:sym typeface="Symbol"/>
              </a:rPr>
              <a:t>	</a:t>
            </a:r>
            <a:r>
              <a:rPr lang="en-US" sz="3300" dirty="0" smtClean="0"/>
              <a:t> </a:t>
            </a:r>
            <a:r>
              <a:rPr lang="en-US" sz="3300" dirty="0" err="1" smtClean="0"/>
              <a:t>Orbito</a:t>
            </a:r>
            <a:r>
              <a:rPr lang="en-US" sz="3300" dirty="0" smtClean="0"/>
              <a:t>-frontal cortex (OFC), an area that receives converging sensory input in the non-homeostatic control of food intake.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008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err="1" smtClean="0"/>
              <a:t>Endocannabinoids</a:t>
            </a:r>
            <a:r>
              <a:rPr lang="en-US" dirty="0" smtClean="0"/>
              <a:t> shown to produce a dose dependent </a:t>
            </a:r>
            <a:r>
              <a:rPr lang="en-US" dirty="0" err="1" smtClean="0"/>
              <a:t>orexigenic</a:t>
            </a:r>
            <a:r>
              <a:rPr lang="en-US" dirty="0" smtClean="0"/>
              <a:t> effect and this effect is thought to occur via modulation of reward circuitry </a:t>
            </a:r>
          </a:p>
          <a:p>
            <a:pPr algn="just">
              <a:buNone/>
            </a:pPr>
            <a:r>
              <a:rPr lang="en-US" dirty="0" smtClean="0"/>
              <a:t>	1) </a:t>
            </a:r>
            <a:r>
              <a:rPr lang="en-US" dirty="0" err="1" smtClean="0"/>
              <a:t>Anandamide</a:t>
            </a:r>
            <a:r>
              <a:rPr lang="en-US" dirty="0" smtClean="0"/>
              <a:t> derived from membranous phospholipids </a:t>
            </a:r>
          </a:p>
          <a:p>
            <a:pPr algn="just">
              <a:buNone/>
            </a:pPr>
            <a:r>
              <a:rPr lang="en-US" dirty="0" smtClean="0"/>
              <a:t>	2) </a:t>
            </a:r>
            <a:r>
              <a:rPr lang="en-US" dirty="0" err="1" smtClean="0"/>
              <a:t>Arachidonoylglycerol</a:t>
            </a:r>
            <a:r>
              <a:rPr lang="en-US" dirty="0" smtClean="0"/>
              <a:t> (2-AG), derived from triglycerides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err="1" smtClean="0"/>
              <a:t>Endocannabinoids</a:t>
            </a:r>
            <a:r>
              <a:rPr lang="en-US" dirty="0" smtClean="0"/>
              <a:t> may also act directly on the hypothalamus to exert their </a:t>
            </a:r>
            <a:r>
              <a:rPr lang="en-US" dirty="0" err="1" smtClean="0"/>
              <a:t>orexigenic</a:t>
            </a:r>
            <a:r>
              <a:rPr lang="en-US" dirty="0" smtClean="0"/>
              <a:t> effect.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These substances are secreted by postsynaptic neurons and act in retrograde fashion. 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105</TotalTime>
  <Words>26</Words>
  <Application>Microsoft Office PowerPoint</Application>
  <PresentationFormat>On-screen Show (4:3)</PresentationFormat>
  <Paragraphs>78</Paragraphs>
  <Slides>13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Office Theme</vt:lpstr>
      <vt:lpstr>CENTRAL CONTROLS OF FOOD INTAKE AND APPETITE Part-I </vt:lpstr>
      <vt:lpstr>Slide 2</vt:lpstr>
      <vt:lpstr>Slide 3</vt:lpstr>
      <vt:lpstr>Slide 4</vt:lpstr>
      <vt:lpstr>Slide 5</vt:lpstr>
      <vt:lpstr>Slide 6</vt:lpstr>
      <vt:lpstr>Slide 7</vt:lpstr>
      <vt:lpstr>Hormones of GI tract</vt:lpstr>
      <vt:lpstr>Slide 9</vt:lpstr>
      <vt:lpstr>Slide 10</vt:lpstr>
      <vt:lpstr>Slide 11</vt:lpstr>
      <vt:lpstr>Slide 12</vt:lpstr>
      <vt:lpstr>Slide 13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CENTRAL CONTROLS OF FOOD INTAKE AND APPETITE </dc:title>
  <dc:creator>Aranay</dc:creator>
  <cp:lastModifiedBy>Hp</cp:lastModifiedBy>
  <cp:revision>14</cp:revision>
  <dcterms:created xsi:type="dcterms:W3CDTF">2006-08-16T00:00:00Z</dcterms:created>
  <dcterms:modified xsi:type="dcterms:W3CDTF">2020-05-26T16:44:54Z</dcterms:modified>
</cp:coreProperties>
</file>