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26-May-20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>CENTRAL CONTROLS OF FOOD INTAKE AND APPETITE</a:t>
            </a:r>
            <a:br>
              <a:rPr lang="en-US" b="1" dirty="0" smtClean="0"/>
            </a:br>
            <a:r>
              <a:rPr lang="en-US" b="1" dirty="0" smtClean="0"/>
              <a:t>Part-II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800600"/>
            <a:ext cx="6400800" cy="1752600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tx1"/>
                </a:solidFill>
              </a:rPr>
              <a:t>Dr Pramod Kumar</a:t>
            </a:r>
          </a:p>
          <a:p>
            <a:r>
              <a:rPr lang="en-US" dirty="0" err="1" smtClean="0">
                <a:solidFill>
                  <a:schemeClr val="tx1"/>
                </a:solidFill>
              </a:rPr>
              <a:t>Asstt</a:t>
            </a:r>
            <a:r>
              <a:rPr lang="en-US" dirty="0" smtClean="0">
                <a:solidFill>
                  <a:schemeClr val="tx1"/>
                </a:solidFill>
              </a:rPr>
              <a:t>. Professor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Department of Veterinary Physiology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Bihar Veterinary College, Patna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77000"/>
          </a:xfrm>
        </p:spPr>
        <p:txBody>
          <a:bodyPr/>
          <a:lstStyle/>
          <a:p>
            <a:pPr algn="ctr">
              <a:buNone/>
            </a:pPr>
            <a:endParaRPr lang="en-US" b="1" u="sng" dirty="0" smtClean="0"/>
          </a:p>
          <a:p>
            <a:pPr algn="ctr">
              <a:buNone/>
            </a:pPr>
            <a:endParaRPr lang="en-US" b="1" u="sng" dirty="0" smtClean="0"/>
          </a:p>
          <a:p>
            <a:pPr algn="ctr">
              <a:buNone/>
            </a:pPr>
            <a:r>
              <a:rPr lang="en-US" b="1" u="sng" dirty="0" smtClean="0"/>
              <a:t>Peripheral control of food intake and appetite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endParaRPr lang="en-US" dirty="0" smtClean="0">
              <a:sym typeface="Symbol"/>
            </a:endParaRP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	</a:t>
            </a:r>
            <a:r>
              <a:rPr lang="en-US" dirty="0" smtClean="0"/>
              <a:t>Neural</a:t>
            </a:r>
            <a:r>
              <a:rPr lang="en-US" dirty="0" smtClean="0"/>
              <a:t>, </a:t>
            </a:r>
            <a:r>
              <a:rPr lang="en-US" dirty="0" smtClean="0"/>
              <a:t>nutrient </a:t>
            </a:r>
            <a:r>
              <a:rPr lang="en-US" dirty="0" smtClean="0"/>
              <a:t>and hormonal signals from </a:t>
            </a:r>
            <a:r>
              <a:rPr lang="en-US" dirty="0" smtClean="0"/>
              <a:t>the </a:t>
            </a:r>
            <a:r>
              <a:rPr lang="en-US" dirty="0" smtClean="0"/>
              <a:t>gastrointestinal system</a:t>
            </a:r>
            <a:r>
              <a:rPr lang="en-US" dirty="0" smtClean="0"/>
              <a:t>, </a:t>
            </a:r>
            <a:r>
              <a:rPr lang="en-US" dirty="0" smtClean="0"/>
              <a:t>endocrine organs</a:t>
            </a:r>
            <a:r>
              <a:rPr lang="en-US" dirty="0" smtClean="0"/>
              <a:t>, </a:t>
            </a:r>
            <a:r>
              <a:rPr lang="en-US" dirty="0" smtClean="0"/>
              <a:t>adipose </a:t>
            </a:r>
            <a:r>
              <a:rPr lang="en-US" dirty="0" smtClean="0"/>
              <a:t>tissue </a:t>
            </a:r>
            <a:r>
              <a:rPr lang="en-US" dirty="0" smtClean="0"/>
              <a:t>and circulation all have essential roles in influencing food intake and appetite. 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28600"/>
            <a:ext cx="8763000" cy="6477000"/>
          </a:xfrm>
        </p:spPr>
        <p:txBody>
          <a:bodyPr/>
          <a:lstStyle/>
          <a:p>
            <a:pPr algn="ctr">
              <a:buNone/>
            </a:pPr>
            <a:r>
              <a:rPr lang="en-US" b="1" u="sng" dirty="0" smtClean="0"/>
              <a:t>Neural Signals </a:t>
            </a:r>
            <a:endParaRPr lang="en-US" b="1" u="sng" dirty="0" smtClean="0"/>
          </a:p>
          <a:p>
            <a:pPr algn="ctr">
              <a:buNone/>
            </a:pPr>
            <a:endParaRPr lang="en-US" b="1" u="sng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Orosensory</a:t>
            </a:r>
            <a:r>
              <a:rPr lang="en-US" dirty="0" smtClean="0"/>
              <a:t> and Optic </a:t>
            </a:r>
            <a:r>
              <a:rPr lang="en-US" dirty="0" smtClean="0"/>
              <a:t>stimuli </a:t>
            </a:r>
            <a:r>
              <a:rPr lang="en-US" dirty="0" smtClean="0"/>
              <a:t>include appearance, taste, </a:t>
            </a:r>
            <a:r>
              <a:rPr lang="en-US" dirty="0" smtClean="0"/>
              <a:t>smell </a:t>
            </a:r>
            <a:r>
              <a:rPr lang="en-US" dirty="0" smtClean="0"/>
              <a:t>and textural stimuli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Visual information </a:t>
            </a:r>
            <a:r>
              <a:rPr lang="en-US" dirty="0" smtClean="0"/>
              <a:t>- </a:t>
            </a:r>
            <a:r>
              <a:rPr lang="en-US" dirty="0" smtClean="0"/>
              <a:t>signals in the afferent optic fibers of cranial nerve I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/>
              <a:t>Gustatory</a:t>
            </a:r>
            <a:r>
              <a:rPr lang="en-US" dirty="0" smtClean="0"/>
              <a:t>, </a:t>
            </a:r>
            <a:r>
              <a:rPr lang="en-US" dirty="0" smtClean="0"/>
              <a:t>olfactory </a:t>
            </a:r>
            <a:r>
              <a:rPr lang="en-US" dirty="0" smtClean="0"/>
              <a:t>and </a:t>
            </a:r>
            <a:r>
              <a:rPr lang="en-US" dirty="0" err="1" smtClean="0"/>
              <a:t>orosensory</a:t>
            </a:r>
            <a:r>
              <a:rPr lang="en-US" dirty="0" smtClean="0"/>
              <a:t> information </a:t>
            </a:r>
            <a:r>
              <a:rPr lang="en-US" dirty="0" smtClean="0"/>
              <a:t>→ fibers </a:t>
            </a:r>
            <a:r>
              <a:rPr lang="en-US" dirty="0" smtClean="0"/>
              <a:t>of cranial nerves VII, IX, I and V → brain important for taste, reward, </a:t>
            </a:r>
            <a:r>
              <a:rPr lang="en-US" dirty="0" smtClean="0"/>
              <a:t>flavor </a:t>
            </a:r>
            <a:r>
              <a:rPr lang="en-US" dirty="0" smtClean="0"/>
              <a:t>and → mnemonic → dorsal </a:t>
            </a:r>
            <a:r>
              <a:rPr lang="en-US" dirty="0" err="1" smtClean="0"/>
              <a:t>vagal</a:t>
            </a:r>
            <a:r>
              <a:rPr lang="en-US" dirty="0" smtClean="0"/>
              <a:t> complex, limbic system and OFC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28600"/>
            <a:ext cx="8763000" cy="6477000"/>
          </a:xfrm>
        </p:spPr>
        <p:txBody>
          <a:bodyPr/>
          <a:lstStyle/>
          <a:p>
            <a:pPr algn="ctr">
              <a:buNone/>
            </a:pPr>
            <a:endParaRPr lang="en-US" b="1" u="sng" dirty="0" smtClean="0"/>
          </a:p>
          <a:p>
            <a:pPr algn="ctr">
              <a:buNone/>
            </a:pPr>
            <a:r>
              <a:rPr lang="en-US" b="1" u="sng" dirty="0" smtClean="0"/>
              <a:t>Gastric </a:t>
            </a:r>
            <a:r>
              <a:rPr lang="en-US" b="1" u="sng" dirty="0" smtClean="0"/>
              <a:t>Distention </a:t>
            </a:r>
            <a:endParaRPr lang="en-US" b="1" u="sng" dirty="0" smtClean="0"/>
          </a:p>
          <a:p>
            <a:pPr algn="ctr">
              <a:buNone/>
            </a:pPr>
            <a:endParaRPr lang="en-US" b="1" u="sng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Volume-related postprandial gastric distention results in satiety during a meal.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Mechanoreceptors in the stomach wall sense </a:t>
            </a:r>
            <a:r>
              <a:rPr lang="en-US" dirty="0" smtClean="0"/>
              <a:t>stretch volume </a:t>
            </a:r>
            <a:r>
              <a:rPr lang="en-US" dirty="0" smtClean="0"/>
              <a:t>and tension during a meal → afferent fibers of the </a:t>
            </a:r>
            <a:r>
              <a:rPr lang="en-US" dirty="0" err="1" smtClean="0"/>
              <a:t>vagal</a:t>
            </a:r>
            <a:r>
              <a:rPr lang="en-US" dirty="0" smtClean="0"/>
              <a:t> &amp; spinal visceral nerves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used in the management of severe obesity</a:t>
            </a:r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763000" cy="65532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b="1" u="sng" dirty="0" smtClean="0"/>
              <a:t>Glucose</a:t>
            </a:r>
            <a:r>
              <a:rPr lang="en-US" dirty="0" smtClean="0"/>
              <a:t> alters the firing rate of neurons in the ARC, LHA and NTS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cellular influx of glucose alters the ratio of AMP to ATP within the neuronal cell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 </a:t>
            </a:r>
            <a:r>
              <a:rPr lang="en-US" dirty="0" smtClean="0"/>
              <a:t>ATP-dependent membrane channels that may influence neuronal depolarization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alter the activity of important nutrient sensing enzymes (e.g., AMP-activated protein </a:t>
            </a:r>
            <a:r>
              <a:rPr lang="en-US" dirty="0" err="1" smtClean="0"/>
              <a:t>kinase</a:t>
            </a:r>
            <a:r>
              <a:rPr lang="en-US" dirty="0" smtClean="0"/>
              <a:t>)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Some neurons (e.g., ARC POMC neurons) are excited by glucose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others (e.g., ARC NPY neurons) are inhibited by glucose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686800" cy="64770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b="1" u="sng" dirty="0" smtClean="0"/>
              <a:t>Circulating </a:t>
            </a:r>
            <a:r>
              <a:rPr lang="en-US" b="1" u="sng" dirty="0" smtClean="0"/>
              <a:t>lipids</a:t>
            </a:r>
            <a:r>
              <a:rPr lang="en-US" dirty="0" smtClean="0"/>
              <a:t> such as long-chain fatty acids (LCFAs) can alter feeding behavior by directly activating central neural pathways </a:t>
            </a:r>
            <a:r>
              <a:rPr lang="en-US" dirty="0" smtClean="0"/>
              <a:t> by intra </a:t>
            </a:r>
            <a:r>
              <a:rPr lang="en-US" dirty="0" err="1" smtClean="0"/>
              <a:t>cerebro</a:t>
            </a:r>
            <a:r>
              <a:rPr lang="en-US" dirty="0" smtClean="0"/>
              <a:t>-ventricular </a:t>
            </a:r>
            <a:r>
              <a:rPr lang="en-US" dirty="0" smtClean="0"/>
              <a:t>administration of an LCFA (oleic acid) also decreased food intake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Gut Hormones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600200"/>
            <a:ext cx="8610600" cy="5029200"/>
          </a:xfrm>
        </p:spPr>
        <p:txBody>
          <a:bodyPr>
            <a:normAutofit lnSpcReduction="10000"/>
          </a:bodyPr>
          <a:lstStyle/>
          <a:p>
            <a:pPr>
              <a:buNone/>
            </a:pPr>
            <a:r>
              <a:rPr lang="en-US" dirty="0" smtClean="0"/>
              <a:t>	</a:t>
            </a:r>
            <a:r>
              <a:rPr lang="en-US" dirty="0" smtClean="0">
                <a:sym typeface="Symbol"/>
              </a:rPr>
              <a:t>  </a:t>
            </a:r>
            <a:r>
              <a:rPr lang="en-US" dirty="0" err="1" smtClean="0"/>
              <a:t>Ghrelin</a:t>
            </a:r>
            <a:r>
              <a:rPr lang="en-US" dirty="0" smtClean="0"/>
              <a:t> </a:t>
            </a:r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Peptide YY (PYY)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Cholecystokinin</a:t>
            </a:r>
            <a:r>
              <a:rPr lang="en-US" dirty="0" smtClean="0"/>
              <a:t> (CCK)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Pancreatic polypeptide (PP)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Amylin</a:t>
            </a:r>
            <a:r>
              <a:rPr lang="en-US" dirty="0" smtClean="0"/>
              <a:t>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Glucose-dependent </a:t>
            </a:r>
            <a:r>
              <a:rPr lang="en-US" dirty="0" err="1" smtClean="0"/>
              <a:t>insulinotropic</a:t>
            </a:r>
            <a:r>
              <a:rPr lang="en-US" dirty="0" smtClean="0"/>
              <a:t> polypeptide (GIP)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Glucagon-like peptide-1, 2 (GLP-1, 2)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Oxyntomodulin</a:t>
            </a:r>
            <a:r>
              <a:rPr lang="en-US" dirty="0" smtClean="0"/>
              <a:t>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28600"/>
            <a:ext cx="8763000" cy="6400800"/>
          </a:xfrm>
        </p:spPr>
        <p:txBody>
          <a:bodyPr/>
          <a:lstStyle/>
          <a:p>
            <a:pPr algn="ctr">
              <a:buNone/>
            </a:pPr>
            <a:r>
              <a:rPr lang="en-US" b="1" u="sng" dirty="0" err="1" smtClean="0"/>
              <a:t>Cholecystokinin</a:t>
            </a:r>
            <a:r>
              <a:rPr lang="en-US" b="1" u="sng" dirty="0" smtClean="0"/>
              <a:t> </a:t>
            </a:r>
          </a:p>
          <a:p>
            <a:pPr algn="ctr">
              <a:buNone/>
            </a:pPr>
            <a:endParaRPr lang="en-US" b="1" u="sng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</a:t>
            </a:r>
            <a:r>
              <a:rPr lang="en-US" dirty="0" smtClean="0"/>
              <a:t>CCK is synthesized in the I cells of the small intestine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promote fat and protein digestion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results </a:t>
            </a:r>
            <a:r>
              <a:rPr lang="en-US" dirty="0" smtClean="0"/>
              <a:t>in gallbladder contraction, relaxation of the sphincter of </a:t>
            </a:r>
            <a:r>
              <a:rPr lang="en-US" dirty="0" err="1" smtClean="0"/>
              <a:t>Oddi</a:t>
            </a:r>
            <a:r>
              <a:rPr lang="en-US" dirty="0" smtClean="0"/>
              <a:t>, </a:t>
            </a:r>
            <a:r>
              <a:rPr lang="en-US" dirty="0" err="1" smtClean="0"/>
              <a:t>somastostatin</a:t>
            </a:r>
            <a:r>
              <a:rPr lang="en-US" dirty="0" smtClean="0"/>
              <a:t> release, stimulation of pancreatic enzyme </a:t>
            </a:r>
            <a:r>
              <a:rPr lang="en-US" dirty="0" smtClean="0"/>
              <a:t>release </a:t>
            </a:r>
            <a:r>
              <a:rPr lang="en-US" dirty="0" smtClean="0"/>
              <a:t>and slowed gastric emptying </a:t>
            </a:r>
            <a:endParaRPr lang="en-US" dirty="0" smtClean="0"/>
          </a:p>
          <a:p>
            <a:pPr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afferent fibers transmit signals → </a:t>
            </a:r>
            <a:r>
              <a:rPr lang="en-US" dirty="0" smtClean="0"/>
              <a:t>NTS (</a:t>
            </a:r>
            <a:r>
              <a:rPr lang="en-US" dirty="0" smtClean="0"/>
              <a:t>central </a:t>
            </a:r>
            <a:r>
              <a:rPr lang="en-US" dirty="0" err="1" smtClean="0"/>
              <a:t>melanocortin</a:t>
            </a:r>
            <a:r>
              <a:rPr lang="en-US" dirty="0" smtClean="0"/>
              <a:t> </a:t>
            </a:r>
            <a:r>
              <a:rPr lang="en-US" dirty="0" smtClean="0"/>
              <a:t>system) </a:t>
            </a:r>
            <a:r>
              <a:rPr lang="en-US" dirty="0" smtClean="0"/>
              <a:t>→ reduce food intake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686800" cy="64770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</a:p>
          <a:p>
            <a:pPr algn="just">
              <a:buNone/>
            </a:pPr>
            <a:endParaRPr lang="en-US" b="1" u="sng" dirty="0" smtClean="0"/>
          </a:p>
          <a:p>
            <a:pPr algn="just">
              <a:buNone/>
            </a:pPr>
            <a:r>
              <a:rPr lang="en-US" b="1" dirty="0" smtClean="0"/>
              <a:t>	</a:t>
            </a:r>
            <a:r>
              <a:rPr lang="en-US" b="1" u="sng" dirty="0" err="1" smtClean="0"/>
              <a:t>Ghrelin</a:t>
            </a:r>
            <a:r>
              <a:rPr lang="en-US" dirty="0" smtClean="0"/>
              <a:t> </a:t>
            </a:r>
            <a:r>
              <a:rPr lang="en-US" dirty="0" smtClean="0"/>
              <a:t>is the only known gut hormone that increases appetite “hunger hormone.”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produced by the A-cells of gastric </a:t>
            </a:r>
            <a:r>
              <a:rPr lang="en-US" dirty="0" err="1" smtClean="0"/>
              <a:t>fundus</a:t>
            </a:r>
            <a:r>
              <a:rPr lang="en-US" dirty="0" smtClean="0"/>
              <a:t>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increase gastric </a:t>
            </a:r>
            <a:r>
              <a:rPr lang="en-US" dirty="0" smtClean="0"/>
              <a:t>motility and stimulation of growth hormone release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increased </a:t>
            </a:r>
            <a:r>
              <a:rPr lang="en-US" dirty="0" smtClean="0"/>
              <a:t>fat storage and decrease in fat use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Plasma </a:t>
            </a:r>
            <a:r>
              <a:rPr lang="en-US" dirty="0" err="1" smtClean="0"/>
              <a:t>ghrelin</a:t>
            </a:r>
            <a:r>
              <a:rPr lang="en-US" dirty="0" smtClean="0"/>
              <a:t> levels rise before meals and decline after eating </a:t>
            </a: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76200"/>
            <a:ext cx="8686800" cy="60960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</a:p>
          <a:p>
            <a:pPr algn="just">
              <a:buNone/>
            </a:pPr>
            <a:r>
              <a:rPr lang="en-US" b="1" dirty="0" smtClean="0"/>
              <a:t>	</a:t>
            </a:r>
            <a:r>
              <a:rPr lang="en-US" b="1" u="sng" dirty="0" smtClean="0"/>
              <a:t>Peptide </a:t>
            </a:r>
            <a:r>
              <a:rPr lang="en-US" b="1" u="sng" dirty="0" smtClean="0"/>
              <a:t>YY (PYY)</a:t>
            </a:r>
            <a:r>
              <a:rPr lang="en-US" dirty="0" smtClean="0"/>
              <a:t> is a member of PP fold </a:t>
            </a:r>
            <a:r>
              <a:rPr lang="en-US" dirty="0" smtClean="0"/>
              <a:t>family  </a:t>
            </a:r>
            <a:r>
              <a:rPr lang="en-US" dirty="0" smtClean="0"/>
              <a:t>includes NPY and pancreatic polypeptide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PYY is released </a:t>
            </a:r>
            <a:r>
              <a:rPr lang="en-US" dirty="0" err="1" smtClean="0"/>
              <a:t>postprandially</a:t>
            </a:r>
            <a:r>
              <a:rPr lang="en-US" dirty="0" smtClean="0"/>
              <a:t>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release of PYY is augmented by dietary fat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PYY administration decreases food intake in rodents and humans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PYY may reduce food intake by decreasing ARC NPY levels via the ARC Y</a:t>
            </a:r>
            <a:r>
              <a:rPr lang="en-US" baseline="-25000" dirty="0" smtClean="0"/>
              <a:t>2</a:t>
            </a:r>
            <a:r>
              <a:rPr lang="en-US" dirty="0" smtClean="0"/>
              <a:t> receptor or via its effects on the </a:t>
            </a:r>
            <a:r>
              <a:rPr lang="en-US" dirty="0" err="1" smtClean="0"/>
              <a:t>vagus</a:t>
            </a:r>
            <a:r>
              <a:rPr lang="en-US" dirty="0" smtClean="0"/>
              <a:t> nerve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it also delays gastric emptying. 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228600"/>
            <a:ext cx="8763000" cy="6400800"/>
          </a:xfrm>
        </p:spPr>
        <p:txBody>
          <a:bodyPr>
            <a:normAutofit lnSpcReduction="10000"/>
          </a:bodyPr>
          <a:lstStyle/>
          <a:p>
            <a:pPr algn="ctr">
              <a:buNone/>
            </a:pPr>
            <a:r>
              <a:rPr lang="en-US" dirty="0" smtClean="0"/>
              <a:t>	</a:t>
            </a:r>
            <a:r>
              <a:rPr lang="en-US" b="1" u="sng" dirty="0" smtClean="0"/>
              <a:t>Glucagon-like </a:t>
            </a:r>
            <a:r>
              <a:rPr lang="en-US" b="1" u="sng" dirty="0" smtClean="0"/>
              <a:t>Peptide-1</a:t>
            </a:r>
            <a:r>
              <a:rPr lang="en-US" u="sng" dirty="0" smtClean="0"/>
              <a:t> </a:t>
            </a:r>
            <a:endParaRPr lang="en-US" u="sng" dirty="0" smtClean="0"/>
          </a:p>
          <a:p>
            <a:pPr algn="ctr">
              <a:buNone/>
            </a:pPr>
            <a:endParaRPr lang="en-US" u="sng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err="1" smtClean="0"/>
              <a:t>Enteroendocrine</a:t>
            </a:r>
            <a:r>
              <a:rPr lang="en-US" dirty="0" smtClean="0"/>
              <a:t> </a:t>
            </a:r>
            <a:r>
              <a:rPr lang="en-US" dirty="0" smtClean="0"/>
              <a:t>L cells → </a:t>
            </a:r>
            <a:r>
              <a:rPr lang="en-US" dirty="0" err="1" smtClean="0"/>
              <a:t>preproglucagon</a:t>
            </a:r>
            <a:r>
              <a:rPr lang="en-US" dirty="0" smtClean="0"/>
              <a:t> → </a:t>
            </a:r>
            <a:r>
              <a:rPr lang="en-US" dirty="0" smtClean="0"/>
              <a:t>GLP-1, GLP-2 </a:t>
            </a:r>
            <a:r>
              <a:rPr lang="en-US" dirty="0" smtClean="0"/>
              <a:t>and </a:t>
            </a:r>
            <a:r>
              <a:rPr lang="en-US" dirty="0" err="1" smtClean="0"/>
              <a:t>oxyntomodulin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</a:t>
            </a:r>
            <a:r>
              <a:rPr lang="en-US" dirty="0" smtClean="0"/>
              <a:t> GLP1 </a:t>
            </a:r>
            <a:r>
              <a:rPr lang="en-US" dirty="0" smtClean="0"/>
              <a:t>released </a:t>
            </a:r>
            <a:r>
              <a:rPr lang="en-US" dirty="0" err="1" smtClean="0"/>
              <a:t>postprandially</a:t>
            </a:r>
            <a:r>
              <a:rPr lang="en-US" dirty="0" smtClean="0"/>
              <a:t> </a:t>
            </a:r>
            <a:r>
              <a:rPr lang="en-US" dirty="0" smtClean="0"/>
              <a:t>- It </a:t>
            </a:r>
            <a:r>
              <a:rPr lang="en-US" dirty="0" smtClean="0"/>
              <a:t>is an </a:t>
            </a:r>
            <a:r>
              <a:rPr lang="en-US" dirty="0" err="1" smtClean="0"/>
              <a:t>incretin</a:t>
            </a:r>
            <a:r>
              <a:rPr lang="en-US" dirty="0" smtClean="0"/>
              <a:t> </a:t>
            </a:r>
            <a:r>
              <a:rPr lang="en-US" dirty="0" smtClean="0"/>
              <a:t>which results in increased glucose-dependent insulin </a:t>
            </a:r>
            <a:r>
              <a:rPr lang="en-US" dirty="0" smtClean="0"/>
              <a:t>release </a:t>
            </a:r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reduces </a:t>
            </a:r>
            <a:r>
              <a:rPr lang="en-US" dirty="0" smtClean="0"/>
              <a:t>gastric emptying and gastric acid secretion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inhibits glucagon release.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reduces food intake </a:t>
            </a:r>
            <a:r>
              <a:rPr lang="en-US" dirty="0" smtClean="0">
                <a:sym typeface="Symbol"/>
              </a:rPr>
              <a:t></a:t>
            </a:r>
            <a:r>
              <a:rPr lang="en-US" dirty="0" smtClean="0"/>
              <a:t> </a:t>
            </a:r>
            <a:r>
              <a:rPr lang="en-US" dirty="0" err="1" smtClean="0"/>
              <a:t>oxyntomodulin</a:t>
            </a:r>
            <a:r>
              <a:rPr lang="en-US" dirty="0" smtClean="0"/>
              <a:t> Despite </a:t>
            </a:r>
            <a:r>
              <a:rPr lang="en-US" dirty="0" smtClean="0"/>
              <a:t>similarly of </a:t>
            </a:r>
            <a:r>
              <a:rPr lang="en-US" dirty="0" smtClean="0"/>
              <a:t>GLP </a:t>
            </a:r>
            <a:r>
              <a:rPr lang="en-US" dirty="0" smtClean="0"/>
              <a:t>1, </a:t>
            </a:r>
            <a:r>
              <a:rPr lang="en-US" dirty="0" smtClean="0"/>
              <a:t>it increases energy expenditure and may suppress </a:t>
            </a:r>
            <a:r>
              <a:rPr lang="en-US" dirty="0" err="1" smtClean="0"/>
              <a:t>ghrelin</a:t>
            </a:r>
            <a:r>
              <a:rPr lang="en-US" dirty="0" smtClean="0"/>
              <a:t> </a:t>
            </a:r>
            <a:r>
              <a:rPr lang="en-US" dirty="0" smtClean="0"/>
              <a:t>release </a:t>
            </a:r>
            <a:endParaRPr lang="en-US" dirty="0" smtClean="0"/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Pancreatic Hormones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b="1" dirty="0" smtClean="0"/>
              <a:t>Insulin</a:t>
            </a:r>
            <a:r>
              <a:rPr lang="en-US" dirty="0" smtClean="0"/>
              <a:t>: </a:t>
            </a:r>
            <a:r>
              <a:rPr lang="en-US" dirty="0" smtClean="0"/>
              <a:t>Effect </a:t>
            </a:r>
            <a:r>
              <a:rPr lang="en-US" dirty="0" smtClean="0"/>
              <a:t>on </a:t>
            </a:r>
            <a:r>
              <a:rPr lang="en-US" dirty="0" smtClean="0"/>
              <a:t>appetite </a:t>
            </a:r>
            <a:r>
              <a:rPr lang="en-US" dirty="0" smtClean="0"/>
              <a:t>and </a:t>
            </a:r>
            <a:r>
              <a:rPr lang="en-US" dirty="0" smtClean="0"/>
              <a:t>satiety</a:t>
            </a:r>
          </a:p>
          <a:p>
            <a:pPr algn="just">
              <a:buNone/>
            </a:pPr>
            <a:r>
              <a:rPr lang="en-US" dirty="0" smtClean="0"/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Indirect : low blood glucose → increase in food intake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Direct : acts on ARC insulin receptors → decrease food intake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Glucagon</a:t>
            </a:r>
            <a:r>
              <a:rPr lang="en-US" dirty="0" smtClean="0"/>
              <a:t>: </a:t>
            </a:r>
            <a:r>
              <a:rPr lang="en-US" dirty="0" smtClean="0"/>
              <a:t>decreases meal size, and reduces overall food intake and body weight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686800" cy="65532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</a:p>
          <a:p>
            <a:pPr algn="just">
              <a:buNone/>
            </a:pPr>
            <a:r>
              <a:rPr lang="en-US" b="1" dirty="0" smtClean="0"/>
              <a:t>	</a:t>
            </a:r>
            <a:r>
              <a:rPr lang="en-US" b="1" dirty="0" smtClean="0"/>
              <a:t>Pancreatic </a:t>
            </a:r>
            <a:r>
              <a:rPr lang="en-US" b="1" dirty="0" smtClean="0"/>
              <a:t>polypeptide</a:t>
            </a:r>
            <a:r>
              <a:rPr lang="en-US" dirty="0" smtClean="0"/>
              <a:t> : </a:t>
            </a:r>
            <a:r>
              <a:rPr lang="en-US" dirty="0" smtClean="0"/>
              <a:t>PP </a:t>
            </a:r>
            <a:r>
              <a:rPr lang="en-US" dirty="0" smtClean="0"/>
              <a:t>is secreted </a:t>
            </a:r>
            <a:r>
              <a:rPr lang="en-US" dirty="0" err="1" smtClean="0"/>
              <a:t>postprandially</a:t>
            </a:r>
            <a:r>
              <a:rPr lang="en-US" dirty="0" smtClean="0"/>
              <a:t>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delays </a:t>
            </a:r>
            <a:r>
              <a:rPr lang="en-US" dirty="0" smtClean="0"/>
              <a:t>gastric emptying and reduce appetite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exerts its effects via acting on </a:t>
            </a:r>
            <a:r>
              <a:rPr lang="en-US" dirty="0" smtClean="0"/>
              <a:t>the Y</a:t>
            </a:r>
            <a:r>
              <a:rPr lang="en-US" baseline="-25000" dirty="0" smtClean="0"/>
              <a:t>4</a:t>
            </a:r>
            <a:r>
              <a:rPr lang="en-US" dirty="0" smtClean="0"/>
              <a:t> </a:t>
            </a:r>
            <a:r>
              <a:rPr lang="en-US" dirty="0" smtClean="0"/>
              <a:t>receptors in the ARC, in the </a:t>
            </a:r>
            <a:r>
              <a:rPr lang="en-US" dirty="0" smtClean="0"/>
              <a:t>AP </a:t>
            </a:r>
            <a:r>
              <a:rPr lang="en-US" dirty="0" smtClean="0"/>
              <a:t>or via the </a:t>
            </a:r>
            <a:r>
              <a:rPr lang="en-US" dirty="0" err="1" smtClean="0"/>
              <a:t>vagus</a:t>
            </a:r>
            <a:r>
              <a:rPr lang="en-US" dirty="0" smtClean="0"/>
              <a:t>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Amylin</a:t>
            </a:r>
            <a:r>
              <a:rPr lang="en-US" dirty="0" smtClean="0"/>
              <a:t>: </a:t>
            </a:r>
            <a:r>
              <a:rPr lang="en-US" dirty="0" smtClean="0"/>
              <a:t>inhibits </a:t>
            </a:r>
            <a:r>
              <a:rPr lang="en-US" dirty="0" smtClean="0"/>
              <a:t>gastric secretion, delays gastric emptying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It is a satiety signal and reduces food intake and body weight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Adipose Tissue Hormones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  <a:r>
              <a:rPr lang="en-US" b="1" dirty="0" err="1" smtClean="0"/>
              <a:t>Leptin</a:t>
            </a:r>
            <a:r>
              <a:rPr lang="en-US" dirty="0" smtClean="0"/>
              <a:t> produce </a:t>
            </a:r>
            <a:r>
              <a:rPr lang="en-US" dirty="0" smtClean="0"/>
              <a:t>in adipose tissue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exerts its effects by acting on the </a:t>
            </a:r>
            <a:r>
              <a:rPr lang="en-US" dirty="0" err="1" smtClean="0"/>
              <a:t>leptin</a:t>
            </a:r>
            <a:r>
              <a:rPr lang="en-US" dirty="0" smtClean="0"/>
              <a:t> </a:t>
            </a:r>
            <a:r>
              <a:rPr lang="en-US" dirty="0" smtClean="0"/>
              <a:t>receptor </a:t>
            </a:r>
            <a:r>
              <a:rPr lang="en-US" dirty="0" smtClean="0"/>
              <a:t>(</a:t>
            </a:r>
            <a:r>
              <a:rPr lang="en-US" dirty="0" err="1" smtClean="0"/>
              <a:t>LepR</a:t>
            </a:r>
            <a:r>
              <a:rPr lang="en-US" dirty="0" smtClean="0"/>
              <a:t>)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acts </a:t>
            </a:r>
            <a:r>
              <a:rPr lang="en-US" dirty="0" smtClean="0"/>
              <a:t>on ARC </a:t>
            </a:r>
            <a:r>
              <a:rPr lang="en-US" dirty="0" err="1" smtClean="0"/>
              <a:t>LepR</a:t>
            </a:r>
            <a:r>
              <a:rPr lang="en-US" dirty="0" smtClean="0"/>
              <a:t> to stimulate POMC neurons and inhibit NPY/</a:t>
            </a:r>
            <a:r>
              <a:rPr lang="en-US" dirty="0" err="1" smtClean="0"/>
              <a:t>AgRP</a:t>
            </a:r>
            <a:r>
              <a:rPr lang="en-US" dirty="0" smtClean="0"/>
              <a:t> neurons to decrease food intake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failure of </a:t>
            </a:r>
            <a:r>
              <a:rPr lang="en-US" dirty="0" err="1" smtClean="0"/>
              <a:t>leptin</a:t>
            </a:r>
            <a:r>
              <a:rPr lang="en-US" dirty="0" smtClean="0"/>
              <a:t> to diminish appetite in obesity is termed </a:t>
            </a:r>
            <a:r>
              <a:rPr lang="en-US" dirty="0" err="1" smtClean="0"/>
              <a:t>leptin</a:t>
            </a:r>
            <a:r>
              <a:rPr lang="en-US" dirty="0" smtClean="0"/>
              <a:t> resistance 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686800" cy="6553200"/>
          </a:xfrm>
        </p:spPr>
        <p:txBody>
          <a:bodyPr/>
          <a:lstStyle/>
          <a:p>
            <a:pPr algn="just">
              <a:buNone/>
            </a:pPr>
            <a:r>
              <a:rPr lang="en-US" dirty="0" smtClean="0"/>
              <a:t>	</a:t>
            </a:r>
          </a:p>
          <a:p>
            <a:pPr algn="just">
              <a:buNone/>
            </a:pPr>
            <a:endParaRPr lang="en-US" b="1" dirty="0" smtClean="0"/>
          </a:p>
          <a:p>
            <a:pPr algn="just">
              <a:buNone/>
            </a:pPr>
            <a:r>
              <a:rPr lang="en-US" b="1" dirty="0" smtClean="0"/>
              <a:t>	Thyroid </a:t>
            </a:r>
            <a:r>
              <a:rPr lang="en-US" b="1" dirty="0" smtClean="0"/>
              <a:t>Hormone</a:t>
            </a:r>
            <a:r>
              <a:rPr lang="en-US" dirty="0" smtClean="0"/>
              <a:t> </a:t>
            </a:r>
            <a:r>
              <a:rPr lang="en-US" dirty="0" smtClean="0"/>
              <a:t>regulates </a:t>
            </a:r>
            <a:r>
              <a:rPr lang="en-US" dirty="0" smtClean="0"/>
              <a:t>basal metabolic state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smtClean="0"/>
              <a:t>Hyperthyroidism is associated with increased food intake and decreased body weight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Gonadal</a:t>
            </a:r>
            <a:r>
              <a:rPr lang="en-US" dirty="0" smtClean="0"/>
              <a:t> Steroids </a:t>
            </a:r>
            <a:r>
              <a:rPr lang="en-US" dirty="0" smtClean="0"/>
              <a:t>(</a:t>
            </a:r>
            <a:r>
              <a:rPr lang="en-US" dirty="0" err="1" smtClean="0"/>
              <a:t>orchiectomy</a:t>
            </a:r>
            <a:r>
              <a:rPr lang="en-US" dirty="0" smtClean="0"/>
              <a:t>) decreases </a:t>
            </a:r>
            <a:r>
              <a:rPr lang="en-US" dirty="0" smtClean="0"/>
              <a:t>food intake, </a:t>
            </a:r>
            <a:r>
              <a:rPr lang="en-US" dirty="0" err="1" smtClean="0"/>
              <a:t>ovariectomy</a:t>
            </a:r>
            <a:r>
              <a:rPr lang="en-US" dirty="0" smtClean="0"/>
              <a:t> </a:t>
            </a:r>
            <a:r>
              <a:rPr lang="en-US" dirty="0" smtClean="0"/>
              <a:t>increases </a:t>
            </a:r>
            <a:r>
              <a:rPr lang="en-US" dirty="0" smtClean="0"/>
              <a:t>food intake </a:t>
            </a:r>
            <a:endParaRPr lang="en-US" dirty="0" smtClean="0"/>
          </a:p>
          <a:p>
            <a:pPr algn="just">
              <a:buNone/>
            </a:pPr>
            <a:r>
              <a:rPr lang="en-US" dirty="0" smtClean="0">
                <a:sym typeface="Symbol"/>
              </a:rPr>
              <a:t>	</a:t>
            </a:r>
            <a:r>
              <a:rPr lang="en-US" dirty="0" smtClean="0">
                <a:sym typeface="Symbol"/>
              </a:rPr>
              <a:t></a:t>
            </a:r>
            <a:r>
              <a:rPr lang="en-US" dirty="0" smtClean="0"/>
              <a:t> </a:t>
            </a:r>
            <a:r>
              <a:rPr lang="en-US" dirty="0" err="1" smtClean="0"/>
              <a:t>Glucocorticoids</a:t>
            </a:r>
            <a:r>
              <a:rPr lang="en-US" dirty="0" smtClean="0"/>
              <a:t> </a:t>
            </a:r>
            <a:r>
              <a:rPr lang="en-US" dirty="0" smtClean="0"/>
              <a:t>generally stimulate food intake and weight gain</a:t>
            </a:r>
          </a:p>
          <a:p>
            <a:pPr algn="just">
              <a:buNone/>
            </a:pPr>
            <a:endParaRPr lang="en-US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55</TotalTime>
  <Words>41</Words>
  <Application>Microsoft Office PowerPoint</Application>
  <PresentationFormat>On-screen Show (4:3)</PresentationFormat>
  <Paragraphs>86</Paragraphs>
  <Slides>15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Office Theme</vt:lpstr>
      <vt:lpstr>CENTRAL CONTROLS OF FOOD INTAKE AND APPETITE Part-II </vt:lpstr>
      <vt:lpstr>Slide 2</vt:lpstr>
      <vt:lpstr>Slide 3</vt:lpstr>
      <vt:lpstr>Slide 4</vt:lpstr>
      <vt:lpstr>Slide 5</vt:lpstr>
      <vt:lpstr>Slide 6</vt:lpstr>
      <vt:lpstr>Gut Hormones</vt:lpstr>
      <vt:lpstr>Slide 8</vt:lpstr>
      <vt:lpstr>Slide 9</vt:lpstr>
      <vt:lpstr>Slide 10</vt:lpstr>
      <vt:lpstr>Slide 11</vt:lpstr>
      <vt:lpstr>Pancreatic Hormones</vt:lpstr>
      <vt:lpstr>Slide 13</vt:lpstr>
      <vt:lpstr>Adipose Tissue Hormones</vt:lpstr>
      <vt:lpstr>Slide 15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Aranay</dc:creator>
  <cp:lastModifiedBy>Hp</cp:lastModifiedBy>
  <cp:revision>9</cp:revision>
  <dcterms:created xsi:type="dcterms:W3CDTF">2006-08-16T00:00:00Z</dcterms:created>
  <dcterms:modified xsi:type="dcterms:W3CDTF">2020-05-26T17:38:10Z</dcterms:modified>
</cp:coreProperties>
</file>