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3" r:id="rId2"/>
    <p:sldId id="274" r:id="rId3"/>
    <p:sldId id="277" r:id="rId4"/>
    <p:sldId id="279" r:id="rId5"/>
    <p:sldId id="281" r:id="rId6"/>
    <p:sldId id="304" r:id="rId7"/>
    <p:sldId id="301" r:id="rId8"/>
    <p:sldId id="296" r:id="rId9"/>
    <p:sldId id="297" r:id="rId10"/>
    <p:sldId id="298" r:id="rId11"/>
    <p:sldId id="302" r:id="rId12"/>
    <p:sldId id="303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CC"/>
    <a:srgbClr val="A61A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  <a:t>Heavy Metal Toxicity</a:t>
            </a:r>
            <a:br>
              <a:rPr lang="en-US" sz="4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Arsenic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IN" sz="1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>
            <a:normAutofit/>
          </a:bodyPr>
          <a:lstStyle/>
          <a:p>
            <a:pPr marL="0" lvl="0" indent="0">
              <a:buClr>
                <a:srgbClr val="3891A7"/>
              </a:buClr>
              <a:buNone/>
            </a:pPr>
            <a:endParaRPr lang="en-IN" b="1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 smtClean="0"/>
              <a:t>Presented </a:t>
            </a:r>
            <a:r>
              <a:rPr lang="en-IN" b="1" dirty="0"/>
              <a:t>by:-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/>
              <a:t>                                            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                        </a:t>
            </a:r>
            <a:r>
              <a:rPr lang="en-IN" sz="2400" b="1" dirty="0" err="1"/>
              <a:t>Dr.Archana</a:t>
            </a:r>
            <a:endParaRPr lang="en-IN" sz="2400" b="1" dirty="0"/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/>
              <a:t>                    Assistant </a:t>
            </a:r>
            <a:r>
              <a:rPr lang="en-IN" sz="2400" b="1" dirty="0" err="1"/>
              <a:t>Professor_cum_Jr</a:t>
            </a:r>
            <a:r>
              <a:rPr lang="en-IN" sz="2400" b="1" dirty="0"/>
              <a:t> </a:t>
            </a:r>
            <a:r>
              <a:rPr lang="en-IN" sz="2400" b="1" dirty="0" smtClean="0"/>
              <a:t>.</a:t>
            </a:r>
            <a:r>
              <a:rPr lang="en-IN" sz="2400" b="1" dirty="0"/>
              <a:t>Scientist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</a:t>
            </a:r>
            <a:r>
              <a:rPr lang="en-IN" sz="2400" b="1" dirty="0" err="1"/>
              <a:t>Deptt.Of</a:t>
            </a:r>
            <a:r>
              <a:rPr lang="en-IN" sz="2400" b="1" dirty="0"/>
              <a:t> Pharmacology &amp; Toxicology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/>
              <a:t>                              Bihar Veterinary College, Patna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4828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Clinical signs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u="sng" dirty="0" smtClean="0">
                <a:solidFill>
                  <a:srgbClr val="FF0000"/>
                </a:solidFill>
                <a:latin typeface="Comic Sans MS" pitchFamily="66" charset="0"/>
              </a:rPr>
              <a:t>Acute poisonin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g :-</a:t>
            </a:r>
            <a:r>
              <a:rPr lang="en-IN" sz="2400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Poisoning is usually acute with major effects on the 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GI tract and cardiovascular system. </a:t>
            </a:r>
          </a:p>
          <a:p>
            <a:pPr>
              <a:buFont typeface="Wingdings" pitchFamily="2" charset="2"/>
              <a:buChar char="Ø"/>
            </a:pPr>
            <a:endParaRPr lang="en-IN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 watery diarrhoea(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rice water diarrhoea</a:t>
            </a:r>
            <a:r>
              <a:rPr lang="en-IN" sz="2400" dirty="0" smtClean="0">
                <a:latin typeface="Comic Sans MS" pitchFamily="66" charset="0"/>
              </a:rPr>
              <a:t>), sometimes tinged with blood, is characteristic, as are severe colic, dehydration, weakness,</a:t>
            </a:r>
          </a:p>
          <a:p>
            <a:pPr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Comic Sans MS" pitchFamily="66" charset="0"/>
              </a:rPr>
              <a:t>  Arsenic has a direct effect on the capillaries. There is transudation of plasma, loss of blood and</a:t>
            </a:r>
            <a:r>
              <a:rPr lang="en-IN" sz="2400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severe fall of B.P</a:t>
            </a:r>
            <a:r>
              <a:rPr lang="en-IN" sz="2400" dirty="0" smtClean="0">
                <a:latin typeface="Comic Sans MS" pitchFamily="66" charset="0"/>
              </a:rPr>
              <a:t>,  hypovolemic shock. Profuse depression, weak pulse, and cardiovascular collapse.</a:t>
            </a:r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Continue….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2800" u="sng" dirty="0" smtClean="0">
                <a:solidFill>
                  <a:srgbClr val="FF0000"/>
                </a:solidFill>
                <a:latin typeface="Comic Sans MS" pitchFamily="66" charset="0"/>
              </a:rPr>
              <a:t>Chronic Poisoning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:-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Chronic cases are rare and are characterized by ---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          * poor appetite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          * Digestive disorder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          * Wasting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          * Brick-red mucous membrane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            * Weak and irregular pulse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Post-mortem changes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sz="2800" dirty="0" smtClean="0">
                <a:latin typeface="Comic Sans MS" pitchFamily="66" charset="0"/>
              </a:rPr>
              <a:t>Inflammation and reddening of GI mucosa.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Extravasations of blood from the blood vessels.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Adipose degeneration of liver kidney, lung and other organs.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In case of cutaneous exposure the skin may exhibit necrosis and be dry and leathery. 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Treatment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BAL (British anti-lewisite )  @ 3 mg/kg, IM, every 4 hr for the first 2 days, every 6 hr for the third day, and 12 </a:t>
            </a:r>
            <a:r>
              <a:rPr lang="en-IN" sz="2800" dirty="0" err="1" smtClean="0">
                <a:latin typeface="Comic Sans MS" pitchFamily="66" charset="0"/>
              </a:rPr>
              <a:t>hrly</a:t>
            </a:r>
            <a:r>
              <a:rPr lang="en-IN" sz="2800" dirty="0" smtClean="0">
                <a:latin typeface="Comic Sans MS" pitchFamily="66" charset="0"/>
              </a:rPr>
              <a:t> f for the next 10 days or until recovery.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Supportive therapy may be of even greater value, particularly when cardiovascular collapse is imminent, and should involve IV fluids to restore blood volume and correct dehydration. </a:t>
            </a: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Content of chapter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00108"/>
            <a:ext cx="7615262" cy="5500726"/>
          </a:xfrm>
        </p:spPr>
        <p:txBody>
          <a:bodyPr>
            <a:noAutofit/>
          </a:bodyPr>
          <a:lstStyle/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/>
              <a:t>* </a:t>
            </a:r>
            <a:r>
              <a:rPr lang="en-IN" sz="2400" b="1" dirty="0" smtClean="0">
                <a:latin typeface="Comic Sans MS" pitchFamily="66" charset="0"/>
              </a:rPr>
              <a:t>Terminology 		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* Sources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* Toxicokinetic   </a:t>
            </a:r>
            <a:r>
              <a:rPr lang="en-IN" sz="2400" b="1" dirty="0">
                <a:latin typeface="Comic Sans MS" pitchFamily="66" charset="0"/>
              </a:rPr>
              <a:t>	</a:t>
            </a:r>
            <a:r>
              <a:rPr lang="en-IN" sz="2400" b="1" dirty="0" smtClean="0">
                <a:latin typeface="Comic Sans MS" pitchFamily="66" charset="0"/>
              </a:rPr>
              <a:t>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* Mechanism of toxicity  </a:t>
            </a:r>
            <a:r>
              <a:rPr lang="en-IN" sz="2400" b="1" dirty="0">
                <a:latin typeface="Comic Sans MS" pitchFamily="66" charset="0"/>
              </a:rPr>
              <a:t>		</a:t>
            </a:r>
            <a:r>
              <a:rPr lang="en-IN" sz="2400" b="1" dirty="0" smtClean="0">
                <a:latin typeface="Comic Sans MS" pitchFamily="66" charset="0"/>
              </a:rPr>
              <a:t>  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* Clinical Signs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* Post-mortem changes</a:t>
            </a:r>
            <a:r>
              <a:rPr lang="en-IN" sz="2400" b="1" dirty="0">
                <a:latin typeface="Comic Sans MS" pitchFamily="66" charset="0"/>
              </a:rPr>
              <a:t>	</a:t>
            </a:r>
            <a:r>
              <a:rPr lang="en-IN" sz="2400" b="1" dirty="0" smtClean="0">
                <a:latin typeface="Comic Sans MS" pitchFamily="66" charset="0"/>
              </a:rPr>
              <a:t>                                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en-IN" sz="2400" b="1" dirty="0" smtClean="0">
                <a:latin typeface="Comic Sans MS" pitchFamily="66" charset="0"/>
              </a:rPr>
              <a:t>* Treatment                                                                                                           </a:t>
            </a:r>
            <a:endParaRPr lang="en-IN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6890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Heavy Metals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657352"/>
            <a:ext cx="7406640" cy="4629168"/>
          </a:xfrm>
        </p:spPr>
        <p:txBody>
          <a:bodyPr>
            <a:normAutofit fontScale="77500" lnSpcReduction="20000"/>
          </a:bodyPr>
          <a:lstStyle/>
          <a:p>
            <a:endParaRPr lang="en-IN" dirty="0" smtClean="0">
              <a:solidFill>
                <a:srgbClr val="0070C0"/>
              </a:solidFill>
            </a:endParaRPr>
          </a:p>
          <a:p>
            <a:r>
              <a:rPr lang="en-IN" sz="2800" dirty="0" smtClean="0">
                <a:solidFill>
                  <a:schemeClr val="tx1"/>
                </a:solidFill>
                <a:latin typeface="Comic Sans MS" pitchFamily="66" charset="0"/>
              </a:rPr>
              <a:t>Those metals which cannot be metabolised, persist in the body and exert their toxic effect by combining with one or more reactive groups (</a:t>
            </a:r>
            <a:r>
              <a:rPr lang="en-IN" sz="2800" dirty="0" err="1" smtClean="0">
                <a:solidFill>
                  <a:schemeClr val="tx1"/>
                </a:solidFill>
                <a:latin typeface="Comic Sans MS" pitchFamily="66" charset="0"/>
              </a:rPr>
              <a:t>ligands</a:t>
            </a:r>
            <a:r>
              <a:rPr lang="en-IN" sz="2800" dirty="0" smtClean="0">
                <a:solidFill>
                  <a:schemeClr val="tx1"/>
                </a:solidFill>
                <a:latin typeface="Comic Sans MS" pitchFamily="66" charset="0"/>
              </a:rPr>
              <a:t>) that are essential for normal physiological function.</a:t>
            </a:r>
          </a:p>
          <a:p>
            <a:endParaRPr lang="en-IN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Heavy metal may reacts in the body with -</a:t>
            </a:r>
          </a:p>
          <a:p>
            <a:endParaRPr lang="en-IN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IN" sz="2800" dirty="0" err="1" smtClean="0">
                <a:solidFill>
                  <a:schemeClr val="tx1"/>
                </a:solidFill>
                <a:latin typeface="Comic Sans MS" pitchFamily="66" charset="0"/>
              </a:rPr>
              <a:t>Ligands</a:t>
            </a:r>
            <a:r>
              <a:rPr lang="en-IN" sz="2800" dirty="0" smtClean="0">
                <a:solidFill>
                  <a:schemeClr val="tx1"/>
                </a:solidFill>
                <a:latin typeface="Comic Sans MS" pitchFamily="66" charset="0"/>
              </a:rPr>
              <a:t> containing Oxygen – OH, – COO</a:t>
            </a:r>
          </a:p>
          <a:p>
            <a:r>
              <a:rPr lang="en-IN" sz="3200" dirty="0" err="1" smtClean="0">
                <a:solidFill>
                  <a:schemeClr val="tx1"/>
                </a:solidFill>
                <a:latin typeface="Comic Sans MS" pitchFamily="66" charset="0"/>
              </a:rPr>
              <a:t>Ligands</a:t>
            </a:r>
            <a:r>
              <a:rPr lang="en-IN" sz="3200" dirty="0" smtClean="0">
                <a:solidFill>
                  <a:schemeClr val="tx1"/>
                </a:solidFill>
                <a:latin typeface="Comic Sans MS" pitchFamily="66" charset="0"/>
              </a:rPr>
              <a:t> containing  </a:t>
            </a:r>
            <a:r>
              <a:rPr lang="en-IN" sz="3200" dirty="0" err="1" smtClean="0">
                <a:solidFill>
                  <a:schemeClr val="tx1"/>
                </a:solidFill>
                <a:latin typeface="Comic Sans MS" pitchFamily="66" charset="0"/>
              </a:rPr>
              <a:t>sulpher</a:t>
            </a:r>
            <a:r>
              <a:rPr lang="en-IN" sz="3200" dirty="0" smtClean="0">
                <a:solidFill>
                  <a:schemeClr val="tx1"/>
                </a:solidFill>
                <a:latin typeface="Comic Sans MS" pitchFamily="66" charset="0"/>
              </a:rPr>
              <a:t> –SH</a:t>
            </a:r>
          </a:p>
          <a:p>
            <a:r>
              <a:rPr lang="en-IN" sz="3200" dirty="0" err="1" smtClean="0">
                <a:solidFill>
                  <a:schemeClr val="tx1"/>
                </a:solidFill>
                <a:latin typeface="Comic Sans MS" pitchFamily="66" charset="0"/>
              </a:rPr>
              <a:t>Ligands</a:t>
            </a:r>
            <a:r>
              <a:rPr lang="en-IN" sz="3200" dirty="0" smtClean="0">
                <a:solidFill>
                  <a:schemeClr val="tx1"/>
                </a:solidFill>
                <a:latin typeface="Comic Sans MS" pitchFamily="66" charset="0"/>
              </a:rPr>
              <a:t> containing Nitrogen – NH</a:t>
            </a:r>
            <a:r>
              <a:rPr lang="en-IN" sz="31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IN" sz="3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IN" sz="3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IN" sz="3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sz="3200" dirty="0" err="1" smtClean="0">
                <a:solidFill>
                  <a:srgbClr val="0070C0"/>
                </a:solidFill>
                <a:latin typeface="Comic Sans MS" pitchFamily="66" charset="0"/>
              </a:rPr>
              <a:t>Eg</a:t>
            </a:r>
            <a:r>
              <a:rPr lang="en-IN" sz="3200" dirty="0" smtClean="0">
                <a:solidFill>
                  <a:srgbClr val="0070C0"/>
                </a:solidFill>
                <a:latin typeface="Comic Sans MS" pitchFamily="66" charset="0"/>
              </a:rPr>
              <a:t> : </a:t>
            </a:r>
            <a:r>
              <a:rPr lang="en-IN" sz="3200" dirty="0" smtClean="0">
                <a:solidFill>
                  <a:srgbClr val="FF0000"/>
                </a:solidFill>
                <a:latin typeface="Comic Sans MS" pitchFamily="66" charset="0"/>
              </a:rPr>
              <a:t>Lead,  Arsenic, Mercury.</a:t>
            </a:r>
            <a:endParaRPr lang="en-IN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43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85728"/>
            <a:ext cx="7406640" cy="857256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</a:rPr>
              <a:t/>
            </a:r>
            <a:br>
              <a:rPr lang="en-IN" sz="2800" b="1" dirty="0" smtClean="0">
                <a:solidFill>
                  <a:srgbClr val="FF0000"/>
                </a:solidFill>
              </a:rPr>
            </a:br>
            <a:r>
              <a:rPr lang="en-IN" sz="2800" b="1" dirty="0" smtClean="0">
                <a:solidFill>
                  <a:srgbClr val="FF0000"/>
                </a:solidFill>
              </a:rPr>
              <a:t/>
            </a:r>
            <a:br>
              <a:rPr lang="en-IN" sz="2800" b="1" dirty="0" smtClean="0">
                <a:solidFill>
                  <a:srgbClr val="FF0000"/>
                </a:solidFill>
              </a:rPr>
            </a:br>
            <a:r>
              <a:rPr lang="en-IN" sz="2400" b="1" dirty="0" smtClean="0">
                <a:solidFill>
                  <a:srgbClr val="FF0000"/>
                </a:solidFill>
                <a:latin typeface="Comic Sans MS" pitchFamily="66" charset="0"/>
              </a:rPr>
              <a:t>Heavy metal antagonist (Chelating Agents)</a:t>
            </a:r>
            <a:r>
              <a:rPr lang="en-IN" sz="2800" dirty="0" smtClean="0">
                <a:solidFill>
                  <a:srgbClr val="FF0000"/>
                </a:solidFill>
              </a:rPr>
              <a:t/>
            </a:r>
            <a:br>
              <a:rPr lang="en-IN" sz="2800" dirty="0" smtClean="0">
                <a:solidFill>
                  <a:srgbClr val="FF0000"/>
                </a:solidFill>
              </a:rPr>
            </a:b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928670"/>
            <a:ext cx="7406640" cy="4732578"/>
          </a:xfrm>
        </p:spPr>
        <p:txBody>
          <a:bodyPr>
            <a:normAutofit/>
          </a:bodyPr>
          <a:lstStyle/>
          <a:p>
            <a:endParaRPr lang="en-IN" dirty="0" smtClean="0">
              <a:solidFill>
                <a:srgbClr val="0070C0"/>
              </a:solidFill>
            </a:endParaRPr>
          </a:p>
          <a:p>
            <a:pPr algn="just"/>
            <a:r>
              <a:rPr lang="en-IN" sz="43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These agents are designed specifically to compete with these groups for the metals and  prevent or reverse toxic effects and enhance the excretion of metals.</a:t>
            </a:r>
          </a:p>
          <a:p>
            <a:pPr algn="just"/>
            <a:endParaRPr lang="en-IN" sz="2800" dirty="0" smtClean="0">
              <a:latin typeface="Comic Sans MS" pitchFamily="66" charset="0"/>
            </a:endParaRPr>
          </a:p>
          <a:p>
            <a:pPr algn="just"/>
            <a:r>
              <a:rPr lang="en-IN" sz="2800" dirty="0" err="1" smtClean="0">
                <a:solidFill>
                  <a:srgbClr val="FF0000"/>
                </a:solidFill>
                <a:latin typeface="Comic Sans MS" pitchFamily="66" charset="0"/>
              </a:rPr>
              <a:t>e.g</a:t>
            </a:r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- British </a:t>
            </a:r>
            <a:r>
              <a:rPr lang="en-IN" sz="2800" dirty="0" err="1" smtClean="0">
                <a:solidFill>
                  <a:srgbClr val="FF0000"/>
                </a:solidFill>
                <a:latin typeface="Comic Sans MS" pitchFamily="66" charset="0"/>
              </a:rPr>
              <a:t>antilewisite</a:t>
            </a:r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 (BAL),  Ca-EDTA</a:t>
            </a:r>
          </a:p>
          <a:p>
            <a:pPr algn="just"/>
            <a:endParaRPr lang="en-IN" sz="2800" dirty="0" smtClean="0">
              <a:solidFill>
                <a:srgbClr val="FF0000"/>
              </a:solidFill>
            </a:endParaRPr>
          </a:p>
          <a:p>
            <a:pPr algn="just"/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6737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Chelate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371600"/>
            <a:ext cx="7406640" cy="3843350"/>
          </a:xfrm>
        </p:spPr>
        <p:txBody>
          <a:bodyPr>
            <a:normAutofit fontScale="62500" lnSpcReduction="20000"/>
          </a:bodyPr>
          <a:lstStyle/>
          <a:p>
            <a:endParaRPr lang="en-IN" dirty="0" smtClean="0">
              <a:solidFill>
                <a:srgbClr val="0070C0"/>
              </a:solidFill>
            </a:endParaRPr>
          </a:p>
          <a:p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sz="4500" dirty="0" smtClean="0">
                <a:solidFill>
                  <a:schemeClr val="tx1"/>
                </a:solidFill>
                <a:latin typeface="Comic Sans MS" pitchFamily="66" charset="0"/>
              </a:rPr>
              <a:t>Chelate is complex formed between a metal and a compound that contains two or more potential </a:t>
            </a:r>
            <a:r>
              <a:rPr lang="en-IN" sz="4500" dirty="0" err="1" smtClean="0">
                <a:solidFill>
                  <a:schemeClr val="tx1"/>
                </a:solidFill>
                <a:latin typeface="Comic Sans MS" pitchFamily="66" charset="0"/>
              </a:rPr>
              <a:t>ligand</a:t>
            </a:r>
            <a:r>
              <a:rPr lang="en-IN" sz="4500" dirty="0" smtClean="0">
                <a:solidFill>
                  <a:schemeClr val="tx1"/>
                </a:solidFill>
                <a:latin typeface="Comic Sans MS" pitchFamily="66" charset="0"/>
              </a:rPr>
              <a:t>, the stability of chelate varies with the metal the </a:t>
            </a:r>
            <a:r>
              <a:rPr lang="en-IN" sz="4500" dirty="0" err="1" smtClean="0">
                <a:solidFill>
                  <a:schemeClr val="tx1"/>
                </a:solidFill>
                <a:latin typeface="Comic Sans MS" pitchFamily="66" charset="0"/>
              </a:rPr>
              <a:t>ligand</a:t>
            </a:r>
            <a:r>
              <a:rPr lang="en-IN" sz="4500" dirty="0" smtClean="0">
                <a:solidFill>
                  <a:schemeClr val="tx1"/>
                </a:solidFill>
                <a:latin typeface="Comic Sans MS" pitchFamily="66" charset="0"/>
              </a:rPr>
              <a:t> atoms.</a:t>
            </a:r>
          </a:p>
          <a:p>
            <a:pPr algn="just"/>
            <a:endParaRPr lang="en-IN" sz="45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sz="4500" dirty="0" err="1" smtClean="0">
                <a:solidFill>
                  <a:srgbClr val="FF0000"/>
                </a:solidFill>
                <a:latin typeface="Comic Sans MS" pitchFamily="66" charset="0"/>
              </a:rPr>
              <a:t>e.g</a:t>
            </a:r>
            <a:r>
              <a:rPr lang="en-IN" sz="4500" dirty="0" smtClean="0">
                <a:solidFill>
                  <a:srgbClr val="FF0000"/>
                </a:solidFill>
                <a:latin typeface="Comic Sans MS" pitchFamily="66" charset="0"/>
              </a:rPr>
              <a:t>- lead and mercury have greater affinities for sulphur and nitrogen than for oxygen.</a:t>
            </a:r>
            <a:endParaRPr lang="en-IN" sz="6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05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85794"/>
          </a:xfrm>
        </p:spPr>
        <p:txBody>
          <a:bodyPr>
            <a:normAutofit/>
          </a:bodyPr>
          <a:lstStyle/>
          <a:p>
            <a:r>
              <a:rPr lang="en-IN" sz="3100" b="1" dirty="0" smtClean="0">
                <a:solidFill>
                  <a:srgbClr val="FF0000"/>
                </a:solidFill>
                <a:latin typeface="Comic Sans MS" pitchFamily="66" charset="0"/>
              </a:rPr>
              <a:t>Ideal Properties of a chelating agent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61436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Comic Sans MS" pitchFamily="66" charset="0"/>
              </a:rPr>
              <a:t>   </a:t>
            </a:r>
            <a:r>
              <a:rPr lang="en-IN" sz="3600" dirty="0" smtClean="0">
                <a:latin typeface="Comic Sans MS" pitchFamily="66" charset="0"/>
              </a:rPr>
              <a:t>The most important property of chelating agent is its      greater  affinity to metal atom than the metal atom towards the </a:t>
            </a:r>
            <a:r>
              <a:rPr lang="en-IN" sz="3600" dirty="0" err="1" smtClean="0">
                <a:latin typeface="Comic Sans MS" pitchFamily="66" charset="0"/>
              </a:rPr>
              <a:t>ligands</a:t>
            </a:r>
            <a:r>
              <a:rPr lang="en-IN" sz="36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sz="3600" dirty="0" smtClean="0">
                <a:latin typeface="Comic Sans MS" pitchFamily="66" charset="0"/>
              </a:rPr>
              <a:t>It should have high solubility in water.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latin typeface="Comic Sans MS" pitchFamily="66" charset="0"/>
              </a:rPr>
              <a:t>Should have resistance to metabolic degradation.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latin typeface="Comic Sans MS" pitchFamily="66" charset="0"/>
              </a:rPr>
              <a:t>should have ability  to penetrate  at site of metal storage.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latin typeface="Comic Sans MS" pitchFamily="66" charset="0"/>
              </a:rPr>
              <a:t>Capacity to form nontoxic complex with toxic metals.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latin typeface="Comic Sans MS" pitchFamily="66" charset="0"/>
              </a:rPr>
              <a:t>Ability to retain chelating activity at the high PH of body fluid.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IN" sz="3600" dirty="0" smtClean="0">
                <a:latin typeface="Comic Sans MS" pitchFamily="66" charset="0"/>
              </a:rPr>
              <a:t>Readily excretion of </a:t>
            </a:r>
            <a:r>
              <a:rPr lang="en-IN" sz="3600" dirty="0" err="1" smtClean="0">
                <a:latin typeface="Comic Sans MS" pitchFamily="66" charset="0"/>
              </a:rPr>
              <a:t>chelate</a:t>
            </a:r>
            <a:r>
              <a:rPr lang="en-IN" sz="3600" dirty="0" smtClean="0">
                <a:latin typeface="Comic Sans MS" pitchFamily="66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Arsenic Toxicity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3197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4500" b="1" u="sng" dirty="0" smtClean="0">
                <a:solidFill>
                  <a:srgbClr val="FF0000"/>
                </a:solidFill>
                <a:latin typeface="Comic Sans MS" pitchFamily="66" charset="0"/>
              </a:rPr>
              <a:t>Source </a:t>
            </a:r>
            <a:r>
              <a:rPr lang="en-IN" sz="4500" b="1" dirty="0" smtClean="0">
                <a:solidFill>
                  <a:srgbClr val="FF0000"/>
                </a:solidFill>
                <a:latin typeface="Comic Sans MS" pitchFamily="66" charset="0"/>
              </a:rPr>
              <a:t>:-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*</a:t>
            </a:r>
            <a:r>
              <a:rPr lang="en-IN" sz="3800" dirty="0" smtClean="0"/>
              <a:t> </a:t>
            </a:r>
            <a:r>
              <a:rPr lang="en-IN" sz="5100" dirty="0" smtClean="0">
                <a:latin typeface="Comic Sans MS" pitchFamily="66" charset="0"/>
              </a:rPr>
              <a:t>Arsenic poisoning is caused by different types of  inorganic and organic arsenical compound.</a:t>
            </a:r>
          </a:p>
          <a:p>
            <a:pPr>
              <a:buNone/>
            </a:pPr>
            <a:endParaRPr lang="en-IN" sz="51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5100" dirty="0" smtClean="0">
                <a:latin typeface="Comic Sans MS" pitchFamily="66" charset="0"/>
              </a:rPr>
              <a:t>  * Poisoning occurs due to arsenic trioxide &amp; arsenic pentaoxide.</a:t>
            </a:r>
          </a:p>
          <a:p>
            <a:pPr>
              <a:buNone/>
            </a:pPr>
            <a:endParaRPr lang="en-IN" sz="51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5100" dirty="0" smtClean="0">
                <a:latin typeface="Comic Sans MS" pitchFamily="66" charset="0"/>
              </a:rPr>
              <a:t> *  Trivalent arsenicals are more soluble and hence more toxic than pentavalent.</a:t>
            </a:r>
          </a:p>
          <a:p>
            <a:pPr>
              <a:buNone/>
            </a:pPr>
            <a:endParaRPr lang="en-IN" sz="51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5100" dirty="0" smtClean="0">
                <a:latin typeface="Comic Sans MS" pitchFamily="66" charset="0"/>
              </a:rPr>
              <a:t> * It is used as rodenticides, herbicide and pesticide.(</a:t>
            </a:r>
            <a:r>
              <a:rPr lang="en-IN" sz="5100" dirty="0" smtClean="0">
                <a:solidFill>
                  <a:srgbClr val="FF0000"/>
                </a:solidFill>
                <a:latin typeface="Comic Sans MS" pitchFamily="66" charset="0"/>
              </a:rPr>
              <a:t> Lead arsenate is used as taenicide in sheep)</a:t>
            </a:r>
          </a:p>
          <a:p>
            <a:pPr>
              <a:buNone/>
            </a:pPr>
            <a:endParaRPr lang="en-IN" sz="51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sz="5100" dirty="0" smtClean="0">
                <a:latin typeface="Comic Sans MS" pitchFamily="66" charset="0"/>
              </a:rPr>
              <a:t>  * Used in mining operations (for smelting), so in industrialized area air is polluted with arsenic.</a:t>
            </a:r>
          </a:p>
          <a:p>
            <a:pPr>
              <a:buNone/>
            </a:pPr>
            <a:r>
              <a:rPr lang="en-IN" sz="3800" dirty="0" smtClean="0"/>
              <a:t/>
            </a:r>
            <a:br>
              <a:rPr lang="en-IN" sz="3800" dirty="0" smtClean="0"/>
            </a:br>
            <a:endParaRPr lang="en-IN" sz="3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1435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Toxicokinetic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64360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 Soluble forms of arsenic compounds are well absorbed orally, &amp;  distributes to several tissues.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The highest levels found in liver, kidneys, heart, and lungs. 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In chronic exposures, arsenic accumulates in skin, nails, hooves, sweat glands, and hair. 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solidFill>
                  <a:srgbClr val="00B050"/>
                </a:solidFill>
                <a:latin typeface="Comic Sans MS" pitchFamily="66" charset="0"/>
              </a:rPr>
              <a:t>It does not crosses blood brain barrier (</a:t>
            </a:r>
            <a:r>
              <a:rPr lang="en-IN" sz="2300" dirty="0" smtClean="0">
                <a:solidFill>
                  <a:srgbClr val="00B050"/>
                </a:solidFill>
                <a:latin typeface="Comic Sans MS" pitchFamily="66" charset="0"/>
              </a:rPr>
              <a:t>BBB</a:t>
            </a:r>
            <a:r>
              <a:rPr lang="en-IN" sz="2900" dirty="0" smtClean="0">
                <a:solidFill>
                  <a:srgbClr val="00B050"/>
                </a:solidFill>
                <a:latin typeface="Comic Sans MS" pitchFamily="66" charset="0"/>
              </a:rPr>
              <a:t>).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It crosses placental barrier &amp; cause foetal damage.</a:t>
            </a:r>
          </a:p>
          <a:p>
            <a:pPr>
              <a:buNone/>
            </a:pPr>
            <a:endParaRPr lang="en-IN" sz="29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900" dirty="0" smtClean="0">
                <a:latin typeface="Comic Sans MS" pitchFamily="66" charset="0"/>
              </a:rPr>
              <a:t>The majority of the absorbed arsenic is excreted in the bile, milk, saliva, sweat urine &amp; faeces. 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57148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Mechanism of action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7150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sz="2600" dirty="0" smtClean="0">
                <a:latin typeface="Comic Sans MS" pitchFamily="66" charset="0"/>
              </a:rPr>
              <a:t>Tissues that are rich in </a:t>
            </a:r>
            <a:r>
              <a:rPr lang="en-IN" sz="2600" dirty="0" smtClean="0">
                <a:solidFill>
                  <a:srgbClr val="00B050"/>
                </a:solidFill>
                <a:latin typeface="Comic Sans MS" pitchFamily="66" charset="0"/>
              </a:rPr>
              <a:t>oxidative enzymes</a:t>
            </a:r>
            <a:r>
              <a:rPr lang="en-IN" sz="2600" dirty="0" smtClean="0">
                <a:latin typeface="Comic Sans MS" pitchFamily="66" charset="0"/>
              </a:rPr>
              <a:t> such as the GI tract, liver, kidneys, lungs, endothelium, and epidermis are considered more vulnerable to arsenic damage. </a:t>
            </a:r>
          </a:p>
          <a:p>
            <a:pPr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600" dirty="0" smtClean="0">
                <a:latin typeface="Comic Sans MS" pitchFamily="66" charset="0"/>
              </a:rPr>
              <a:t>   Trivalent arsenic compounds exert their toxicity by interacting with </a:t>
            </a:r>
            <a:r>
              <a:rPr lang="en-IN" sz="2600" dirty="0" smtClean="0">
                <a:solidFill>
                  <a:srgbClr val="00B050"/>
                </a:solidFill>
                <a:latin typeface="Comic Sans MS" pitchFamily="66" charset="0"/>
              </a:rPr>
              <a:t>sulfhydryl group of enzymes( alpha-</a:t>
            </a:r>
            <a:r>
              <a:rPr lang="en-IN" sz="2600" dirty="0" err="1" smtClean="0">
                <a:solidFill>
                  <a:srgbClr val="00B050"/>
                </a:solidFill>
                <a:latin typeface="Comic Sans MS" pitchFamily="66" charset="0"/>
              </a:rPr>
              <a:t>lipoic</a:t>
            </a:r>
            <a:r>
              <a:rPr lang="en-IN" sz="2600" dirty="0" smtClean="0">
                <a:solidFill>
                  <a:srgbClr val="00B050"/>
                </a:solidFill>
                <a:latin typeface="Comic Sans MS" pitchFamily="66" charset="0"/>
              </a:rPr>
              <a:t> acid)</a:t>
            </a:r>
            <a:r>
              <a:rPr lang="en-IN" sz="2600" dirty="0" smtClean="0">
                <a:latin typeface="Comic Sans MS" pitchFamily="66" charset="0"/>
              </a:rPr>
              <a:t>, resulting in disruption of cellular metabolism. </a:t>
            </a:r>
          </a:p>
          <a:p>
            <a:pPr>
              <a:buNone/>
            </a:pPr>
            <a:endParaRPr lang="en-IN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600" dirty="0" smtClean="0">
                <a:latin typeface="Comic Sans MS" pitchFamily="66" charset="0"/>
              </a:rPr>
              <a:t>  </a:t>
            </a:r>
            <a:r>
              <a:rPr lang="en-IN" sz="2800" dirty="0" smtClean="0">
                <a:latin typeface="Comic Sans MS" pitchFamily="66" charset="0"/>
              </a:rPr>
              <a:t>Pentavalent arsenic can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uncouple  oxidation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phosphorylation.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Effect of arsenic on GIT is due to its local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corrosive effect</a:t>
            </a:r>
            <a:r>
              <a:rPr lang="en-IN" sz="2800" dirty="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4874</TotalTime>
  <Words>758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Heavy Metal Toxicity (Arsenic)</vt:lpstr>
      <vt:lpstr>Content of chapter</vt:lpstr>
      <vt:lpstr>Heavy Metals </vt:lpstr>
      <vt:lpstr>  Heavy metal antagonist (Chelating Agents) </vt:lpstr>
      <vt:lpstr>Chelate </vt:lpstr>
      <vt:lpstr>Ideal Properties of a chelating agent</vt:lpstr>
      <vt:lpstr>Arsenic Toxicity</vt:lpstr>
      <vt:lpstr>Toxicokinetic</vt:lpstr>
      <vt:lpstr>Mechanism of action</vt:lpstr>
      <vt:lpstr>Clinical signs</vt:lpstr>
      <vt:lpstr>Continue….</vt:lpstr>
      <vt:lpstr>Post-mortem changes</vt:lpstr>
      <vt:lpstr>Treatment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Nnbmbmbm,</dc:title>
  <dc:creator>hp</dc:creator>
  <cp:lastModifiedBy>Pavilion</cp:lastModifiedBy>
  <cp:revision>92</cp:revision>
  <dcterms:created xsi:type="dcterms:W3CDTF">2006-08-16T00:00:00Z</dcterms:created>
  <dcterms:modified xsi:type="dcterms:W3CDTF">2020-05-15T06:44:28Z</dcterms:modified>
</cp:coreProperties>
</file>