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361" r:id="rId2"/>
    <p:sldId id="381" r:id="rId3"/>
    <p:sldId id="392" r:id="rId4"/>
    <p:sldId id="382" r:id="rId5"/>
    <p:sldId id="393" r:id="rId6"/>
    <p:sldId id="396" r:id="rId7"/>
    <p:sldId id="383" r:id="rId8"/>
    <p:sldId id="384" r:id="rId9"/>
    <p:sldId id="397" r:id="rId10"/>
    <p:sldId id="385" r:id="rId11"/>
    <p:sldId id="394" r:id="rId12"/>
    <p:sldId id="386" r:id="rId13"/>
    <p:sldId id="395" r:id="rId14"/>
    <p:sldId id="39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427" autoAdjust="0"/>
  </p:normalViewPr>
  <p:slideViewPr>
    <p:cSldViewPr>
      <p:cViewPr varScale="1">
        <p:scale>
          <a:sx n="100" d="100"/>
          <a:sy n="100" d="100"/>
        </p:scale>
        <p:origin x="-19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DFE451-AF16-4EC6-8FB4-7486BCE1B786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81BDBA-9E59-4238-A09D-7432336A33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86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C381F-E75F-4EF9-95DC-2DFDCFD6A6C5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C22391-F062-4485-B1BA-127C2904B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982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14094-1F9B-4F2C-8270-AFEF0F33D04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6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14094-1F9B-4F2C-8270-AFEF0F33D04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97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14094-1F9B-4F2C-8270-AFEF0F33D04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28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563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7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6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90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91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59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55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04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09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1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8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7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5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u.org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89877"/>
            <a:ext cx="5943600" cy="2091923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HoD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Department of Veterinary Parasitology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683788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3200" b="1" i="1" dirty="0" err="1" smtClean="0">
                <a:solidFill>
                  <a:srgbClr val="7030A0"/>
                </a:solidFill>
                <a:latin typeface="Arial Rounded MT Bold" pitchFamily="34" charset="0"/>
              </a:rPr>
              <a:t>Balantidium</a:t>
            </a:r>
            <a:r>
              <a:rPr lang="en-US" sz="3200" b="1" i="1" dirty="0" smtClean="0">
                <a:solidFill>
                  <a:srgbClr val="7030A0"/>
                </a:solidFill>
                <a:latin typeface="Arial Rounded MT Bold" pitchFamily="34" charset="0"/>
              </a:rPr>
              <a:t> coli</a:t>
            </a:r>
          </a:p>
        </p:txBody>
      </p:sp>
      <p:pic>
        <p:nvPicPr>
          <p:cNvPr id="10" name="Picture 9" descr="Bihar Animal Sciences University | बिहार पशु विज्ञान विश्वविद्यालय">
            <a:hlinkClick r:id="rId3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313" y="265552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8574" y="212323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13" name="Picture 12" descr="G:\b. coli.jpg"/>
          <p:cNvPicPr/>
          <p:nvPr/>
        </p:nvPicPr>
        <p:blipFill rotWithShape="1">
          <a:blip r:embed="rId6"/>
          <a:srcRect l="-1245" b="14524"/>
          <a:stretch/>
        </p:blipFill>
        <p:spPr bwMode="auto">
          <a:xfrm>
            <a:off x="3406854" y="2010701"/>
            <a:ext cx="2330292" cy="21533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3146137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Balantidium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coli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3728" y="990600"/>
            <a:ext cx="5904656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Pathogenesis and symptoms: 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In pigs  normally it is non-pathogenic but occasionally invade the mucosa and producing superficial to deep ulcer with enteritis. It produces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diarrhoea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and dysentery with hemorrhage.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241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Balantidium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coli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7704" y="990600"/>
            <a:ext cx="5976664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Pathogenesis and symptoms: 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In man, </a:t>
            </a:r>
            <a:r>
              <a:rPr lang="en-US" sz="2400" i="1" dirty="0" smtClean="0">
                <a:solidFill>
                  <a:srgbClr val="00B0F0"/>
                </a:solidFill>
                <a:latin typeface="Arial Black" pitchFamily="34" charset="0"/>
              </a:rPr>
              <a:t>B. co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li produce superficial to deep ulcer associated with enteritis. The initial lesions may resemble those produce by </a:t>
            </a:r>
            <a:r>
              <a:rPr lang="en-US" sz="2400" i="1" dirty="0" err="1" smtClean="0">
                <a:solidFill>
                  <a:srgbClr val="00B0F0"/>
                </a:solidFill>
                <a:latin typeface="Arial Black" pitchFamily="34" charset="0"/>
              </a:rPr>
              <a:t>Entamoeba</a:t>
            </a:r>
            <a:r>
              <a:rPr lang="en-US" sz="2400" i="1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00B0F0"/>
                </a:solidFill>
                <a:latin typeface="Arial Black" pitchFamily="34" charset="0"/>
              </a:rPr>
              <a:t>histolytica</a:t>
            </a:r>
            <a:r>
              <a:rPr lang="en-US" sz="2400" i="1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but do not show the similar tendency to enlarge or spread.</a:t>
            </a:r>
          </a:p>
        </p:txBody>
      </p:sp>
    </p:spTree>
    <p:extLst>
      <p:ext uri="{BB962C8B-B14F-4D97-AF65-F5344CB8AC3E}">
        <p14:creationId xmlns:p14="http://schemas.microsoft.com/office/powerpoint/2010/main" val="3935002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Balantidium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coli</a:t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608" y="990600"/>
            <a:ext cx="5052392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Diagnosis: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Microscopic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faecal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examination reveals cysts.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stage may be found in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diarrhoeic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stool.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4" name="Picture 3" descr="G:\balantidium_coli_cyst13625280204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762000"/>
            <a:ext cx="2895600" cy="2438400"/>
          </a:xfrm>
          <a:prstGeom prst="rect">
            <a:avLst/>
          </a:prstGeom>
          <a:noFill/>
        </p:spPr>
      </p:pic>
      <p:pic>
        <p:nvPicPr>
          <p:cNvPr id="10242" name="Picture 2" descr="G:\b. coli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1" y="3886200"/>
            <a:ext cx="2971800" cy="23717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0" y="32004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 Cyst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360227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Balantidium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coli</a:t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75656" y="990600"/>
            <a:ext cx="5544616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Treatment: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Tetracycline,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Metronidazole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etc.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Control: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Good hygiene and proper sanitation.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Proper disposal of faces of pig and man.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187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82922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46445" y="2967335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I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1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Phylum: </a:t>
            </a:r>
            <a:r>
              <a:rPr lang="en-US" b="1" dirty="0" err="1">
                <a:solidFill>
                  <a:srgbClr val="7030A0"/>
                </a:solidFill>
                <a:latin typeface="Arial Black" pitchFamily="34" charset="0"/>
              </a:rPr>
              <a:t>C</a:t>
            </a:r>
            <a:r>
              <a:rPr lang="en-US" sz="3600" b="1" dirty="0" err="1" smtClean="0">
                <a:solidFill>
                  <a:srgbClr val="7030A0"/>
                </a:solidFill>
                <a:latin typeface="Arial Black" pitchFamily="34" charset="0"/>
              </a:rPr>
              <a:t>iliophora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35696" y="609600"/>
            <a:ext cx="6408712" cy="6248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Arial Black" pitchFamily="34" charset="0"/>
              </a:rPr>
              <a:t>Balantidium</a:t>
            </a:r>
            <a:r>
              <a:rPr lang="en-US" sz="28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Arial Black" pitchFamily="34" charset="0"/>
              </a:rPr>
              <a:t>coli</a:t>
            </a:r>
            <a:endParaRPr lang="en-US" sz="2400" i="1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Highly organized protozoan having 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two dissimilar nuclei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.</a:t>
            </a: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A large</a:t>
            </a:r>
            <a:r>
              <a:rPr lang="en-US" sz="2400" u="sng" dirty="0" smtClean="0">
                <a:solidFill>
                  <a:srgbClr val="7030A0"/>
                </a:solidFill>
                <a:latin typeface="Arial Black" pitchFamily="34" charset="0"/>
              </a:rPr>
              <a:t> macronucleus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responsible for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cytoplasmic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 activities of the organisms and a small vesicular </a:t>
            </a:r>
            <a:r>
              <a:rPr lang="en-US" sz="2400" u="sng" dirty="0" smtClean="0">
                <a:solidFill>
                  <a:srgbClr val="7030A0"/>
                </a:solidFill>
                <a:latin typeface="Arial Black" pitchFamily="34" charset="0"/>
              </a:rPr>
              <a:t>micronucleus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concerned with reproductive process.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3074" name="Picture 2" descr="Balantidium coli - an overview | ScienceDirect Top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429124"/>
            <a:ext cx="452437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380312" y="6540500"/>
            <a:ext cx="1763688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05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92064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err="1">
                <a:solidFill>
                  <a:srgbClr val="0070C0"/>
                </a:solidFill>
                <a:latin typeface="Arial Black" pitchFamily="34" charset="0"/>
              </a:rPr>
              <a:t>Balantidium</a:t>
            </a:r>
            <a:r>
              <a:rPr lang="en-US" i="1" dirty="0">
                <a:solidFill>
                  <a:srgbClr val="0070C0"/>
                </a:solidFill>
                <a:latin typeface="Arial Black" pitchFamily="34" charset="0"/>
              </a:rPr>
              <a:t> coli</a:t>
            </a:r>
            <a:br>
              <a:rPr lang="en-US" i="1" dirty="0">
                <a:solidFill>
                  <a:srgbClr val="0070C0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91680" y="914400"/>
            <a:ext cx="6048672" cy="5943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en-US" sz="2400" i="1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Locomotion: 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by cilia.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Reproduction: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Asexual reproduction by </a:t>
            </a:r>
            <a:r>
              <a:rPr lang="en-US" sz="2400" u="sng" dirty="0" smtClean="0">
                <a:solidFill>
                  <a:srgbClr val="7030A0"/>
                </a:solidFill>
                <a:latin typeface="Arial Black" pitchFamily="34" charset="0"/>
              </a:rPr>
              <a:t>transverse binary fission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and sexual reprocess by </a:t>
            </a:r>
            <a:r>
              <a:rPr lang="en-US" sz="2400" u="sng" dirty="0" smtClean="0">
                <a:solidFill>
                  <a:srgbClr val="7030A0"/>
                </a:solidFill>
                <a:latin typeface="Arial Black" pitchFamily="34" charset="0"/>
              </a:rPr>
              <a:t>conjugation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3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Balantidium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coli</a:t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83768" y="914400"/>
            <a:ext cx="4680520" cy="5943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              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Host: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Pig, dog, cattle, monkey and man.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Location: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large intestine (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caecum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and colon).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Two developmental stages: </a:t>
            </a: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and cyst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436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Balantidium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coli</a:t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15616" y="548680"/>
            <a:ext cx="4968552" cy="63093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                </a:t>
            </a:r>
          </a:p>
          <a:p>
            <a:pPr>
              <a:buNone/>
            </a:pPr>
            <a:r>
              <a:rPr lang="en-US" sz="2400" u="sng" dirty="0" err="1" smtClean="0">
                <a:solidFill>
                  <a:srgbClr val="C00000"/>
                </a:solidFill>
                <a:latin typeface="Arial Black" pitchFamily="34" charset="0"/>
              </a:rPr>
              <a:t>Trophozoite</a:t>
            </a:r>
            <a:endParaRPr lang="en-US" sz="2400" u="sng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Active motile stage and 50-60µm in length.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At the anterior end funnel shaped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peristome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which leads to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cytopharynx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or mouth.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92D050"/>
                </a:solidFill>
                <a:latin typeface="Arial Black" pitchFamily="34" charset="0"/>
              </a:rPr>
              <a:t>Two dissimilar nuclei i.e. macronucleus kidney shaped and micronucleus lies in the notch of macronucleus.</a:t>
            </a:r>
          </a:p>
        </p:txBody>
      </p:sp>
      <p:pic>
        <p:nvPicPr>
          <p:cNvPr id="8194" name="Picture 2" descr="G:\b. col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168" y="2362200"/>
            <a:ext cx="3059832" cy="3276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96200" y="5638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 Black" pitchFamily="34" charset="0"/>
              </a:rPr>
              <a:t>Cytopyge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15340720" flipV="1">
            <a:off x="7857987" y="5258312"/>
            <a:ext cx="702772" cy="93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96357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Balantidium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coli</a:t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15616" y="548680"/>
            <a:ext cx="4968552" cy="63093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                </a:t>
            </a:r>
          </a:p>
          <a:p>
            <a:pPr>
              <a:buNone/>
            </a:pPr>
            <a:r>
              <a:rPr lang="en-US" sz="2400" u="sng" dirty="0" err="1" smtClean="0">
                <a:solidFill>
                  <a:srgbClr val="C00000"/>
                </a:solidFill>
                <a:latin typeface="Arial Black" pitchFamily="34" charset="0"/>
              </a:rPr>
              <a:t>Trophozoite</a:t>
            </a:r>
            <a:endParaRPr lang="en-US" sz="2400" u="sng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Two contractile vacuoles one at each end.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An excretory organelle i.e. </a:t>
            </a:r>
            <a:r>
              <a:rPr lang="en-US" sz="2400" u="sng" dirty="0" err="1" smtClean="0">
                <a:solidFill>
                  <a:srgbClr val="0070C0"/>
                </a:solidFill>
                <a:latin typeface="Arial Black" pitchFamily="34" charset="0"/>
              </a:rPr>
              <a:t>cytopyge</a:t>
            </a:r>
            <a:r>
              <a:rPr lang="en-US" sz="2400" u="sng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present at the posterior end of the organism.</a:t>
            </a:r>
          </a:p>
        </p:txBody>
      </p:sp>
      <p:pic>
        <p:nvPicPr>
          <p:cNvPr id="8194" name="Picture 2" descr="G:\b. col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168" y="2362200"/>
            <a:ext cx="3059832" cy="3276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96200" y="5638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 Black" pitchFamily="34" charset="0"/>
              </a:rPr>
              <a:t>Cytopyge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15340720" flipV="1">
            <a:off x="7857987" y="5258312"/>
            <a:ext cx="702772" cy="93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819064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Balantidium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coli</a:t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51816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Cyst: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Ovoid to spherical in shape, double walled, yellowish in colour and 40-60 µm in diameter. </a:t>
            </a:r>
          </a:p>
          <a:p>
            <a:pPr algn="just">
              <a:buFont typeface="Courier New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Cysts are formed both inside and outside the host body.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9218" name="Picture 2" descr="G:\cyst o B. co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143000"/>
            <a:ext cx="3324225" cy="2971800"/>
          </a:xfrm>
          <a:prstGeom prst="rect">
            <a:avLst/>
          </a:prstGeom>
          <a:noFill/>
        </p:spPr>
      </p:pic>
      <p:pic>
        <p:nvPicPr>
          <p:cNvPr id="9219" name="Picture 3" descr="G:\balantidium_coli_cyst13625280204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4191000"/>
            <a:ext cx="3657600" cy="2438400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48861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latin typeface="Arial Black" pitchFamily="34" charset="0"/>
              </a:rPr>
              <a:t>Balantidium</a:t>
            </a:r>
            <a:r>
              <a:rPr lang="en-US" sz="3600" b="1" i="1" dirty="0" smtClean="0">
                <a:latin typeface="Arial Black" pitchFamily="34" charset="0"/>
              </a:rPr>
              <a:t> coli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99592" y="990600"/>
            <a:ext cx="7776864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Transmission: 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Pig is considered as primary hot and in it </a:t>
            </a:r>
            <a:r>
              <a:rPr lang="en-US" sz="2400" i="1" dirty="0" smtClean="0">
                <a:solidFill>
                  <a:srgbClr val="002060"/>
                </a:solidFill>
                <a:latin typeface="Arial Black" pitchFamily="34" charset="0"/>
              </a:rPr>
              <a:t>B. coli </a:t>
            </a: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exists as </a:t>
            </a:r>
            <a:r>
              <a:rPr lang="en-US" sz="2400" dirty="0" err="1" smtClean="0">
                <a:solidFill>
                  <a:srgbClr val="002060"/>
                </a:solidFill>
                <a:latin typeface="Arial Black" pitchFamily="34" charset="0"/>
              </a:rPr>
              <a:t>commensal</a:t>
            </a: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 in the large intestine of most pigs. 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92D050"/>
                </a:solidFill>
                <a:latin typeface="Arial Black" pitchFamily="34" charset="0"/>
              </a:rPr>
              <a:t>Pig is probable the persistent source of  infection for man, cattle etc.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92D05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Hosts get infection through the ingestion of contaminated food and water with cyst of </a:t>
            </a:r>
            <a:r>
              <a:rPr lang="en-US" sz="2400" i="1" dirty="0" smtClean="0">
                <a:solidFill>
                  <a:srgbClr val="00B0F0"/>
                </a:solidFill>
                <a:latin typeface="Arial Black" pitchFamily="34" charset="0"/>
              </a:rPr>
              <a:t>B. coli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137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5" y="624110"/>
            <a:ext cx="6986736" cy="128089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Life-cycle of </a:t>
            </a:r>
            <a:r>
              <a:rPr lang="en-US" sz="2800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B</a:t>
            </a:r>
            <a:r>
              <a:rPr lang="en-US" sz="2800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alantidium</a:t>
            </a:r>
            <a:r>
              <a:rPr lang="en-US" sz="2800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coli</a:t>
            </a:r>
            <a:endParaRPr lang="en-IN" sz="2800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2133600"/>
            <a:ext cx="6095162" cy="4391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608233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843</TotalTime>
  <Words>444</Words>
  <Application>Microsoft Office PowerPoint</Application>
  <PresentationFormat>On-screen Show (4:3)</PresentationFormat>
  <Paragraphs>96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Wisp</vt:lpstr>
      <vt:lpstr>PowerPoint Presentation</vt:lpstr>
      <vt:lpstr>Phylum: Ciliophora </vt:lpstr>
      <vt:lpstr>Balantidium coli  </vt:lpstr>
      <vt:lpstr>Balantidium coli </vt:lpstr>
      <vt:lpstr>Balantidium coli </vt:lpstr>
      <vt:lpstr>Balantidium coli </vt:lpstr>
      <vt:lpstr>Balantidium coli </vt:lpstr>
      <vt:lpstr>Balantidium coli </vt:lpstr>
      <vt:lpstr> Life-cycle of Balantidium coli</vt:lpstr>
      <vt:lpstr>Balantidium coli </vt:lpstr>
      <vt:lpstr>Balantidium coli </vt:lpstr>
      <vt:lpstr>Balantidium coli </vt:lpstr>
      <vt:lpstr>Balantidium coli 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Haemoprotozoan diseases of Horse</dc:title>
  <dc:creator>Ajit Kumar</dc:creator>
  <cp:lastModifiedBy>Ajit Kumar</cp:lastModifiedBy>
  <cp:revision>88</cp:revision>
  <cp:lastPrinted>2019-11-21T10:56:16Z</cp:lastPrinted>
  <dcterms:created xsi:type="dcterms:W3CDTF">2019-10-15T08:59:27Z</dcterms:created>
  <dcterms:modified xsi:type="dcterms:W3CDTF">2020-05-30T05:28:57Z</dcterms:modified>
</cp:coreProperties>
</file>