
<file path=[Content_Types].xml><?xml version="1.0" encoding="utf-8"?>
<Types xmlns="http://schemas.openxmlformats.org/package/2006/content-types">
  <Override PartName="/ppt/slides/slide6.xml" ContentType="application/vnd.openxmlformats-officedocument.presentationml.slide+xml"/>
  <Override PartName="/ppt/slides/slide29.xml" ContentType="application/vnd.openxmlformats-officedocument.presentationml.slide+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33.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Layouts/slideLayout7.xml" ContentType="application/vnd.openxmlformats-officedocument.presentationml.slideLayout+xml"/>
  <Default Extension="png" ContentType="image/png"/>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9" r:id="rId4"/>
    <p:sldId id="258" r:id="rId5"/>
    <p:sldId id="260" r:id="rId6"/>
    <p:sldId id="264" r:id="rId7"/>
    <p:sldId id="265" r:id="rId8"/>
    <p:sldId id="266" r:id="rId9"/>
    <p:sldId id="283" r:id="rId10"/>
    <p:sldId id="267" r:id="rId11"/>
    <p:sldId id="268" r:id="rId12"/>
    <p:sldId id="270" r:id="rId13"/>
    <p:sldId id="269" r:id="rId14"/>
    <p:sldId id="271" r:id="rId15"/>
    <p:sldId id="272" r:id="rId16"/>
    <p:sldId id="284" r:id="rId17"/>
    <p:sldId id="273" r:id="rId18"/>
    <p:sldId id="274" r:id="rId19"/>
    <p:sldId id="275" r:id="rId20"/>
    <p:sldId id="276" r:id="rId21"/>
    <p:sldId id="278" r:id="rId22"/>
    <p:sldId id="277" r:id="rId23"/>
    <p:sldId id="279" r:id="rId24"/>
    <p:sldId id="280" r:id="rId25"/>
    <p:sldId id="285" r:id="rId26"/>
    <p:sldId id="287" r:id="rId27"/>
    <p:sldId id="288" r:id="rId28"/>
    <p:sldId id="286" r:id="rId29"/>
    <p:sldId id="281" r:id="rId30"/>
    <p:sldId id="282" r:id="rId31"/>
    <p:sldId id="261" r:id="rId32"/>
    <p:sldId id="262" r:id="rId33"/>
    <p:sldId id="263" r:id="rId34"/>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8" d="100"/>
          <a:sy n="68" d="100"/>
        </p:scale>
        <p:origin x="-1446" y="-96"/>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02-May-20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02-May-20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02-May-20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1D8BD707-D9CF-40AE-B4C6-C98DA3205C09}" type="datetimeFigureOut">
              <a:rPr lang="en-US" smtClean="0"/>
              <a:pPr/>
              <a:t>02-May-20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1D8BD707-D9CF-40AE-B4C6-C98DA3205C09}" type="datetimeFigureOut">
              <a:rPr lang="en-US" smtClean="0"/>
              <a:pPr/>
              <a:t>02-May-20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1D8BD707-D9CF-40AE-B4C6-C98DA3205C09}" type="datetimeFigureOut">
              <a:rPr lang="en-US" smtClean="0"/>
              <a:pPr/>
              <a:t>02-May-20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02-May-20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02-May-20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02-May-20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02-May-20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1D8BD707-D9CF-40AE-B4C6-C98DA3205C09}" type="datetimeFigureOut">
              <a:rPr lang="en-US" smtClean="0"/>
              <a:pPr/>
              <a:t>02-May-20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02-May-20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905000"/>
            <a:ext cx="7772400" cy="2057399"/>
          </a:xfrm>
        </p:spPr>
        <p:txBody>
          <a:bodyPr>
            <a:normAutofit fontScale="90000"/>
          </a:bodyPr>
          <a:lstStyle/>
          <a:p>
            <a:r>
              <a:rPr lang="en-US" b="1" dirty="0" smtClean="0"/>
              <a:t>Circulatory and Respiratory Systems</a:t>
            </a:r>
            <a:br>
              <a:rPr lang="en-US" b="1" dirty="0" smtClean="0"/>
            </a:br>
            <a:r>
              <a:rPr lang="en-US" b="1" dirty="0" smtClean="0"/>
              <a:t>VPY - 602</a:t>
            </a:r>
            <a:endParaRPr lang="en-US"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228600"/>
            <a:ext cx="8229600" cy="6400800"/>
          </a:xfrm>
        </p:spPr>
        <p:txBody>
          <a:bodyPr>
            <a:normAutofit fontScale="32500" lnSpcReduction="20000"/>
          </a:bodyPr>
          <a:lstStyle/>
          <a:p>
            <a:pPr algn="ctr">
              <a:buNone/>
            </a:pPr>
            <a:r>
              <a:rPr lang="en-US" sz="9300" b="1" dirty="0" smtClean="0"/>
              <a:t>Glossary</a:t>
            </a:r>
          </a:p>
          <a:p>
            <a:pPr algn="ctr">
              <a:buNone/>
            </a:pPr>
            <a:endParaRPr lang="en-US" sz="9300" b="1" dirty="0" smtClean="0"/>
          </a:p>
          <a:p>
            <a:pPr algn="just">
              <a:buNone/>
            </a:pPr>
            <a:r>
              <a:rPr lang="en-US" sz="8000" b="1" dirty="0" smtClean="0"/>
              <a:t>alveolus:</a:t>
            </a:r>
            <a:r>
              <a:rPr lang="en-US" sz="8000" dirty="0" smtClean="0"/>
              <a:t> (plural: alveoli) (also, air sacs) the terminal structure of the lung passage where gas exchange occurs</a:t>
            </a:r>
          </a:p>
          <a:p>
            <a:pPr algn="just">
              <a:buNone/>
            </a:pPr>
            <a:r>
              <a:rPr lang="en-US" sz="8000" b="1" dirty="0" smtClean="0"/>
              <a:t>aorta: </a:t>
            </a:r>
            <a:r>
              <a:rPr lang="en-US" sz="8000" dirty="0" smtClean="0"/>
              <a:t>the major artery that takes blood away from the heart to the systemic circulatory system</a:t>
            </a:r>
          </a:p>
          <a:p>
            <a:pPr algn="just">
              <a:buNone/>
            </a:pPr>
            <a:r>
              <a:rPr lang="en-US" sz="8000" b="1" dirty="0" smtClean="0"/>
              <a:t>artery: </a:t>
            </a:r>
            <a:r>
              <a:rPr lang="en-US" sz="8000" dirty="0" smtClean="0"/>
              <a:t>a blood vessel that takes blood away from the heart</a:t>
            </a:r>
          </a:p>
          <a:p>
            <a:pPr algn="just">
              <a:buNone/>
            </a:pPr>
            <a:r>
              <a:rPr lang="en-US" sz="8000" b="1" dirty="0" smtClean="0"/>
              <a:t>atrium: </a:t>
            </a:r>
            <a:r>
              <a:rPr lang="en-US" sz="8000" dirty="0" smtClean="0"/>
              <a:t>(plural: atria) a chamber of the heart that receives blood from the veins</a:t>
            </a:r>
          </a:p>
          <a:p>
            <a:pPr algn="just">
              <a:buNone/>
            </a:pPr>
            <a:r>
              <a:rPr lang="en-US" sz="8000" b="1" dirty="0" smtClean="0"/>
              <a:t>bicuspid valve: </a:t>
            </a:r>
            <a:r>
              <a:rPr lang="en-US" sz="8000" dirty="0" smtClean="0"/>
              <a:t>a one-way opening between the atrium and the ventricle in the left side of the heart</a:t>
            </a:r>
          </a:p>
          <a:p>
            <a:pPr algn="just">
              <a:buNone/>
            </a:pPr>
            <a:r>
              <a:rPr lang="en-US" sz="8000" b="1" dirty="0" smtClean="0"/>
              <a:t>capillary: </a:t>
            </a:r>
            <a:r>
              <a:rPr lang="en-US" sz="8000" dirty="0" smtClean="0"/>
              <a:t>the smallest blood vessel that allows the passage of individual blood cells and the site of diffusion of oxygen and nutrient exchange</a:t>
            </a:r>
          </a:p>
          <a:p>
            <a:pPr algn="just">
              <a:buNone/>
            </a:pPr>
            <a:r>
              <a:rPr lang="en-US" sz="8000" b="1" dirty="0" smtClean="0"/>
              <a:t>cardiac cycle: </a:t>
            </a:r>
            <a:r>
              <a:rPr lang="en-US" sz="8000" dirty="0" smtClean="0"/>
              <a:t>the filling and emptying the heart of blood caused by electrical signals that cause the heart muscles to contract and relax</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04800"/>
            <a:ext cx="8229600" cy="6324600"/>
          </a:xfrm>
        </p:spPr>
        <p:txBody>
          <a:bodyPr>
            <a:normAutofit fontScale="85000" lnSpcReduction="20000"/>
          </a:bodyPr>
          <a:lstStyle/>
          <a:p>
            <a:pPr algn="just">
              <a:buNone/>
            </a:pPr>
            <a:r>
              <a:rPr lang="en-US" b="1" dirty="0" smtClean="0"/>
              <a:t>closed circulatory system: </a:t>
            </a:r>
            <a:r>
              <a:rPr lang="en-US" dirty="0" smtClean="0"/>
              <a:t>a system that has the blood separated from the bodily interstitial fluid and contained in blood vessels</a:t>
            </a:r>
          </a:p>
          <a:p>
            <a:pPr algn="just">
              <a:buNone/>
            </a:pPr>
            <a:r>
              <a:rPr lang="en-US" b="1" dirty="0" smtClean="0"/>
              <a:t>diaphragm: </a:t>
            </a:r>
            <a:r>
              <a:rPr lang="en-US" dirty="0" smtClean="0"/>
              <a:t>a skeletal muscle located under lungs that encloses the lungs in the thorax</a:t>
            </a:r>
          </a:p>
          <a:p>
            <a:pPr algn="just">
              <a:buNone/>
            </a:pPr>
            <a:r>
              <a:rPr lang="en-US" b="1" dirty="0" smtClean="0"/>
              <a:t>diastole: </a:t>
            </a:r>
            <a:r>
              <a:rPr lang="en-US" dirty="0" smtClean="0"/>
              <a:t>the relaxation phase of the cardiac cycle when the heart is relaxed and the ventricles are filling with blood</a:t>
            </a:r>
          </a:p>
          <a:p>
            <a:pPr algn="just">
              <a:buNone/>
            </a:pPr>
            <a:r>
              <a:rPr lang="en-US" b="1" dirty="0" smtClean="0"/>
              <a:t>electrocardiogram (ECG): </a:t>
            </a:r>
            <a:r>
              <a:rPr lang="en-US" dirty="0" smtClean="0"/>
              <a:t>a recording of the electrical impulses of the cardiac muscle</a:t>
            </a:r>
          </a:p>
          <a:p>
            <a:pPr algn="just">
              <a:buNone/>
            </a:pPr>
            <a:r>
              <a:rPr lang="en-US" b="1" dirty="0" smtClean="0"/>
              <a:t>inferior vena cava: </a:t>
            </a:r>
            <a:r>
              <a:rPr lang="en-US" dirty="0" smtClean="0"/>
              <a:t>the major vein of the body returning blood from the lower parts of the body to the right atrium</a:t>
            </a:r>
          </a:p>
          <a:p>
            <a:pPr algn="just">
              <a:buNone/>
            </a:pPr>
            <a:r>
              <a:rPr lang="en-US" b="1" dirty="0" smtClean="0"/>
              <a:t>open circulatory system: </a:t>
            </a:r>
            <a:r>
              <a:rPr lang="en-US" dirty="0" smtClean="0"/>
              <a:t>a circulatory system that has the blood mixed with interstitial fluid in the body cavity and directly bathes the organs</a:t>
            </a:r>
          </a:p>
          <a:p>
            <a:pPr algn="just">
              <a:buNone/>
            </a:pPr>
            <a:endParaRPr lang="en-US" dirty="0" smtClean="0"/>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228600"/>
            <a:ext cx="8229600" cy="6400800"/>
          </a:xfrm>
        </p:spPr>
        <p:txBody>
          <a:bodyPr>
            <a:normAutofit fontScale="77500" lnSpcReduction="20000"/>
          </a:bodyPr>
          <a:lstStyle/>
          <a:p>
            <a:pPr algn="just">
              <a:buNone/>
            </a:pPr>
            <a:r>
              <a:rPr lang="en-US" b="1" dirty="0" smtClean="0"/>
              <a:t>bronchi: </a:t>
            </a:r>
            <a:r>
              <a:rPr lang="en-US" dirty="0" smtClean="0"/>
              <a:t>(singular: bronchus) smaller branches of cartilaginous tissue that stem off of the trachea; air is funneled through the bronchi to the region where gas exchange occurs in the alveoli</a:t>
            </a:r>
          </a:p>
          <a:p>
            <a:pPr algn="just">
              <a:buNone/>
            </a:pPr>
            <a:r>
              <a:rPr lang="en-US" b="1" dirty="0" smtClean="0"/>
              <a:t>bronchiole: </a:t>
            </a:r>
            <a:r>
              <a:rPr lang="en-US" dirty="0" smtClean="0"/>
              <a:t>an airway that extends from the main bronchus to the alveolar sac</a:t>
            </a:r>
          </a:p>
          <a:p>
            <a:pPr algn="just">
              <a:buNone/>
            </a:pPr>
            <a:r>
              <a:rPr lang="en-US" b="1" dirty="0" smtClean="0"/>
              <a:t>larynx: </a:t>
            </a:r>
            <a:r>
              <a:rPr lang="en-US" dirty="0" smtClean="0"/>
              <a:t>the voice box, located within the throat</a:t>
            </a:r>
          </a:p>
          <a:p>
            <a:pPr algn="just">
              <a:buNone/>
            </a:pPr>
            <a:r>
              <a:rPr lang="en-US" b="1" dirty="0" smtClean="0"/>
              <a:t>nasal cavity: </a:t>
            </a:r>
            <a:r>
              <a:rPr lang="en-US" dirty="0" smtClean="0"/>
              <a:t>an opening of the respiratory system to the outside environment</a:t>
            </a:r>
          </a:p>
          <a:p>
            <a:pPr algn="just">
              <a:buNone/>
            </a:pPr>
            <a:r>
              <a:rPr lang="en-US" b="1" dirty="0" smtClean="0"/>
              <a:t>pharynx: </a:t>
            </a:r>
            <a:r>
              <a:rPr lang="en-US" dirty="0" smtClean="0"/>
              <a:t>the throat</a:t>
            </a:r>
          </a:p>
          <a:p>
            <a:pPr algn="just">
              <a:buNone/>
            </a:pPr>
            <a:r>
              <a:rPr lang="en-US" b="1" dirty="0" smtClean="0"/>
              <a:t>primary bronchus: </a:t>
            </a:r>
            <a:r>
              <a:rPr lang="en-US" dirty="0" smtClean="0"/>
              <a:t>(also, main bronchus) a region of the airway within the lung that attaches to the trachea and bifurcates to form the bronchioles</a:t>
            </a:r>
          </a:p>
          <a:p>
            <a:pPr algn="just">
              <a:buNone/>
            </a:pPr>
            <a:r>
              <a:rPr lang="en-US" b="1" dirty="0" smtClean="0"/>
              <a:t>pulmonary circulation: </a:t>
            </a:r>
            <a:r>
              <a:rPr lang="en-US" dirty="0" smtClean="0"/>
              <a:t>the flow of blood away from the heart through the lungs where oxygenation occurs and then back to the heart</a:t>
            </a:r>
          </a:p>
          <a:p>
            <a:pPr algn="just">
              <a:buNone/>
            </a:pPr>
            <a:r>
              <a:rPr lang="en-US" b="1" dirty="0" smtClean="0"/>
              <a:t>superior vena cava: </a:t>
            </a:r>
            <a:r>
              <a:rPr lang="en-US" dirty="0" smtClean="0"/>
              <a:t>the major vein of the body returning blood from the upper part of the body to the right atrium</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228600"/>
            <a:ext cx="8229600" cy="6400800"/>
          </a:xfrm>
        </p:spPr>
        <p:txBody>
          <a:bodyPr>
            <a:normAutofit fontScale="92500" lnSpcReduction="20000"/>
          </a:bodyPr>
          <a:lstStyle/>
          <a:p>
            <a:pPr algn="just">
              <a:buNone/>
            </a:pPr>
            <a:r>
              <a:rPr lang="en-US" b="1" dirty="0" smtClean="0"/>
              <a:t>systemic circulation: </a:t>
            </a:r>
            <a:r>
              <a:rPr lang="en-US" dirty="0" smtClean="0"/>
              <a:t>the flow of blood away from the heart to the brain, liver, kidneys, stomach, and other organs, the limbs, and the muscles of the body, and then back to the heart</a:t>
            </a:r>
          </a:p>
          <a:p>
            <a:pPr algn="just">
              <a:buNone/>
            </a:pPr>
            <a:r>
              <a:rPr lang="en-US" b="1" dirty="0" smtClean="0"/>
              <a:t>systole: </a:t>
            </a:r>
            <a:r>
              <a:rPr lang="en-US" dirty="0" smtClean="0"/>
              <a:t>the contraction phase of cardiac cycle when the ventricles are pumping blood into the arteries</a:t>
            </a:r>
          </a:p>
          <a:p>
            <a:pPr algn="just">
              <a:buNone/>
            </a:pPr>
            <a:r>
              <a:rPr lang="en-US" b="1" dirty="0" smtClean="0"/>
              <a:t>trachea: </a:t>
            </a:r>
            <a:r>
              <a:rPr lang="en-US" dirty="0" smtClean="0"/>
              <a:t>the cartilaginous tube that transports air from the throat to the lungs</a:t>
            </a:r>
          </a:p>
          <a:p>
            <a:pPr algn="just">
              <a:buNone/>
            </a:pPr>
            <a:r>
              <a:rPr lang="en-US" b="1" dirty="0" smtClean="0"/>
              <a:t>tricuspid valve: </a:t>
            </a:r>
            <a:r>
              <a:rPr lang="en-US" dirty="0" smtClean="0"/>
              <a:t>a one-way opening between the atrium and the ventricle in the right side of the heart</a:t>
            </a:r>
          </a:p>
          <a:p>
            <a:pPr algn="just">
              <a:buNone/>
            </a:pPr>
            <a:r>
              <a:rPr lang="en-US" b="1" dirty="0" smtClean="0"/>
              <a:t>vein: </a:t>
            </a:r>
            <a:r>
              <a:rPr lang="en-US" dirty="0" smtClean="0"/>
              <a:t>a blood vessel that brings blood back to the heart</a:t>
            </a:r>
          </a:p>
          <a:p>
            <a:pPr algn="just">
              <a:buNone/>
            </a:pPr>
            <a:r>
              <a:rPr lang="en-US" b="1" dirty="0" smtClean="0"/>
              <a:t>ventricle: </a:t>
            </a:r>
            <a:r>
              <a:rPr lang="en-US" dirty="0" smtClean="0"/>
              <a:t>(of the heart) a large chamber of the heart that pumps blood into arteries</a:t>
            </a:r>
          </a:p>
          <a:p>
            <a:endParaRPr lang="en-US"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228600"/>
            <a:ext cx="8610600" cy="6400800"/>
          </a:xfrm>
        </p:spPr>
        <p:txBody>
          <a:bodyPr>
            <a:normAutofit fontScale="92500"/>
          </a:bodyPr>
          <a:lstStyle/>
          <a:p>
            <a:pPr algn="just">
              <a:buNone/>
            </a:pPr>
            <a:r>
              <a:rPr lang="en-US" dirty="0" smtClean="0"/>
              <a:t>    Animals are complex </a:t>
            </a:r>
            <a:r>
              <a:rPr lang="en-US" dirty="0" err="1" smtClean="0"/>
              <a:t>multicellular</a:t>
            </a:r>
            <a:r>
              <a:rPr lang="en-US" dirty="0" smtClean="0"/>
              <a:t> organisms that require a mechanism for transporting nutrients throughout their bodies and removing wastes. The human circulatory system has a complex network of blood vessels that reach all parts of the body. This extensive network supplies the cells, tissues and organs with oxygen and nutrients and removes carbon dioxide and waste compounds.</a:t>
            </a:r>
          </a:p>
          <a:p>
            <a:pPr algn="just">
              <a:buNone/>
            </a:pPr>
            <a:r>
              <a:rPr lang="en-US" dirty="0" smtClean="0"/>
              <a:t>    The medium for transport of gases and other molecules is the blood, which continually circulates through the system. Pressure differences within the system cause the movement of the blood and are created by the pumping of the heart.</a:t>
            </a:r>
          </a:p>
          <a:p>
            <a:pPr algn="just"/>
            <a:endParaRPr lang="en-US"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228600"/>
            <a:ext cx="8229600" cy="6400800"/>
          </a:xfrm>
        </p:spPr>
        <p:txBody>
          <a:bodyPr/>
          <a:lstStyle/>
          <a:p>
            <a:pPr algn="just">
              <a:buNone/>
            </a:pPr>
            <a:r>
              <a:rPr lang="en-US" dirty="0" smtClean="0"/>
              <a:t>    Gas exchange between tissues and the blood is an essential function of the circulatory system. In humans, other mammals, and birds, blood absorbs oxygen and releases carbon dioxide in the lungs. Thus the circulatory and respiratory system, whose function is to obtain oxygen and discharge carbon dioxide, work in tandem.</a:t>
            </a:r>
          </a:p>
          <a:p>
            <a:pPr algn="just"/>
            <a:endParaRPr lang="en-US" dirty="0" smtClean="0"/>
          </a:p>
          <a:p>
            <a:pPr algn="just"/>
            <a:endParaRPr lang="en-US"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228600"/>
            <a:ext cx="8534400" cy="6400800"/>
          </a:xfrm>
        </p:spPr>
        <p:txBody>
          <a:bodyPr>
            <a:normAutofit fontScale="92500" lnSpcReduction="20000"/>
          </a:bodyPr>
          <a:lstStyle/>
          <a:p>
            <a:pPr algn="just">
              <a:buNone/>
            </a:pPr>
            <a:r>
              <a:rPr lang="en-US" dirty="0" smtClean="0"/>
              <a:t>    The primary function of the respiratory system is to deliver oxygen to the cells of the body’s tissues and remove carbon dioxide, a cell waste product. The main structures of the respiratory system are the nasal cavity, the trachea, and lungs.</a:t>
            </a:r>
          </a:p>
          <a:p>
            <a:pPr algn="just">
              <a:buNone/>
            </a:pPr>
            <a:r>
              <a:rPr lang="en-US" dirty="0" smtClean="0"/>
              <a:t>    All aerobic organisms require oxygen to carry out their metabolic functions. Along the evolutionary tree, different organisms have devised different means of obtaining oxygen from the surrounding atmosphere. The environment in which the animal lives greatly determines how an animal respires. The complexity of the respiratory system is correlated with the size of the organism. As animal size increases, diffusion distances increase and the ratio of surface area to volume drops. In unicellular organisms, diffusion across the cell membrane is sufficient for supplying oxygen to the cell. </a:t>
            </a:r>
          </a:p>
          <a:p>
            <a:pPr algn="just"/>
            <a:endParaRPr lang="en-US" dirty="0"/>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Grp="1" noChangeAspect="1" noChangeArrowheads="1"/>
          </p:cNvPicPr>
          <p:nvPr>
            <p:ph idx="1"/>
          </p:nvPr>
        </p:nvPicPr>
        <p:blipFill>
          <a:blip r:embed="rId2" cstate="print"/>
          <a:srcRect/>
          <a:stretch>
            <a:fillRect/>
          </a:stretch>
        </p:blipFill>
        <p:spPr bwMode="auto">
          <a:xfrm>
            <a:off x="1219200" y="326326"/>
            <a:ext cx="6553200" cy="5312474"/>
          </a:xfrm>
          <a:prstGeom prst="rect">
            <a:avLst/>
          </a:prstGeom>
          <a:noFill/>
          <a:ln w="9525">
            <a:noFill/>
            <a:miter lim="800000"/>
            <a:headEnd/>
            <a:tailEnd/>
          </a:ln>
          <a:effectLst/>
        </p:spPr>
      </p:pic>
      <p:sp>
        <p:nvSpPr>
          <p:cNvPr id="6" name="TextBox 5"/>
          <p:cNvSpPr txBox="1"/>
          <p:nvPr/>
        </p:nvSpPr>
        <p:spPr>
          <a:xfrm>
            <a:off x="914400" y="5754469"/>
            <a:ext cx="7162800" cy="646331"/>
          </a:xfrm>
          <a:prstGeom prst="rect">
            <a:avLst/>
          </a:prstGeom>
          <a:noFill/>
        </p:spPr>
        <p:txBody>
          <a:bodyPr wrap="square" rtlCol="0">
            <a:spAutoFit/>
          </a:bodyPr>
          <a:lstStyle/>
          <a:p>
            <a:r>
              <a:rPr lang="en-US" dirty="0" smtClean="0"/>
              <a:t>Air enters the respiratory system through the nasal cavity, and then passes through the pharynx and the trachea into the lungs.</a:t>
            </a:r>
            <a:endParaRPr lang="en-US" dirty="0"/>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81000" y="228600"/>
            <a:ext cx="8534400" cy="6400800"/>
          </a:xfrm>
        </p:spPr>
        <p:txBody>
          <a:bodyPr>
            <a:normAutofit fontScale="92500" lnSpcReduction="20000"/>
          </a:bodyPr>
          <a:lstStyle/>
          <a:p>
            <a:pPr algn="just">
              <a:buNone/>
            </a:pPr>
            <a:r>
              <a:rPr lang="en-US" dirty="0" smtClean="0"/>
              <a:t>    Diffusion is a slow, passive transport process. Diffusion means a feasible way of providing oxygen to the cell, the rate of oxygen uptake must match the rate of diffusion across the membrane. In other words, if the cell were very large or thick, diffusion would not be able to provide oxygen quickly enough to the inside of the cell. Therefore, dependence on diffusion as a means of obtaining oxygen and removing carbon dioxide remains feasible only for small organisms or those with highly-flattened bodies, such as many flatworms (</a:t>
            </a:r>
            <a:r>
              <a:rPr lang="en-US" dirty="0" err="1" smtClean="0"/>
              <a:t>Platyhelminthes</a:t>
            </a:r>
            <a:r>
              <a:rPr lang="en-US" dirty="0" smtClean="0"/>
              <a:t>). Larger organisms had to evolve specialized respiratory tissues, such as gills, lungs, and respiratory passages accompanied by a complex circulatory systems, to transport oxygen throughout their entire body.</a:t>
            </a:r>
            <a:endParaRPr lang="en-US" dirty="0"/>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304800"/>
            <a:ext cx="8534400" cy="6324600"/>
          </a:xfrm>
        </p:spPr>
        <p:txBody>
          <a:bodyPr>
            <a:normAutofit fontScale="85000" lnSpcReduction="10000"/>
          </a:bodyPr>
          <a:lstStyle/>
          <a:p>
            <a:pPr algn="ctr">
              <a:buNone/>
            </a:pPr>
            <a:r>
              <a:rPr lang="en-US" b="1" dirty="0" smtClean="0"/>
              <a:t>Direct Diffusion</a:t>
            </a:r>
          </a:p>
          <a:p>
            <a:pPr algn="just">
              <a:buNone/>
            </a:pPr>
            <a:r>
              <a:rPr lang="en-US" dirty="0" smtClean="0"/>
              <a:t>     For small </a:t>
            </a:r>
            <a:r>
              <a:rPr lang="en-US" dirty="0" err="1" smtClean="0"/>
              <a:t>multicellular</a:t>
            </a:r>
            <a:r>
              <a:rPr lang="en-US" dirty="0" smtClean="0"/>
              <a:t> organisms, diffusion across the outer membrane is sufficient to meet their oxygen needs. Gas exchange by direct diffusion across surface membranes is efficient for organisms less than 1 mm in diameter. In simple organisms, such as cnidarians and flatworms, every cell in the body is close to the external environment. Their cells are kept moist and gases diffuse quickly via direct diffusion. Flatworms are small, literally flat worms, which ‘breathe’ through diffusion across the outer membrane. The flat shape of these organisms increases the surface area for diffusion, ensuring that each cell within the body is close to the outer membrane surface and has access to oxygen. If the flatworm had a cylindrical body, then the cells in the center would not be able to get oxygen.</a:t>
            </a:r>
          </a:p>
          <a:p>
            <a:pPr algn="just"/>
            <a:endParaRPr lang="en-US" dirty="0"/>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Grp="1" noChangeAspect="1" noChangeArrowheads="1"/>
          </p:cNvPicPr>
          <p:nvPr>
            <p:ph idx="1"/>
          </p:nvPr>
        </p:nvPicPr>
        <p:blipFill>
          <a:blip r:embed="rId2" cstate="print"/>
          <a:srcRect/>
          <a:stretch>
            <a:fillRect/>
          </a:stretch>
        </p:blipFill>
        <p:spPr bwMode="auto">
          <a:xfrm>
            <a:off x="1752600" y="152400"/>
            <a:ext cx="5714999" cy="5867400"/>
          </a:xfrm>
          <a:prstGeom prst="rect">
            <a:avLst/>
          </a:prstGeom>
          <a:noFill/>
          <a:ln w="9525">
            <a:noFill/>
            <a:miter lim="800000"/>
            <a:headEnd/>
            <a:tailEnd/>
          </a:ln>
        </p:spPr>
      </p:pic>
      <p:sp>
        <p:nvSpPr>
          <p:cNvPr id="5" name="TextBox 4"/>
          <p:cNvSpPr txBox="1"/>
          <p:nvPr/>
        </p:nvSpPr>
        <p:spPr>
          <a:xfrm>
            <a:off x="1371600" y="6107668"/>
            <a:ext cx="6553200" cy="369332"/>
          </a:xfrm>
          <a:prstGeom prst="rect">
            <a:avLst/>
          </a:prstGeom>
          <a:noFill/>
        </p:spPr>
        <p:txBody>
          <a:bodyPr wrap="square" rtlCol="0">
            <a:spAutoFit/>
          </a:bodyPr>
          <a:lstStyle/>
          <a:p>
            <a:r>
              <a:rPr lang="en-US" dirty="0" smtClean="0"/>
              <a:t>The trachea and bronchi are made of incomplete rings of cartilage.</a:t>
            </a:r>
            <a:endParaRPr lang="en-US" dirty="0"/>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304800"/>
            <a:ext cx="8610600" cy="6324600"/>
          </a:xfrm>
        </p:spPr>
        <p:txBody>
          <a:bodyPr>
            <a:normAutofit fontScale="85000" lnSpcReduction="20000"/>
          </a:bodyPr>
          <a:lstStyle/>
          <a:p>
            <a:pPr algn="just">
              <a:buNone/>
            </a:pPr>
            <a:r>
              <a:rPr lang="en-US" dirty="0" smtClean="0"/>
              <a:t>     In mammals, pulmonary ventilation occurs via inhalation (breathing). During inhalation, air enters the body through the </a:t>
            </a:r>
            <a:r>
              <a:rPr lang="en-US" b="1" dirty="0" smtClean="0"/>
              <a:t>nasal cavity</a:t>
            </a:r>
            <a:r>
              <a:rPr lang="en-US" dirty="0" smtClean="0"/>
              <a:t> located just inside the nose. As air passes through the nasal cavity, the air is warmed to body temperature and humidified. The respiratory tract is coated with mucus to seal the tissues from direct contact with air. Mucus is high in water. As air crosses these surfaces of the mucous membranes, it picks up water. These processes help equilibrate the air to the body conditions, reducing any damage that cold, dry air can cause. Particulate matter that is floating in the air is removed in the nasal passages via mucus and cilia. The processes of warming, humidifying, and removing particles are important protective mechanisms that prevent damage to the trachea and lungs. Thus, inhalation serves several purposes in addition to bringing oxygen into the respiratory system.</a:t>
            </a:r>
          </a:p>
          <a:p>
            <a:endParaRPr lang="en-US" dirty="0"/>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p:cNvPicPr>
            <a:picLocks noGrp="1" noChangeAspect="1" noChangeArrowheads="1"/>
          </p:cNvPicPr>
          <p:nvPr>
            <p:ph idx="1"/>
          </p:nvPr>
        </p:nvPicPr>
        <p:blipFill>
          <a:blip r:embed="rId2" cstate="print"/>
          <a:srcRect/>
          <a:stretch>
            <a:fillRect/>
          </a:stretch>
        </p:blipFill>
        <p:spPr bwMode="auto">
          <a:xfrm>
            <a:off x="1066800" y="152401"/>
            <a:ext cx="6759906" cy="4343400"/>
          </a:xfrm>
          <a:prstGeom prst="rect">
            <a:avLst/>
          </a:prstGeom>
          <a:noFill/>
          <a:ln w="9525">
            <a:noFill/>
            <a:miter lim="800000"/>
            <a:headEnd/>
            <a:tailEnd/>
          </a:ln>
        </p:spPr>
      </p:pic>
      <p:sp>
        <p:nvSpPr>
          <p:cNvPr id="5" name="TextBox 4"/>
          <p:cNvSpPr txBox="1"/>
          <p:nvPr/>
        </p:nvSpPr>
        <p:spPr>
          <a:xfrm>
            <a:off x="685800" y="4923472"/>
            <a:ext cx="7848600" cy="1477328"/>
          </a:xfrm>
          <a:prstGeom prst="rect">
            <a:avLst/>
          </a:prstGeom>
          <a:noFill/>
        </p:spPr>
        <p:txBody>
          <a:bodyPr wrap="square" rtlCol="0">
            <a:spAutoFit/>
          </a:bodyPr>
          <a:lstStyle/>
          <a:p>
            <a:pPr algn="just"/>
            <a:r>
              <a:rPr lang="en-US" dirty="0" smtClean="0"/>
              <a:t>Terminal bronchioles are connected by respiratory bronchioles to alveolar ducts and alveolar sacs. Each alveolar sac contains 20 to 30 spherical alveoli and has the appearance of a bunch of grapes. Air flows into the atrium of the alveolar sac, then circulates into alveoli where gas exchange occurs with the capillaries. Mucous glands secrete mucous into the airways, keeping them moist and flexible.</a:t>
            </a:r>
            <a:endParaRPr lang="en-US" dirty="0"/>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152400"/>
            <a:ext cx="8610600" cy="6477000"/>
          </a:xfrm>
        </p:spPr>
        <p:txBody>
          <a:bodyPr>
            <a:normAutofit fontScale="77500" lnSpcReduction="20000"/>
          </a:bodyPr>
          <a:lstStyle/>
          <a:p>
            <a:pPr algn="ctr">
              <a:buNone/>
            </a:pPr>
            <a:r>
              <a:rPr lang="en-US" b="1" dirty="0" smtClean="0"/>
              <a:t>Protective Mechanisms</a:t>
            </a:r>
          </a:p>
          <a:p>
            <a:pPr algn="ctr">
              <a:buNone/>
            </a:pPr>
            <a:endParaRPr lang="en-US" b="1" dirty="0" smtClean="0"/>
          </a:p>
          <a:p>
            <a:pPr algn="just">
              <a:buNone/>
            </a:pPr>
            <a:r>
              <a:rPr lang="en-US" dirty="0" smtClean="0"/>
              <a:t>     The air that organisms breathe contains </a:t>
            </a:r>
            <a:r>
              <a:rPr lang="en-US" b="1" dirty="0" smtClean="0"/>
              <a:t>particulate matter</a:t>
            </a:r>
            <a:r>
              <a:rPr lang="en-US" dirty="0" smtClean="0"/>
              <a:t> such as dust, dirt, viral particles, and bacteria that can damage the lungs or trigger allergic immune responses. The respiratory system contains several protective mechanisms to avoid problems or tissue damage. In the nasal cavity, hairs and mucus trap small particles, viruses, bacteria, dust and dirt to prevent their entry.</a:t>
            </a:r>
          </a:p>
          <a:p>
            <a:pPr algn="just">
              <a:buNone/>
            </a:pPr>
            <a:r>
              <a:rPr lang="en-US" dirty="0" smtClean="0"/>
              <a:t>     If particulates do make it beyond the nose, or enter through the mouth, the bronchi and bronchioles of the lungs also contain several protective devices. The lungs produce </a:t>
            </a:r>
            <a:r>
              <a:rPr lang="en-US" b="1" dirty="0" smtClean="0"/>
              <a:t>mucus</a:t>
            </a:r>
            <a:r>
              <a:rPr lang="en-US" dirty="0" smtClean="0"/>
              <a:t>—a sticky substance made of </a:t>
            </a:r>
            <a:r>
              <a:rPr lang="en-US" b="1" dirty="0" err="1" smtClean="0"/>
              <a:t>mucin</a:t>
            </a:r>
            <a:r>
              <a:rPr lang="en-US" dirty="0" smtClean="0"/>
              <a:t>, a complex glycoprotein, as well as salts and water—that traps particulates. The bronchi and bronchioles contain cilia, small hair-like projections that line the walls of the bronchi and bronchioles. These cilia beat in unison and move mucus and particles out of the bronchi and bronchioles back up to the throat where it is swallowed and eliminated via the esophagus.</a:t>
            </a:r>
          </a:p>
          <a:p>
            <a:endParaRPr lang="en-US" dirty="0"/>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p:cNvPicPr>
            <a:picLocks noChangeAspect="1" noChangeArrowheads="1"/>
          </p:cNvPicPr>
          <p:nvPr/>
        </p:nvPicPr>
        <p:blipFill>
          <a:blip r:embed="rId2" cstate="print"/>
          <a:srcRect/>
          <a:stretch>
            <a:fillRect/>
          </a:stretch>
        </p:blipFill>
        <p:spPr bwMode="auto">
          <a:xfrm>
            <a:off x="1752600" y="76200"/>
            <a:ext cx="5791200" cy="4953000"/>
          </a:xfrm>
          <a:prstGeom prst="rect">
            <a:avLst/>
          </a:prstGeom>
          <a:noFill/>
          <a:ln w="9525">
            <a:noFill/>
            <a:miter lim="800000"/>
            <a:headEnd/>
            <a:tailEnd/>
          </a:ln>
          <a:effectLst/>
        </p:spPr>
      </p:pic>
      <p:sp>
        <p:nvSpPr>
          <p:cNvPr id="5" name="TextBox 4"/>
          <p:cNvSpPr txBox="1"/>
          <p:nvPr/>
        </p:nvSpPr>
        <p:spPr>
          <a:xfrm>
            <a:off x="1447800" y="5449669"/>
            <a:ext cx="6477000" cy="646331"/>
          </a:xfrm>
          <a:prstGeom prst="rect">
            <a:avLst/>
          </a:prstGeom>
          <a:noFill/>
        </p:spPr>
        <p:txBody>
          <a:bodyPr wrap="square" rtlCol="0">
            <a:spAutoFit/>
          </a:bodyPr>
          <a:lstStyle/>
          <a:p>
            <a:pPr algn="just"/>
            <a:r>
              <a:rPr lang="en-US" dirty="0" smtClean="0"/>
              <a:t>The bronchi and bronchioles contain cilia that help move mucus and other particles out of the lungs.</a:t>
            </a:r>
            <a:endParaRPr lang="en-US" dirty="0"/>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304800"/>
            <a:ext cx="8610600" cy="6324600"/>
          </a:xfrm>
        </p:spPr>
        <p:txBody>
          <a:bodyPr>
            <a:normAutofit fontScale="85000" lnSpcReduction="20000"/>
          </a:bodyPr>
          <a:lstStyle/>
          <a:p>
            <a:pPr algn="ctr">
              <a:buNone/>
            </a:pPr>
            <a:r>
              <a:rPr lang="en-US" b="1" dirty="0" smtClean="0"/>
              <a:t>Summary</a:t>
            </a:r>
          </a:p>
          <a:p>
            <a:pPr algn="just">
              <a:buNone/>
            </a:pPr>
            <a:r>
              <a:rPr lang="en-US" dirty="0" smtClean="0"/>
              <a:t>     Animal respiratory systems are designed to facilitate gas exchange. In mammals, air is warmed and humidified in the nasal cavity. Air then travels down the pharynx, through the trachea, and into the lungs. In the lungs, air passes through the branching bronchi, reaching the respiratory bronchioles, which house the first site of gas exchange. The respiratory bronchioles open into the alveolar ducts, alveolar sacs, and alveoli. Because there are so many alveoli and alveolar sacs in the lung, the surface area for gas exchange is very large. Several protective mechanisms are in place to prevent damage or infection. These include the hair and mucus in the nasal cavity that trap dust, dirt and other particulate matter before they can enter the system. In the lungs, particles are trapped in a mucus layer and transported via cilia up to the esophageal opening at the top of the trachea to be swallowed.</a:t>
            </a:r>
          </a:p>
          <a:p>
            <a:endParaRPr lang="en-US" dirty="0"/>
          </a:p>
        </p:txBody>
      </p:sp>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0"/>
            <a:ext cx="8229600" cy="1143000"/>
          </a:xfrm>
        </p:spPr>
        <p:txBody>
          <a:bodyPr/>
          <a:lstStyle/>
          <a:p>
            <a:r>
              <a:rPr lang="en-US" b="1" dirty="0" smtClean="0"/>
              <a:t>The Circulatory System</a:t>
            </a:r>
            <a:endParaRPr lang="en-US" dirty="0"/>
          </a:p>
        </p:txBody>
      </p:sp>
      <p:sp>
        <p:nvSpPr>
          <p:cNvPr id="3" name="Content Placeholder 2"/>
          <p:cNvSpPr>
            <a:spLocks noGrp="1"/>
          </p:cNvSpPr>
          <p:nvPr>
            <p:ph idx="1"/>
          </p:nvPr>
        </p:nvSpPr>
        <p:spPr>
          <a:xfrm>
            <a:off x="304800" y="1066800"/>
            <a:ext cx="8534400" cy="5638800"/>
          </a:xfrm>
        </p:spPr>
        <p:txBody>
          <a:bodyPr>
            <a:normAutofit fontScale="92500" lnSpcReduction="20000"/>
          </a:bodyPr>
          <a:lstStyle/>
          <a:p>
            <a:pPr algn="just">
              <a:buNone/>
            </a:pPr>
            <a:r>
              <a:rPr lang="en-US" dirty="0" smtClean="0"/>
              <a:t>    The circulatory system is a network of vessels—the arteries, veins, and capillaries—and a pump, the heart. In all vertebrate organisms this is a closed-loop system, in which the blood is largely separated from the body’s other extracellular fluid compartment, the interstitial fluid, which is the fluid bathing the cells. Blood circulates inside blood vessels and circulates unidirectional from the heart around one of two circulatory routes, then returns to the heart again; this is a closed circulatory system. Open circulatory systems are found in invertebrate animals in which the circulatory fluid bathes the internal organs directly even though it may be moved about with a pumping heart.</a:t>
            </a:r>
            <a:endParaRPr lang="en-US" dirty="0"/>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304800"/>
            <a:ext cx="8610600" cy="6324600"/>
          </a:xfrm>
        </p:spPr>
        <p:txBody>
          <a:bodyPr>
            <a:normAutofit fontScale="92500" lnSpcReduction="20000"/>
          </a:bodyPr>
          <a:lstStyle/>
          <a:p>
            <a:pPr algn="ctr">
              <a:buNone/>
            </a:pPr>
            <a:r>
              <a:rPr lang="en-US" b="1" dirty="0" smtClean="0"/>
              <a:t>The Cardiac Cycle</a:t>
            </a:r>
          </a:p>
          <a:p>
            <a:pPr algn="just">
              <a:buNone/>
            </a:pPr>
            <a:r>
              <a:rPr lang="en-US" dirty="0" smtClean="0"/>
              <a:t>    The main purpose of the heart is to pump blood through the body; it does so in a repeating sequence called the cardiac cycle. The cardiac cycle is the flow of blood through the heart coordinated by electrochemical signals that cause the heart muscle to contract and relax. In each cardiac cycle, a sequence of contractions pushes out the blood, pumping it through the body; this is followed by a relaxation phase, where the heart fills with blood. These two phases are called the systole (contraction) and diastole (relaxation), respectively. The signal for contraction begins at a location on the outside of the right atrium. The electrochemical signal moves from there across the atria causing them to contract. </a:t>
            </a:r>
            <a:endParaRPr lang="en-US" dirty="0"/>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228600"/>
            <a:ext cx="8610600" cy="6324600"/>
          </a:xfrm>
        </p:spPr>
        <p:txBody>
          <a:bodyPr>
            <a:normAutofit lnSpcReduction="10000"/>
          </a:bodyPr>
          <a:lstStyle/>
          <a:p>
            <a:pPr algn="just">
              <a:buNone/>
            </a:pPr>
            <a:r>
              <a:rPr lang="en-US" dirty="0" smtClean="0"/>
              <a:t>   The contraction of the atria forces blood through the valves into the ventricles. Closing of these valves caused by the contraction of the ventricles produces a “</a:t>
            </a:r>
            <a:r>
              <a:rPr lang="en-US" dirty="0" err="1" smtClean="0"/>
              <a:t>lub</a:t>
            </a:r>
            <a:r>
              <a:rPr lang="en-US" dirty="0" smtClean="0"/>
              <a:t>” sound. The signal has, by this time, passed down the walls of the heart, through a point between the right atrium and right ventricle. The signal then causes the ventricles to contract. The ventricles contract together forcing blood into the aorta and the pulmonary arteries. Closing of the valves to these arteries caused by blood being drawn back toward the heart during ventricular relaxation produces a “dub” sound.</a:t>
            </a:r>
            <a:endParaRPr lang="en-US" dirty="0"/>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p:cNvPicPr>
            <a:picLocks noGrp="1" noChangeAspect="1" noChangeArrowheads="1"/>
          </p:cNvPicPr>
          <p:nvPr>
            <p:ph idx="1"/>
          </p:nvPr>
        </p:nvPicPr>
        <p:blipFill>
          <a:blip r:embed="rId2" cstate="print"/>
          <a:srcRect/>
          <a:stretch>
            <a:fillRect/>
          </a:stretch>
        </p:blipFill>
        <p:spPr bwMode="auto">
          <a:xfrm>
            <a:off x="40393" y="0"/>
            <a:ext cx="9103607" cy="5281233"/>
          </a:xfrm>
          <a:prstGeom prst="rect">
            <a:avLst/>
          </a:prstGeom>
          <a:noFill/>
          <a:ln w="9525">
            <a:noFill/>
            <a:miter lim="800000"/>
            <a:headEnd/>
            <a:tailEnd/>
          </a:ln>
          <a:effectLst/>
        </p:spPr>
      </p:pic>
      <p:sp>
        <p:nvSpPr>
          <p:cNvPr id="5" name="TextBox 4"/>
          <p:cNvSpPr txBox="1"/>
          <p:nvPr/>
        </p:nvSpPr>
        <p:spPr>
          <a:xfrm>
            <a:off x="228600" y="5334000"/>
            <a:ext cx="8686800" cy="1477328"/>
          </a:xfrm>
          <a:prstGeom prst="rect">
            <a:avLst/>
          </a:prstGeom>
          <a:noFill/>
        </p:spPr>
        <p:txBody>
          <a:bodyPr wrap="square" rtlCol="0">
            <a:spAutoFit/>
          </a:bodyPr>
          <a:lstStyle/>
          <a:p>
            <a:pPr algn="just"/>
            <a:r>
              <a:rPr lang="en-US" dirty="0" smtClean="0"/>
              <a:t>In each cardiac cycle, a series of contractions (systoles) and relaxations (diastoles) pumps blood through the heart and through the body. (a) During cardiac diastole, blood flows into the heart while all chambers are relaxed. (b) Then the ventricles remain relaxed while </a:t>
            </a:r>
            <a:r>
              <a:rPr lang="en-US" dirty="0" err="1" smtClean="0"/>
              <a:t>atrial</a:t>
            </a:r>
            <a:r>
              <a:rPr lang="en-US" dirty="0" smtClean="0"/>
              <a:t> systole pushes blood into the ventricles. (c) Once the atria relax again, ventricle systole pushes blood out of the heart.</a:t>
            </a:r>
            <a:endParaRPr lang="en-US" dirty="0"/>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228600"/>
            <a:ext cx="8610600" cy="6400800"/>
          </a:xfrm>
        </p:spPr>
        <p:txBody>
          <a:bodyPr>
            <a:normAutofit fontScale="92500" lnSpcReduction="10000"/>
          </a:bodyPr>
          <a:lstStyle/>
          <a:p>
            <a:pPr algn="just">
              <a:buNone/>
            </a:pPr>
            <a:r>
              <a:rPr lang="en-US" dirty="0" smtClean="0"/>
              <a:t>    The pumping of the heart is a function of the cardiac muscle cells, or </a:t>
            </a:r>
            <a:r>
              <a:rPr lang="en-US" dirty="0" err="1" smtClean="0"/>
              <a:t>cardiomyocytes</a:t>
            </a:r>
            <a:r>
              <a:rPr lang="en-US" dirty="0" smtClean="0"/>
              <a:t>, that make up the heart muscle. </a:t>
            </a:r>
            <a:r>
              <a:rPr lang="en-US" dirty="0" err="1" smtClean="0"/>
              <a:t>Cardiomyocytes</a:t>
            </a:r>
            <a:r>
              <a:rPr lang="en-US" dirty="0" smtClean="0"/>
              <a:t> are distinctive muscle cells that are striated like skeletal muscle but pump rhythmically and involuntarily like smooth muscle; adjacent cells are connected by intercalated disks found only in cardiac muscle. These connections allow the electrical signal to travel directly to neighboring muscle cells.</a:t>
            </a:r>
          </a:p>
          <a:p>
            <a:pPr algn="just">
              <a:buNone/>
            </a:pPr>
            <a:r>
              <a:rPr lang="en-US" dirty="0" smtClean="0"/>
              <a:t>    The electrical impulses in the heart produce electrical currents that flow through the body and can be measured on the skin using electrodes. This information can be observed as an electrocardiogram (ECG) a recording of the electrical impulses of the cardiac muscle.</a:t>
            </a:r>
          </a:p>
          <a:p>
            <a:pPr>
              <a:buNone/>
            </a:pPr>
            <a:endParaRPr lang="en-US" dirty="0"/>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28600" y="152400"/>
            <a:ext cx="8686800" cy="6553200"/>
          </a:xfrm>
        </p:spPr>
        <p:txBody>
          <a:bodyPr>
            <a:normAutofit fontScale="85000" lnSpcReduction="10000"/>
          </a:bodyPr>
          <a:lstStyle/>
          <a:p>
            <a:pPr algn="ctr">
              <a:buNone/>
            </a:pPr>
            <a:r>
              <a:rPr lang="en-US" b="1" dirty="0" smtClean="0"/>
              <a:t>Blood Vessels</a:t>
            </a:r>
          </a:p>
          <a:p>
            <a:pPr algn="ctr">
              <a:buNone/>
            </a:pPr>
            <a:endParaRPr lang="en-US" b="1" dirty="0" smtClean="0"/>
          </a:p>
          <a:p>
            <a:pPr algn="just">
              <a:buNone/>
            </a:pPr>
            <a:r>
              <a:rPr lang="en-US" dirty="0" smtClean="0"/>
              <a:t>     The blood from the heart is carried through the body by a complex network of blood vessels. Arteries take blood away from the heart. The main artery of the systemic circulation is the aorta; it branches into major arteries that take blood to different limbs and organs. The aorta and arteries near the heart have heavy but elastic walls that respond to and smooth out the pressure differences caused by the beating heart. Arteries farther away from the heart have more muscle tissue in their walls that can constrict to affect flow rates of blood. The major arteries diverge into minor arteries, and then smaller vessels called arterioles, to reach more deeply into the muscles and organs of the body.</a:t>
            </a:r>
          </a:p>
          <a:p>
            <a:pPr algn="just">
              <a:buNone/>
            </a:pPr>
            <a:r>
              <a:rPr lang="en-US" dirty="0" smtClean="0"/>
              <a:t>      </a:t>
            </a:r>
            <a:endParaRPr lang="en-US" dirty="0"/>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04800" y="228600"/>
            <a:ext cx="8610600" cy="6400800"/>
          </a:xfrm>
        </p:spPr>
        <p:txBody>
          <a:bodyPr>
            <a:normAutofit fontScale="92500" lnSpcReduction="20000"/>
          </a:bodyPr>
          <a:lstStyle/>
          <a:p>
            <a:pPr algn="just">
              <a:buNone/>
            </a:pPr>
            <a:r>
              <a:rPr lang="en-US" dirty="0" smtClean="0"/>
              <a:t>     Arterioles diverge into capillary beds. Capillary beds contain a large number, 10’s to 100’s of capillaries that branch among the cells of the body. Capillaries are narrow-diameter tubes that can fit single red blood cells and are the sites for the exchange of nutrients, waste and oxygen with tissues at the cellular level. Fluid also leaks from the blood into the interstitial space from the capillaries. The capillaries converge again into </a:t>
            </a:r>
            <a:r>
              <a:rPr lang="en-US" dirty="0" err="1" smtClean="0"/>
              <a:t>venules</a:t>
            </a:r>
            <a:r>
              <a:rPr lang="en-US" dirty="0" smtClean="0"/>
              <a:t> that connect to minor veins that finally connect to major veins. Veins are blood vessels that bring blood high in carbon dioxide back to the heart. Veins are not as thick-walled as arteries, since pressure is lower, and they have valves along their length that prevent backflow of blood away from the heart. The major veins drain blood from the same organs and limbs that the major arteries supply.</a:t>
            </a:r>
            <a:endParaRPr lang="en-US" dirty="0"/>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228600" y="120729"/>
            <a:ext cx="8686800" cy="6740307"/>
          </a:xfrm>
          <a:prstGeom prst="rect">
            <a:avLst/>
          </a:prstGeom>
        </p:spPr>
        <p:txBody>
          <a:bodyPr wrap="square">
            <a:spAutoFit/>
          </a:bodyPr>
          <a:lstStyle/>
          <a:p>
            <a:r>
              <a:rPr lang="en-US" dirty="0" smtClean="0"/>
              <a:t>I. Circulatory System </a:t>
            </a:r>
            <a:br>
              <a:rPr lang="en-US" dirty="0" smtClean="0"/>
            </a:br>
            <a:r>
              <a:rPr lang="en-US" dirty="0" smtClean="0"/>
              <a:t>    A. Main functions: circulation of heat (yes heat!), nutrients, hormones, and </a:t>
            </a:r>
            <a:r>
              <a:rPr lang="en-US" dirty="0" smtClean="0"/>
              <a:t>gases </a:t>
            </a:r>
            <a:r>
              <a:rPr lang="en-US" dirty="0" smtClean="0"/>
              <a:t/>
            </a:r>
            <a:br>
              <a:rPr lang="en-US" dirty="0" smtClean="0"/>
            </a:br>
            <a:r>
              <a:rPr lang="en-US" dirty="0" smtClean="0"/>
              <a:t>    B. Two major types </a:t>
            </a:r>
            <a:br>
              <a:rPr lang="en-US" dirty="0" smtClean="0"/>
            </a:br>
            <a:r>
              <a:rPr lang="en-US" dirty="0" smtClean="0"/>
              <a:t>     </a:t>
            </a:r>
            <a:r>
              <a:rPr lang="en-US" dirty="0" smtClean="0"/>
              <a:t>1</a:t>
            </a:r>
            <a:r>
              <a:rPr lang="en-US" dirty="0" smtClean="0"/>
              <a:t>. Open </a:t>
            </a:r>
            <a:br>
              <a:rPr lang="en-US" dirty="0" smtClean="0"/>
            </a:br>
            <a:r>
              <a:rPr lang="en-US" dirty="0" smtClean="0"/>
              <a:t>        </a:t>
            </a:r>
            <a:r>
              <a:rPr lang="en-US" dirty="0" smtClean="0"/>
              <a:t>a</a:t>
            </a:r>
            <a:r>
              <a:rPr lang="en-US" dirty="0" smtClean="0"/>
              <a:t>. insects have open circulation - blood not all in vessels, but sloshes </a:t>
            </a:r>
            <a:r>
              <a:rPr lang="en-US" dirty="0" smtClean="0"/>
              <a:t>around </a:t>
            </a:r>
            <a:r>
              <a:rPr lang="en-US" dirty="0" smtClean="0"/>
              <a:t>body </a:t>
            </a:r>
            <a:r>
              <a:rPr lang="en-US" dirty="0" smtClean="0"/>
              <a:t>      cavity </a:t>
            </a:r>
            <a:r>
              <a:rPr lang="en-US" dirty="0" smtClean="0"/>
              <a:t/>
            </a:r>
            <a:br>
              <a:rPr lang="en-US" dirty="0" smtClean="0"/>
            </a:br>
            <a:r>
              <a:rPr lang="en-US" dirty="0" smtClean="0"/>
              <a:t>        </a:t>
            </a:r>
            <a:r>
              <a:rPr lang="en-US" dirty="0" smtClean="0"/>
              <a:t>b</a:t>
            </a:r>
            <a:r>
              <a:rPr lang="en-US" dirty="0" smtClean="0"/>
              <a:t>. works okay for small organisms, but is inefficient for distributing </a:t>
            </a:r>
            <a:r>
              <a:rPr lang="en-US" dirty="0" smtClean="0"/>
              <a:t>materials</a:t>
            </a:r>
            <a:r>
              <a:rPr lang="en-US" dirty="0" smtClean="0"/>
              <a:t>, especially oxygen, in large organisms </a:t>
            </a:r>
            <a:br>
              <a:rPr lang="en-US" dirty="0" smtClean="0"/>
            </a:br>
            <a:r>
              <a:rPr lang="en-US" dirty="0" smtClean="0"/>
              <a:t>     </a:t>
            </a:r>
            <a:r>
              <a:rPr lang="en-US" dirty="0" smtClean="0"/>
              <a:t>2</a:t>
            </a:r>
            <a:r>
              <a:rPr lang="en-US" dirty="0" smtClean="0"/>
              <a:t>. Closed </a:t>
            </a:r>
            <a:br>
              <a:rPr lang="en-US" dirty="0" smtClean="0"/>
            </a:br>
            <a:r>
              <a:rPr lang="en-US" dirty="0" smtClean="0"/>
              <a:t>        a. all higher animals have closed systems, including earthworms </a:t>
            </a:r>
            <a:br>
              <a:rPr lang="en-US" dirty="0" smtClean="0"/>
            </a:br>
            <a:r>
              <a:rPr lang="en-US" dirty="0" smtClean="0"/>
              <a:t>        b. more efficient </a:t>
            </a:r>
            <a:br>
              <a:rPr lang="en-US" dirty="0" smtClean="0"/>
            </a:br>
            <a:r>
              <a:rPr lang="en-US" dirty="0" smtClean="0"/>
              <a:t>    C. We'll concentrate on closed systems </a:t>
            </a:r>
            <a:br>
              <a:rPr lang="en-US" dirty="0" smtClean="0"/>
            </a:br>
            <a:r>
              <a:rPr lang="en-US" dirty="0" smtClean="0"/>
              <a:t>    D. See handout on how heart works to circulate blood in humans </a:t>
            </a:r>
            <a:br>
              <a:rPr lang="en-US" dirty="0" smtClean="0"/>
            </a:br>
            <a:r>
              <a:rPr lang="en-US" dirty="0" smtClean="0"/>
              <a:t>    E. Terminology </a:t>
            </a:r>
            <a:br>
              <a:rPr lang="en-US" dirty="0" smtClean="0"/>
            </a:br>
            <a:r>
              <a:rPr lang="en-US" dirty="0" smtClean="0"/>
              <a:t>        1. Arteries - blood vessels that carry blood away from heart </a:t>
            </a:r>
            <a:br>
              <a:rPr lang="en-US" dirty="0" smtClean="0"/>
            </a:br>
            <a:r>
              <a:rPr lang="en-US" dirty="0" smtClean="0"/>
              <a:t>        2. Veins - vessels that carry blood to heart </a:t>
            </a:r>
            <a:br>
              <a:rPr lang="en-US" dirty="0" smtClean="0"/>
            </a:br>
            <a:r>
              <a:rPr lang="en-US" dirty="0" smtClean="0"/>
              <a:t>        3. Capillaries - very small blood vessels where most gas exchange occurs </a:t>
            </a:r>
            <a:br>
              <a:rPr lang="en-US" dirty="0" smtClean="0"/>
            </a:br>
            <a:r>
              <a:rPr lang="en-US" dirty="0" smtClean="0"/>
              <a:t>        4. Atria - chambers in heart that accept blood from veins </a:t>
            </a:r>
            <a:br>
              <a:rPr lang="en-US" dirty="0" smtClean="0"/>
            </a:br>
            <a:r>
              <a:rPr lang="en-US" dirty="0" smtClean="0"/>
              <a:t>        5. Ventricles - chambers that push blood out of heart </a:t>
            </a:r>
            <a:br>
              <a:rPr lang="en-US" dirty="0" smtClean="0"/>
            </a:br>
            <a:r>
              <a:rPr lang="en-US" dirty="0" smtClean="0"/>
              <a:t>    F. Evolution of Circulatory Systems </a:t>
            </a:r>
            <a:br>
              <a:rPr lang="en-US" dirty="0" smtClean="0"/>
            </a:br>
            <a:r>
              <a:rPr lang="en-US" dirty="0" smtClean="0"/>
              <a:t>        1. Fish - two chambered heart </a:t>
            </a:r>
            <a:br>
              <a:rPr lang="en-US" dirty="0" smtClean="0"/>
            </a:br>
            <a:r>
              <a:rPr lang="en-US" dirty="0" smtClean="0"/>
              <a:t>        2. Amphibians and Reptiles - three chambered heart </a:t>
            </a:r>
            <a:br>
              <a:rPr lang="en-US" dirty="0" smtClean="0"/>
            </a:br>
            <a:r>
              <a:rPr lang="en-US" dirty="0" smtClean="0"/>
              <a:t>        3. Humans and Birds - four chambered heart </a:t>
            </a:r>
            <a:br>
              <a:rPr lang="en-US" dirty="0" smtClean="0"/>
            </a:br>
            <a:r>
              <a:rPr lang="en-US" dirty="0" smtClean="0"/>
              <a:t>   </a:t>
            </a:r>
            <a:endParaRPr lang="en-US" dirty="0"/>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228600" y="0"/>
            <a:ext cx="8686800" cy="7017306"/>
          </a:xfrm>
          <a:prstGeom prst="rect">
            <a:avLst/>
          </a:prstGeom>
        </p:spPr>
        <p:txBody>
          <a:bodyPr wrap="square">
            <a:spAutoFit/>
          </a:bodyPr>
          <a:lstStyle/>
          <a:p>
            <a:r>
              <a:rPr lang="en-US" dirty="0" smtClean="0"/>
              <a:t>G. Heart Function in Humans </a:t>
            </a:r>
            <a:br>
              <a:rPr lang="en-US" dirty="0" smtClean="0"/>
            </a:br>
            <a:r>
              <a:rPr lang="en-US" dirty="0" smtClean="0"/>
              <a:t>        1. Two phases for each heartbeat (normal heart beat takes 0.8 sec) </a:t>
            </a:r>
            <a:br>
              <a:rPr lang="en-US" dirty="0" smtClean="0"/>
            </a:br>
            <a:r>
              <a:rPr lang="en-US" dirty="0" smtClean="0"/>
              <a:t>            a. systolic - when heart contracts </a:t>
            </a:r>
            <a:br>
              <a:rPr lang="en-US" dirty="0" smtClean="0"/>
            </a:br>
            <a:r>
              <a:rPr lang="en-US" dirty="0" smtClean="0"/>
              <a:t>                </a:t>
            </a:r>
            <a:r>
              <a:rPr lang="en-US" dirty="0" err="1" smtClean="0"/>
              <a:t>i</a:t>
            </a:r>
            <a:r>
              <a:rPr lang="en-US" dirty="0" smtClean="0"/>
              <a:t>. takes 0.1 sec for atrium to contract </a:t>
            </a:r>
            <a:br>
              <a:rPr lang="en-US" dirty="0" smtClean="0"/>
            </a:br>
            <a:r>
              <a:rPr lang="en-US" dirty="0" smtClean="0"/>
              <a:t>                ii. takes 0.3 sec for ventricle to contract </a:t>
            </a:r>
            <a:br>
              <a:rPr lang="en-US" dirty="0" smtClean="0"/>
            </a:br>
            <a:r>
              <a:rPr lang="en-US" dirty="0" smtClean="0"/>
              <a:t>                iii. total systolic time is 0.4 sec </a:t>
            </a:r>
            <a:br>
              <a:rPr lang="en-US" dirty="0" smtClean="0"/>
            </a:br>
            <a:r>
              <a:rPr lang="en-US" dirty="0" smtClean="0"/>
              <a:t>            b. diastolic - when heart is relaxed between beats </a:t>
            </a:r>
            <a:br>
              <a:rPr lang="en-US" dirty="0" smtClean="0"/>
            </a:br>
            <a:r>
              <a:rPr lang="en-US" dirty="0" smtClean="0"/>
              <a:t>                </a:t>
            </a:r>
            <a:r>
              <a:rPr lang="en-US" dirty="0" err="1" smtClean="0"/>
              <a:t>i</a:t>
            </a:r>
            <a:r>
              <a:rPr lang="en-US" dirty="0" smtClean="0"/>
              <a:t>. 0.7 sec for atria to fill back up (starts right after contraction) </a:t>
            </a:r>
            <a:br>
              <a:rPr lang="en-US" dirty="0" smtClean="0"/>
            </a:br>
            <a:r>
              <a:rPr lang="en-US" dirty="0" smtClean="0"/>
              <a:t>                ii. 0.4 sec for ventricles to fill back up </a:t>
            </a:r>
            <a:br>
              <a:rPr lang="en-US" dirty="0" smtClean="0"/>
            </a:br>
            <a:r>
              <a:rPr lang="en-US" dirty="0" smtClean="0"/>
              <a:t>            c. typical </a:t>
            </a:r>
            <a:r>
              <a:rPr lang="en-US" dirty="0" err="1" smtClean="0"/>
              <a:t>heartrate</a:t>
            </a:r>
            <a:r>
              <a:rPr lang="en-US" dirty="0" smtClean="0"/>
              <a:t> is 75 beats/min, but can vary greatly depending </a:t>
            </a:r>
            <a:r>
              <a:rPr lang="en-US" dirty="0" smtClean="0"/>
              <a:t>on level </a:t>
            </a:r>
            <a:r>
              <a:rPr lang="en-US" dirty="0" smtClean="0"/>
              <a:t>of activity </a:t>
            </a:r>
            <a:br>
              <a:rPr lang="en-US" dirty="0" smtClean="0"/>
            </a:br>
            <a:r>
              <a:rPr lang="en-US" dirty="0" smtClean="0"/>
              <a:t>        2. Valves help control flow of blood into and out of heart </a:t>
            </a:r>
            <a:br>
              <a:rPr lang="en-US" dirty="0" smtClean="0"/>
            </a:br>
            <a:r>
              <a:rPr lang="en-US" dirty="0" smtClean="0"/>
              <a:t>            a. </a:t>
            </a:r>
            <a:r>
              <a:rPr lang="en-US" dirty="0" err="1" smtClean="0"/>
              <a:t>atrioventricular</a:t>
            </a:r>
            <a:r>
              <a:rPr lang="en-US" dirty="0" smtClean="0"/>
              <a:t> - keeps blood from flowing back into atria when </a:t>
            </a:r>
            <a:r>
              <a:rPr lang="en-US" dirty="0" smtClean="0"/>
              <a:t>ventricles </a:t>
            </a:r>
            <a:r>
              <a:rPr lang="en-US" dirty="0" smtClean="0"/>
              <a:t>contract - located between atria and ventricles </a:t>
            </a:r>
            <a:br>
              <a:rPr lang="en-US" dirty="0" smtClean="0"/>
            </a:br>
            <a:r>
              <a:rPr lang="en-US" dirty="0" smtClean="0"/>
              <a:t>            b. </a:t>
            </a:r>
            <a:r>
              <a:rPr lang="en-US" dirty="0" err="1" smtClean="0"/>
              <a:t>semilunar</a:t>
            </a:r>
            <a:r>
              <a:rPr lang="en-US" dirty="0" smtClean="0"/>
              <a:t> - keeps blood from going back into ventricles when heart </a:t>
            </a:r>
            <a:r>
              <a:rPr lang="en-US" dirty="0" smtClean="0"/>
              <a:t>is </a:t>
            </a:r>
            <a:r>
              <a:rPr lang="en-US" dirty="0" smtClean="0"/>
              <a:t>diastolic, located at exit of ventricles </a:t>
            </a:r>
            <a:br>
              <a:rPr lang="en-US" dirty="0" smtClean="0"/>
            </a:br>
            <a:r>
              <a:rPr lang="en-US" dirty="0" smtClean="0"/>
              <a:t>            c. </a:t>
            </a:r>
            <a:r>
              <a:rPr lang="en-US" dirty="0" err="1" smtClean="0"/>
              <a:t>sinoatrial</a:t>
            </a:r>
            <a:r>
              <a:rPr lang="en-US" dirty="0" smtClean="0"/>
              <a:t> node - electrical nerve center -sends electrical signal that </a:t>
            </a:r>
            <a:r>
              <a:rPr lang="en-US" dirty="0" smtClean="0"/>
              <a:t>induces </a:t>
            </a:r>
            <a:r>
              <a:rPr lang="en-US" dirty="0" smtClean="0"/>
              <a:t>heart muscle to contract </a:t>
            </a:r>
            <a:br>
              <a:rPr lang="en-US" dirty="0" smtClean="0"/>
            </a:br>
            <a:r>
              <a:rPr lang="en-US" dirty="0" smtClean="0"/>
              <a:t>        3. Cardiac Output - example for average person </a:t>
            </a:r>
            <a:br>
              <a:rPr lang="en-US" dirty="0" smtClean="0"/>
            </a:br>
            <a:r>
              <a:rPr lang="en-US" dirty="0" smtClean="0"/>
              <a:t>            a. 75 beats/min </a:t>
            </a:r>
            <a:br>
              <a:rPr lang="en-US" dirty="0" smtClean="0"/>
            </a:br>
            <a:r>
              <a:rPr lang="en-US" dirty="0" smtClean="0"/>
              <a:t>            b. 70 </a:t>
            </a:r>
            <a:r>
              <a:rPr lang="en-US" dirty="0" err="1" smtClean="0"/>
              <a:t>mls</a:t>
            </a:r>
            <a:r>
              <a:rPr lang="en-US" dirty="0" smtClean="0"/>
              <a:t>/beat </a:t>
            </a:r>
            <a:br>
              <a:rPr lang="en-US" dirty="0" smtClean="0"/>
            </a:br>
            <a:r>
              <a:rPr lang="en-US" dirty="0" smtClean="0"/>
              <a:t>            c. 5.25 liters/min - about entire blood supply circulated once a minute </a:t>
            </a:r>
            <a:br>
              <a:rPr lang="en-US" dirty="0" smtClean="0"/>
            </a:br>
            <a:r>
              <a:rPr lang="en-US" dirty="0" smtClean="0"/>
              <a:t>        4. </a:t>
            </a:r>
            <a:r>
              <a:rPr lang="en-US" dirty="0" err="1" smtClean="0"/>
              <a:t>Heartrate</a:t>
            </a:r>
            <a:r>
              <a:rPr lang="en-US" dirty="0" smtClean="0"/>
              <a:t> inversely proportional to body size -slowest in elephants, </a:t>
            </a:r>
            <a:r>
              <a:rPr lang="en-US" dirty="0" smtClean="0"/>
              <a:t>fastest </a:t>
            </a:r>
            <a:r>
              <a:rPr lang="en-US" dirty="0" smtClean="0"/>
              <a:t>in hummingbirds </a:t>
            </a:r>
            <a:br>
              <a:rPr lang="en-US" dirty="0" smtClean="0"/>
            </a:br>
            <a:r>
              <a:rPr lang="en-US" dirty="0" smtClean="0"/>
              <a:t>      </a:t>
            </a:r>
            <a:endParaRPr lang="en-US" dirty="0"/>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304800" y="304801"/>
            <a:ext cx="8610600" cy="6463308"/>
          </a:xfrm>
          <a:prstGeom prst="rect">
            <a:avLst/>
          </a:prstGeom>
        </p:spPr>
        <p:txBody>
          <a:bodyPr wrap="square">
            <a:spAutoFit/>
          </a:bodyPr>
          <a:lstStyle/>
          <a:p>
            <a:r>
              <a:rPr lang="en-US" dirty="0" smtClean="0"/>
              <a:t>  5. </a:t>
            </a:r>
            <a:r>
              <a:rPr lang="en-US" dirty="0" smtClean="0"/>
              <a:t>Heart rate </a:t>
            </a:r>
            <a:r>
              <a:rPr lang="en-US" dirty="0" smtClean="0"/>
              <a:t>in humans depends on temperature (goes up with temp), and </a:t>
            </a:r>
            <a:r>
              <a:rPr lang="en-US" dirty="0" smtClean="0"/>
              <a:t>on </a:t>
            </a:r>
            <a:r>
              <a:rPr lang="en-US" dirty="0" smtClean="0"/>
              <a:t>hormones (adrenaline stimulates </a:t>
            </a:r>
            <a:r>
              <a:rPr lang="en-US" dirty="0" err="1" smtClean="0"/>
              <a:t>heartrate</a:t>
            </a:r>
            <a:r>
              <a:rPr lang="en-US" dirty="0" smtClean="0"/>
              <a:t>), and carbon dioxide in </a:t>
            </a:r>
            <a:r>
              <a:rPr lang="en-US" dirty="0" smtClean="0"/>
              <a:t>blood </a:t>
            </a:r>
            <a:r>
              <a:rPr lang="en-US" dirty="0" smtClean="0"/>
              <a:t>(too much lowers pH, carbonic acid, and heart rate picks up) </a:t>
            </a:r>
            <a:br>
              <a:rPr lang="en-US" dirty="0" smtClean="0"/>
            </a:br>
            <a:r>
              <a:rPr lang="en-US" dirty="0" smtClean="0"/>
              <a:t>        6. Blood flows fastest right out of heart, slowest in capillaries.  Blood </a:t>
            </a:r>
            <a:r>
              <a:rPr lang="en-US" dirty="0" smtClean="0"/>
              <a:t>pressure </a:t>
            </a:r>
            <a:r>
              <a:rPr lang="en-US" dirty="0" smtClean="0"/>
              <a:t>highest at exit from heart, lowest in veins </a:t>
            </a:r>
            <a:br>
              <a:rPr lang="en-US" dirty="0" smtClean="0"/>
            </a:br>
            <a:r>
              <a:rPr lang="en-US" dirty="0" smtClean="0"/>
              <a:t>II. Respiration </a:t>
            </a:r>
            <a:br>
              <a:rPr lang="en-US" dirty="0" smtClean="0"/>
            </a:br>
            <a:r>
              <a:rPr lang="en-US" dirty="0" smtClean="0"/>
              <a:t>    A. Primitive organisms can "breathe" through their skin - but must be small and </a:t>
            </a:r>
            <a:r>
              <a:rPr lang="en-US" dirty="0" smtClean="0"/>
              <a:t>flat </a:t>
            </a:r>
            <a:r>
              <a:rPr lang="en-US" dirty="0" smtClean="0"/>
              <a:t>to get enough surface area to do this.  Also, skin needs to be moist, or </a:t>
            </a:r>
            <a:r>
              <a:rPr lang="en-US" dirty="0" smtClean="0"/>
              <a:t>exchange </a:t>
            </a:r>
            <a:r>
              <a:rPr lang="en-US" dirty="0" smtClean="0"/>
              <a:t>is too </a:t>
            </a:r>
            <a:r>
              <a:rPr lang="en-US" dirty="0" smtClean="0"/>
              <a:t>slow</a:t>
            </a:r>
          </a:p>
          <a:p>
            <a:r>
              <a:rPr lang="en-US" dirty="0" smtClean="0"/>
              <a:t>  B. Other organisms use gills or lungs </a:t>
            </a:r>
            <a:br>
              <a:rPr lang="en-US" dirty="0" smtClean="0"/>
            </a:br>
            <a:r>
              <a:rPr lang="en-US" dirty="0" smtClean="0"/>
              <a:t>        1. Fish - use gills.  Work well in water, but would be hard to keep intact in </a:t>
            </a:r>
            <a:r>
              <a:rPr lang="en-US" dirty="0" smtClean="0"/>
              <a:t>dry </a:t>
            </a:r>
            <a:r>
              <a:rPr lang="en-US" dirty="0" smtClean="0"/>
              <a:t>air (wind, </a:t>
            </a:r>
            <a:r>
              <a:rPr lang="en-US" dirty="0" err="1" smtClean="0"/>
              <a:t>dessication</a:t>
            </a:r>
            <a:r>
              <a:rPr lang="en-US" dirty="0" smtClean="0"/>
              <a:t>, etc.) </a:t>
            </a:r>
            <a:br>
              <a:rPr lang="en-US" dirty="0" smtClean="0"/>
            </a:br>
            <a:r>
              <a:rPr lang="en-US" dirty="0" smtClean="0"/>
              <a:t>        2. Terrestrial organisms use lungs, although insects do not have lungs </a:t>
            </a:r>
            <a:br>
              <a:rPr lang="en-US" dirty="0" smtClean="0"/>
            </a:br>
            <a:r>
              <a:rPr lang="en-US" dirty="0" smtClean="0"/>
              <a:t>        3. Insects have trachea (tubes that go all through their body).  Openings </a:t>
            </a:r>
            <a:r>
              <a:rPr lang="en-US" dirty="0" smtClean="0"/>
              <a:t>on </a:t>
            </a:r>
            <a:r>
              <a:rPr lang="en-US" dirty="0" smtClean="0"/>
              <a:t>their body are called spiracles, which let oxygen in and carbon dioxide </a:t>
            </a:r>
            <a:r>
              <a:rPr lang="en-US" dirty="0" smtClean="0"/>
              <a:t>out </a:t>
            </a:r>
            <a:r>
              <a:rPr lang="en-US" dirty="0" smtClean="0"/>
              <a:t/>
            </a:r>
            <a:br>
              <a:rPr lang="en-US" dirty="0" smtClean="0"/>
            </a:br>
            <a:r>
              <a:rPr lang="en-US" dirty="0" smtClean="0"/>
              <a:t>        4. In mammals, as chest expands, it draws out the lungs, creating negative </a:t>
            </a:r>
            <a:r>
              <a:rPr lang="en-US" dirty="0" smtClean="0"/>
              <a:t>pressure</a:t>
            </a:r>
            <a:r>
              <a:rPr lang="en-US" dirty="0" smtClean="0"/>
              <a:t>, and air rushes into lungs.  We do not "push" air into our lungs, </a:t>
            </a:r>
            <a:r>
              <a:rPr lang="en-US" dirty="0" smtClean="0"/>
              <a:t>but </a:t>
            </a:r>
            <a:r>
              <a:rPr lang="en-US" dirty="0" smtClean="0"/>
              <a:t>frogs do </a:t>
            </a:r>
            <a:br>
              <a:rPr lang="en-US" dirty="0" smtClean="0"/>
            </a:br>
            <a:r>
              <a:rPr lang="en-US" dirty="0" smtClean="0"/>
              <a:t>        5. Air enters trachea (windpipe) and goes into large tubes called bronchi. </a:t>
            </a:r>
            <a:br>
              <a:rPr lang="en-US" dirty="0" smtClean="0"/>
            </a:br>
            <a:r>
              <a:rPr lang="en-US" dirty="0" smtClean="0"/>
              <a:t>        6. Bronchi branch into bronchioles, smaller tubes, and eventually end at the </a:t>
            </a:r>
            <a:r>
              <a:rPr lang="en-US" dirty="0" smtClean="0"/>
              <a:t>alveoli</a:t>
            </a:r>
            <a:r>
              <a:rPr lang="en-US" dirty="0" smtClean="0"/>
              <a:t>, small sacs where gas exchange occurs in lungs </a:t>
            </a:r>
            <a:br>
              <a:rPr lang="en-US" dirty="0" smtClean="0"/>
            </a:br>
            <a:r>
              <a:rPr lang="en-US" dirty="0" smtClean="0"/>
              <a:t>        7. Mucus and cilia line the bronchi and bronchioles - keep dust particles out </a:t>
            </a:r>
            <a:br>
              <a:rPr lang="en-US" dirty="0" smtClean="0"/>
            </a:br>
            <a:r>
              <a:rPr lang="en-US" dirty="0" smtClean="0"/>
              <a:t>        8. Each breath brings in about 500 ml (1/2 liter) of air </a:t>
            </a:r>
            <a:br>
              <a:rPr lang="en-US" dirty="0" smtClean="0"/>
            </a:br>
            <a:r>
              <a:rPr lang="en-US" dirty="0" smtClean="0"/>
              <a:t>        9. Stretch sensors in lungs determine when a breath ends </a:t>
            </a:r>
            <a:br>
              <a:rPr lang="en-US" dirty="0" smtClean="0"/>
            </a:br>
            <a:r>
              <a:rPr lang="en-US" dirty="0" smtClean="0"/>
              <a:t>        10. Breathing rate - controlled by blood pH (too low, more rapid breathing) </a:t>
            </a:r>
            <a:endParaRPr lang="en-US" dirty="0"/>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152400" y="-41910"/>
            <a:ext cx="8839200" cy="5909310"/>
          </a:xfrm>
          <a:prstGeom prst="rect">
            <a:avLst/>
          </a:prstGeom>
        </p:spPr>
        <p:txBody>
          <a:bodyPr wrap="square">
            <a:spAutoFit/>
          </a:bodyPr>
          <a:lstStyle/>
          <a:p>
            <a:r>
              <a:rPr lang="en-US" dirty="0" smtClean="0"/>
              <a:t/>
            </a:r>
            <a:br>
              <a:rPr lang="en-US" dirty="0" smtClean="0"/>
            </a:br>
            <a:r>
              <a:rPr lang="en-US" dirty="0" smtClean="0"/>
              <a:t>  </a:t>
            </a:r>
            <a:br>
              <a:rPr lang="en-US" dirty="0" smtClean="0"/>
            </a:br>
            <a:r>
              <a:rPr lang="en-US" dirty="0" smtClean="0"/>
              <a:t>        11. Exchange of gases in lungs </a:t>
            </a:r>
            <a:br>
              <a:rPr lang="en-US" dirty="0" smtClean="0"/>
            </a:br>
            <a:r>
              <a:rPr lang="en-US" dirty="0" smtClean="0"/>
              <a:t>            </a:t>
            </a:r>
            <a:r>
              <a:rPr lang="en-US" dirty="0" err="1" smtClean="0"/>
              <a:t>i</a:t>
            </a:r>
            <a:r>
              <a:rPr lang="en-US" dirty="0" smtClean="0"/>
              <a:t>. partial pressure of oxygen is greatest in atmosphere (21%, or </a:t>
            </a:r>
            <a:r>
              <a:rPr lang="en-US" dirty="0" smtClean="0"/>
              <a:t>210,000 </a:t>
            </a:r>
            <a:r>
              <a:rPr lang="en-US" dirty="0" err="1" smtClean="0"/>
              <a:t>ppm</a:t>
            </a:r>
            <a:r>
              <a:rPr lang="en-US" dirty="0" smtClean="0"/>
              <a:t>) </a:t>
            </a:r>
            <a:br>
              <a:rPr lang="en-US" dirty="0" smtClean="0"/>
            </a:br>
            <a:r>
              <a:rPr lang="en-US" dirty="0" smtClean="0"/>
              <a:t>            ii. is much lower in lungs, hence oxygen diffuses </a:t>
            </a:r>
            <a:r>
              <a:rPr lang="en-US" i="1" dirty="0" smtClean="0"/>
              <a:t>into</a:t>
            </a:r>
            <a:r>
              <a:rPr lang="en-US" dirty="0" smtClean="0"/>
              <a:t> lungs </a:t>
            </a:r>
            <a:br>
              <a:rPr lang="en-US" dirty="0" smtClean="0"/>
            </a:br>
            <a:r>
              <a:rPr lang="en-US" dirty="0" smtClean="0"/>
              <a:t>            iii. partial pressure of carbon dioxide is much higher in lungs than in </a:t>
            </a:r>
            <a:r>
              <a:rPr lang="en-US" dirty="0" smtClean="0"/>
              <a:t>atmosphere </a:t>
            </a:r>
            <a:r>
              <a:rPr lang="en-US" dirty="0" smtClean="0"/>
              <a:t>(20,000 </a:t>
            </a:r>
            <a:r>
              <a:rPr lang="en-US" dirty="0" err="1" smtClean="0"/>
              <a:t>ppm</a:t>
            </a:r>
            <a:r>
              <a:rPr lang="en-US" dirty="0" smtClean="0"/>
              <a:t> </a:t>
            </a:r>
            <a:r>
              <a:rPr lang="en-US" dirty="0" err="1" smtClean="0"/>
              <a:t>vs</a:t>
            </a:r>
            <a:r>
              <a:rPr lang="en-US" dirty="0" smtClean="0"/>
              <a:t> 365 </a:t>
            </a:r>
            <a:r>
              <a:rPr lang="en-US" dirty="0" err="1" smtClean="0"/>
              <a:t>ppm</a:t>
            </a:r>
            <a:r>
              <a:rPr lang="en-US" dirty="0" smtClean="0"/>
              <a:t>) and hence carbon dioxide </a:t>
            </a:r>
            <a:r>
              <a:rPr lang="en-US" dirty="0" smtClean="0"/>
              <a:t>diffuses </a:t>
            </a:r>
            <a:r>
              <a:rPr lang="en-US" i="1" dirty="0" smtClean="0"/>
              <a:t>out of </a:t>
            </a:r>
            <a:r>
              <a:rPr lang="en-US" dirty="0" smtClean="0"/>
              <a:t>lungs, not in! </a:t>
            </a:r>
            <a:br>
              <a:rPr lang="en-US" dirty="0" smtClean="0"/>
            </a:br>
            <a:r>
              <a:rPr lang="en-US" dirty="0" smtClean="0"/>
              <a:t>        12. Hemoglobin is used to facilitate movement of oxygen in blood.  Each </a:t>
            </a:r>
            <a:r>
              <a:rPr lang="en-US" dirty="0" smtClean="0"/>
              <a:t>molecule </a:t>
            </a:r>
            <a:r>
              <a:rPr lang="en-US" dirty="0" smtClean="0"/>
              <a:t>can bind 4 </a:t>
            </a:r>
            <a:r>
              <a:rPr lang="en-US" dirty="0" err="1" smtClean="0"/>
              <a:t>oxygens</a:t>
            </a:r>
            <a:r>
              <a:rPr lang="en-US" dirty="0" smtClean="0"/>
              <a:t> </a:t>
            </a:r>
            <a:br>
              <a:rPr lang="en-US" dirty="0" smtClean="0"/>
            </a:br>
            <a:r>
              <a:rPr lang="en-US" dirty="0" smtClean="0"/>
              <a:t>        13. Each hemoglobin molecule contains 4 iron molecules, which are where </a:t>
            </a:r>
            <a:r>
              <a:rPr lang="en-US" dirty="0" smtClean="0"/>
              <a:t>the </a:t>
            </a:r>
            <a:r>
              <a:rPr lang="en-US" dirty="0" smtClean="0"/>
              <a:t>oxygen molecules bind </a:t>
            </a:r>
            <a:br>
              <a:rPr lang="en-US" dirty="0" smtClean="0"/>
            </a:br>
            <a:r>
              <a:rPr lang="en-US" dirty="0" smtClean="0"/>
              <a:t>        14. Some insects have </a:t>
            </a:r>
            <a:r>
              <a:rPr lang="en-US" dirty="0" err="1" smtClean="0"/>
              <a:t>hemocyanin</a:t>
            </a:r>
            <a:r>
              <a:rPr lang="en-US" dirty="0" smtClean="0"/>
              <a:t>, which has copper instead of iron </a:t>
            </a:r>
            <a:r>
              <a:rPr lang="en-US" dirty="0" smtClean="0"/>
              <a:t>– </a:t>
            </a:r>
            <a:r>
              <a:rPr lang="en-US" dirty="0" smtClean="0"/>
              <a:t>makes </a:t>
            </a:r>
            <a:r>
              <a:rPr lang="en-US" dirty="0" smtClean="0"/>
              <a:t>their </a:t>
            </a:r>
            <a:r>
              <a:rPr lang="en-US" dirty="0" smtClean="0"/>
              <a:t>blood bluish instead of reddish </a:t>
            </a:r>
            <a:br>
              <a:rPr lang="en-US" dirty="0" smtClean="0"/>
            </a:br>
            <a:r>
              <a:rPr lang="en-US" dirty="0" smtClean="0"/>
              <a:t>    C. Lung Diseases </a:t>
            </a:r>
            <a:br>
              <a:rPr lang="en-US" dirty="0" smtClean="0"/>
            </a:br>
            <a:r>
              <a:rPr lang="en-US" dirty="0" smtClean="0"/>
              <a:t>        1. Asthma - involuntary constrictions of the bronchioles, leading to breathing </a:t>
            </a:r>
            <a:r>
              <a:rPr lang="en-US" dirty="0" smtClean="0"/>
              <a:t>distress</a:t>
            </a:r>
            <a:r>
              <a:rPr lang="en-US" dirty="0" smtClean="0"/>
              <a:t>.  Is on the rise among urban children, for reasons unknown </a:t>
            </a:r>
            <a:br>
              <a:rPr lang="en-US" dirty="0" smtClean="0"/>
            </a:br>
            <a:r>
              <a:rPr lang="en-US" dirty="0" smtClean="0"/>
              <a:t>        2. Asthma treated by giving sprays with histamines - causes tubes to relax </a:t>
            </a:r>
            <a:r>
              <a:rPr lang="en-US" dirty="0" smtClean="0"/>
              <a:t>and </a:t>
            </a:r>
            <a:r>
              <a:rPr lang="en-US" dirty="0" smtClean="0"/>
              <a:t>open (epinephrine for example) </a:t>
            </a:r>
            <a:br>
              <a:rPr lang="en-US" dirty="0" smtClean="0"/>
            </a:br>
            <a:r>
              <a:rPr lang="en-US" dirty="0" smtClean="0"/>
              <a:t>        3. Black Lung - accumulation of coal dust in lungs - common among coal miners </a:t>
            </a:r>
            <a:r>
              <a:rPr lang="en-US" dirty="0" smtClean="0"/>
              <a:t>but </a:t>
            </a:r>
            <a:r>
              <a:rPr lang="en-US" dirty="0" smtClean="0"/>
              <a:t>not as prevalent today as in the past. Devastating disease </a:t>
            </a:r>
            <a:br>
              <a:rPr lang="en-US" dirty="0" smtClean="0"/>
            </a:br>
            <a:r>
              <a:rPr lang="en-US" dirty="0" smtClean="0"/>
              <a:t>        4. Particulate inhalation a major concern today - diesel engine particles</a:t>
            </a:r>
            <a:endParaRPr lang="en-US" dirty="0"/>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28600" y="228600"/>
            <a:ext cx="8686800" cy="6400800"/>
          </a:xfrm>
        </p:spPr>
        <p:txBody>
          <a:bodyPr>
            <a:normAutofit fontScale="85000" lnSpcReduction="10000"/>
          </a:bodyPr>
          <a:lstStyle/>
          <a:p>
            <a:pPr algn="ctr">
              <a:buNone/>
            </a:pPr>
            <a:r>
              <a:rPr lang="en-US" sz="4700" b="1" dirty="0" smtClean="0"/>
              <a:t>Summary</a:t>
            </a:r>
          </a:p>
          <a:p>
            <a:pPr algn="just">
              <a:buNone/>
            </a:pPr>
            <a:r>
              <a:rPr lang="en-US" dirty="0" smtClean="0"/>
              <a:t>    Animal respiratory systems are designed to facilitate gas exchange. In mammals, air is warmed and humidified in the nasal cavity. Air then travels down the pharynx and larynx, through the trachea, and into the lungs. In the lungs, air passes through the branching bronchi, reaching the respiratory bronchioles. The respiratory bronchioles open up into the alveolar ducts, alveolar sacs, and alveoli. Because there are so many alveoli and alveolar sacs in the lung, the surface area for gas exchange is very large.</a:t>
            </a:r>
          </a:p>
          <a:p>
            <a:pPr algn="just">
              <a:buNone/>
            </a:pPr>
            <a:r>
              <a:rPr lang="en-US" dirty="0" smtClean="0"/>
              <a:t>    The mammalian circulatory system is a closed system with double circulation passing through the lungs and the body. It consists of a network of vessels containing blood that circulates because of pressure differences generated by the heart.</a:t>
            </a:r>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228600" y="228600"/>
            <a:ext cx="8610600" cy="6400800"/>
          </a:xfrm>
        </p:spPr>
        <p:txBody>
          <a:bodyPr>
            <a:normAutofit fontScale="92500" lnSpcReduction="10000"/>
          </a:bodyPr>
          <a:lstStyle/>
          <a:p>
            <a:pPr algn="just">
              <a:buNone/>
            </a:pPr>
            <a:r>
              <a:rPr lang="en-US" dirty="0" smtClean="0"/>
              <a:t>    The heart contains two pumps that move blood through the pulmonary and systemic circulations. There is one atrium and one ventricle on the right side and one atrium and one ventricle on the left side. The pumping of the heart is a function of </a:t>
            </a:r>
            <a:r>
              <a:rPr lang="en-US" dirty="0" err="1" smtClean="0"/>
              <a:t>cardiomyocytes</a:t>
            </a:r>
            <a:r>
              <a:rPr lang="en-US" dirty="0" smtClean="0"/>
              <a:t>, distinctive muscle cells that are striated like skeletal muscle but pump rhythmically and involuntarily like smooth muscle. The signal for contraction begins in the wall of the right atrium. The electrochemical signal causes the two atria to contract in unison; then the signal causes the ventricles to contract. The blood from the heart is carried through the body by a complex network of blood vessels; arteries take blood away from the heart, and veins bring blood back to the heart.</a:t>
            </a:r>
          </a:p>
          <a:p>
            <a:pPr>
              <a:buNone/>
            </a:pPr>
            <a:endParaRPr lang="en-US" dirty="0"/>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228600"/>
            <a:ext cx="8229600" cy="6400800"/>
          </a:xfrm>
        </p:spPr>
        <p:txBody>
          <a:bodyPr>
            <a:normAutofit fontScale="62500" lnSpcReduction="20000"/>
          </a:bodyPr>
          <a:lstStyle/>
          <a:p>
            <a:pPr algn="ctr">
              <a:buNone/>
            </a:pPr>
            <a:r>
              <a:rPr lang="en-US" sz="5100" b="1" dirty="0" smtClean="0"/>
              <a:t>Exercises</a:t>
            </a:r>
          </a:p>
          <a:p>
            <a:pPr>
              <a:buNone/>
            </a:pPr>
            <a:r>
              <a:rPr lang="en-US" dirty="0" smtClean="0"/>
              <a:t>Which of the following statements about the human respiratory system is false? </a:t>
            </a:r>
          </a:p>
          <a:p>
            <a:pPr lvl="1"/>
            <a:r>
              <a:rPr lang="en-US" dirty="0" smtClean="0"/>
              <a:t>When we breathe in, air travels from the pharynx to the trachea.</a:t>
            </a:r>
          </a:p>
          <a:p>
            <a:pPr lvl="1"/>
            <a:r>
              <a:rPr lang="en-US" dirty="0" smtClean="0"/>
              <a:t>The bronchioles branch into bronchi.</a:t>
            </a:r>
          </a:p>
          <a:p>
            <a:pPr lvl="1"/>
            <a:r>
              <a:rPr lang="en-US" dirty="0" smtClean="0"/>
              <a:t>Alveolar ducts connect to alveolar sacs.</a:t>
            </a:r>
          </a:p>
          <a:p>
            <a:pPr lvl="1"/>
            <a:r>
              <a:rPr lang="en-US" dirty="0" smtClean="0"/>
              <a:t>Gas exchange between the lungs and blood takes place in the alveolus.</a:t>
            </a:r>
          </a:p>
          <a:p>
            <a:pPr>
              <a:buNone/>
            </a:pPr>
            <a:r>
              <a:rPr lang="en-US" dirty="0" smtClean="0"/>
              <a:t>Which of the following statements about the circulatory system is false? </a:t>
            </a:r>
          </a:p>
          <a:p>
            <a:pPr lvl="1"/>
            <a:r>
              <a:rPr lang="en-US" dirty="0" smtClean="0"/>
              <a:t>Blood in the pulmonary vein is deoxygenated.</a:t>
            </a:r>
          </a:p>
          <a:p>
            <a:pPr lvl="1"/>
            <a:r>
              <a:rPr lang="en-US" dirty="0" smtClean="0"/>
              <a:t>Blood in the inferior vena cava is deoxygenated.</a:t>
            </a:r>
          </a:p>
          <a:p>
            <a:pPr lvl="1"/>
            <a:r>
              <a:rPr lang="en-US" dirty="0" smtClean="0"/>
              <a:t>Blood in the pulmonary artery is deoxygenated.</a:t>
            </a:r>
          </a:p>
          <a:p>
            <a:pPr lvl="1"/>
            <a:r>
              <a:rPr lang="en-US" dirty="0" smtClean="0"/>
              <a:t>Blood in the aorta is oxygenated.</a:t>
            </a:r>
          </a:p>
          <a:p>
            <a:pPr>
              <a:buNone/>
            </a:pPr>
            <a:r>
              <a:rPr lang="en-US" dirty="0" smtClean="0"/>
              <a:t>The respiratory system ________. </a:t>
            </a:r>
          </a:p>
          <a:p>
            <a:pPr lvl="1"/>
            <a:r>
              <a:rPr lang="en-US" dirty="0" smtClean="0"/>
              <a:t>provides body tissues with oxygen</a:t>
            </a:r>
          </a:p>
          <a:p>
            <a:pPr lvl="1"/>
            <a:r>
              <a:rPr lang="en-US" dirty="0" smtClean="0"/>
              <a:t>provides body tissues with oxygen and carbon dioxide</a:t>
            </a:r>
          </a:p>
          <a:p>
            <a:pPr lvl="1"/>
            <a:r>
              <a:rPr lang="en-US" dirty="0" smtClean="0"/>
              <a:t>establishes how many breaths are taken per minute</a:t>
            </a:r>
          </a:p>
          <a:p>
            <a:pPr lvl="1"/>
            <a:r>
              <a:rPr lang="en-US" dirty="0" smtClean="0"/>
              <a:t>provides the body with carbon dioxide</a:t>
            </a:r>
          </a:p>
          <a:p>
            <a:pPr>
              <a:buNone/>
            </a:pPr>
            <a:r>
              <a:rPr lang="en-US" dirty="0" smtClean="0"/>
              <a:t>Which is the order of airflow during inhalation? </a:t>
            </a:r>
          </a:p>
          <a:p>
            <a:pPr lvl="1"/>
            <a:r>
              <a:rPr lang="en-US" dirty="0" smtClean="0"/>
              <a:t>nasal cavity, trachea, larynx, bronchi, bronchioles, alveoli</a:t>
            </a:r>
          </a:p>
          <a:p>
            <a:pPr lvl="1"/>
            <a:r>
              <a:rPr lang="en-US" dirty="0" smtClean="0"/>
              <a:t>nasal cavity, larynx, trachea, bronchi, bronchioles, alveoli</a:t>
            </a:r>
          </a:p>
          <a:p>
            <a:pPr lvl="1"/>
            <a:r>
              <a:rPr lang="en-US" dirty="0" smtClean="0"/>
              <a:t>nasal cavity, larynx, trachea, bronchioles, bronchi, alveoli</a:t>
            </a:r>
          </a:p>
          <a:p>
            <a:pPr lvl="1"/>
            <a:r>
              <a:rPr lang="en-US" dirty="0" smtClean="0"/>
              <a:t>nasal cavity, trachea, larynx, bronchi, bronchioles, alveoli</a:t>
            </a:r>
          </a:p>
          <a:p>
            <a:pPr>
              <a:buNone/>
            </a:pPr>
            <a:endParaRPr lang="en-US" dirty="0" smtClean="0"/>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228600" y="533400"/>
            <a:ext cx="8686800" cy="5909310"/>
          </a:xfrm>
          <a:prstGeom prst="rect">
            <a:avLst/>
          </a:prstGeom>
        </p:spPr>
        <p:txBody>
          <a:bodyPr wrap="square">
            <a:spAutoFit/>
          </a:bodyPr>
          <a:lstStyle/>
          <a:p>
            <a:r>
              <a:rPr lang="en-US" dirty="0" smtClean="0"/>
              <a:t>Where does the right ventricle send blood? </a:t>
            </a:r>
          </a:p>
          <a:p>
            <a:pPr lvl="1"/>
            <a:r>
              <a:rPr lang="en-US" dirty="0" smtClean="0"/>
              <a:t>the head</a:t>
            </a:r>
          </a:p>
          <a:p>
            <a:pPr lvl="1"/>
            <a:r>
              <a:rPr lang="en-US" dirty="0" smtClean="0"/>
              <a:t>the upper body</a:t>
            </a:r>
          </a:p>
          <a:p>
            <a:pPr lvl="1"/>
            <a:r>
              <a:rPr lang="en-US" dirty="0" smtClean="0"/>
              <a:t>the lungs</a:t>
            </a:r>
          </a:p>
          <a:p>
            <a:pPr lvl="1"/>
            <a:r>
              <a:rPr lang="en-US" dirty="0" smtClean="0"/>
              <a:t>the lower body</a:t>
            </a:r>
          </a:p>
          <a:p>
            <a:r>
              <a:rPr lang="en-US" dirty="0" smtClean="0"/>
              <a:t>During the systolic phase of the cardiac cycle, the heart is ________. </a:t>
            </a:r>
          </a:p>
          <a:p>
            <a:pPr lvl="1"/>
            <a:r>
              <a:rPr lang="en-US" dirty="0" smtClean="0"/>
              <a:t>contracting</a:t>
            </a:r>
          </a:p>
          <a:p>
            <a:pPr lvl="1"/>
            <a:r>
              <a:rPr lang="en-US" dirty="0" smtClean="0"/>
              <a:t>relaxing</a:t>
            </a:r>
          </a:p>
          <a:p>
            <a:pPr lvl="1"/>
            <a:r>
              <a:rPr lang="en-US" dirty="0" smtClean="0"/>
              <a:t>contracting and relaxing</a:t>
            </a:r>
          </a:p>
          <a:p>
            <a:pPr lvl="1"/>
            <a:r>
              <a:rPr lang="en-US" dirty="0" smtClean="0"/>
              <a:t>filling with blood</a:t>
            </a:r>
          </a:p>
          <a:p>
            <a:r>
              <a:rPr lang="en-US" dirty="0" smtClean="0"/>
              <a:t>How do arteries differ from veins? </a:t>
            </a:r>
          </a:p>
          <a:p>
            <a:pPr lvl="1"/>
            <a:r>
              <a:rPr lang="en-US" dirty="0" smtClean="0"/>
              <a:t>Arteries have thicker wall layers to accommodate the changes in pressure from the heart.</a:t>
            </a:r>
          </a:p>
          <a:p>
            <a:pPr lvl="1"/>
            <a:r>
              <a:rPr lang="en-US" dirty="0" smtClean="0"/>
              <a:t>Arteries carry blood.</a:t>
            </a:r>
          </a:p>
          <a:p>
            <a:pPr lvl="1"/>
            <a:r>
              <a:rPr lang="en-US" dirty="0" smtClean="0"/>
              <a:t>Arteries have thinner wall layers and valves and move blood by the action of skeletal muscle.</a:t>
            </a:r>
          </a:p>
          <a:p>
            <a:pPr lvl="1"/>
            <a:r>
              <a:rPr lang="en-US" dirty="0" smtClean="0"/>
              <a:t>Arteries are thin walled and are used for gas exchange.</a:t>
            </a:r>
          </a:p>
          <a:p>
            <a:r>
              <a:rPr lang="en-US" dirty="0" smtClean="0"/>
              <a:t>Describe the function of these terms and describe where they are located: main bronchus, trachea, alveoli.</a:t>
            </a:r>
          </a:p>
          <a:p>
            <a:r>
              <a:rPr lang="en-US" dirty="0" smtClean="0"/>
              <a:t>How does the structure of alveoli maximize gas exchange?</a:t>
            </a:r>
          </a:p>
          <a:p>
            <a:r>
              <a:rPr lang="en-US" dirty="0" smtClean="0"/>
              <a:t>Describe the cardiac cycle.</a:t>
            </a:r>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304800" y="366891"/>
            <a:ext cx="8534400" cy="6186309"/>
          </a:xfrm>
          <a:prstGeom prst="rect">
            <a:avLst/>
          </a:prstGeom>
        </p:spPr>
        <p:txBody>
          <a:bodyPr wrap="square">
            <a:spAutoFit/>
          </a:bodyPr>
          <a:lstStyle/>
          <a:p>
            <a:r>
              <a:rPr lang="en-US" b="1" dirty="0" smtClean="0"/>
              <a:t>Answers</a:t>
            </a:r>
            <a:endParaRPr lang="en-US" dirty="0" smtClean="0"/>
          </a:p>
          <a:p>
            <a:r>
              <a:rPr lang="en-US" dirty="0" smtClean="0"/>
              <a:t>B</a:t>
            </a:r>
          </a:p>
          <a:p>
            <a:r>
              <a:rPr lang="en-US" dirty="0" smtClean="0"/>
              <a:t>A</a:t>
            </a:r>
          </a:p>
          <a:p>
            <a:r>
              <a:rPr lang="en-US" dirty="0" smtClean="0"/>
              <a:t>A</a:t>
            </a:r>
          </a:p>
          <a:p>
            <a:r>
              <a:rPr lang="en-US" dirty="0" smtClean="0"/>
              <a:t>B</a:t>
            </a:r>
          </a:p>
          <a:p>
            <a:r>
              <a:rPr lang="en-US" dirty="0" smtClean="0"/>
              <a:t>C</a:t>
            </a:r>
          </a:p>
          <a:p>
            <a:r>
              <a:rPr lang="en-US" dirty="0" smtClean="0"/>
              <a:t>A</a:t>
            </a:r>
          </a:p>
          <a:p>
            <a:r>
              <a:rPr lang="en-US" dirty="0" smtClean="0"/>
              <a:t>A</a:t>
            </a:r>
          </a:p>
          <a:p>
            <a:r>
              <a:rPr lang="en-US" dirty="0" smtClean="0"/>
              <a:t>The main bronchus is the conduit in the lung that funnels air to the airways where gas exchange occurs. The main bronchus attaches the lungs to the very end of the trachea where it bifurcates. The trachea is the cartilaginous structure that extends from the pharynx to the lungs. It serves to funnel air to the lungs. The alveoli are the site of gas exchange; they are located at the terminal regions of the lung and are attached to the alveolar sacs, which come from the alveolar ducts and respiratory bronchioles terminal bronchi.</a:t>
            </a:r>
          </a:p>
          <a:p>
            <a:r>
              <a:rPr lang="en-US" dirty="0" smtClean="0"/>
              <a:t>The sac-like structure of the alveoli increases their surface area. In addition, the alveoli are made of thin-walled cells. These features allows gases to easily diffuse across the cells.</a:t>
            </a:r>
          </a:p>
          <a:p>
            <a:r>
              <a:rPr lang="en-US" dirty="0" smtClean="0"/>
              <a:t>The heart receives an electrical signal triggering the cardiac muscle cells in the atria to contract. The signal pauses before passing onto the ventricles so the blood is pumped through the body. This is the systolic phase. The heart then relaxes in diastole and fills again with blood.</a:t>
            </a:r>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108</TotalTime>
  <Words>3400</Words>
  <Application>Microsoft Office PowerPoint</Application>
  <PresentationFormat>On-screen Show (4:3)</PresentationFormat>
  <Paragraphs>121</Paragraphs>
  <Slides>33</Slides>
  <Notes>0</Notes>
  <HiddenSlides>0</HiddenSlides>
  <MMClips>0</MMClips>
  <ScaleCrop>false</ScaleCrop>
  <HeadingPairs>
    <vt:vector size="4" baseType="variant">
      <vt:variant>
        <vt:lpstr>Theme</vt:lpstr>
      </vt:variant>
      <vt:variant>
        <vt:i4>1</vt:i4>
      </vt:variant>
      <vt:variant>
        <vt:lpstr>Slide Titles</vt:lpstr>
      </vt:variant>
      <vt:variant>
        <vt:i4>33</vt:i4>
      </vt:variant>
    </vt:vector>
  </HeadingPairs>
  <TitlesOfParts>
    <vt:vector size="34" baseType="lpstr">
      <vt:lpstr>Office Theme</vt:lpstr>
      <vt:lpstr>Circulatory and Respiratory Systems VPY - 602</vt:lpstr>
      <vt:lpstr>Slide 2</vt:lpstr>
      <vt:lpstr>Slide 3</vt:lpstr>
      <vt:lpstr>Slide 4</vt:lpstr>
      <vt:lpstr>Slide 5</vt:lpstr>
      <vt:lpstr>Slide 6</vt:lpstr>
      <vt:lpstr>Slide 7</vt:lpstr>
      <vt:lpstr>Slide 8</vt:lpstr>
      <vt:lpstr>Slide 9</vt:lpstr>
      <vt:lpstr>Slide 10</vt:lpstr>
      <vt:lpstr>Slide 11</vt:lpstr>
      <vt:lpstr>Slide 12</vt:lpstr>
      <vt:lpstr>Slide 13</vt:lpstr>
      <vt:lpstr>Slide 14</vt:lpstr>
      <vt:lpstr>Slide 15</vt:lpstr>
      <vt:lpstr>Slide 16</vt:lpstr>
      <vt:lpstr>Slide 17</vt:lpstr>
      <vt:lpstr>The Circulatory System</vt:lpstr>
      <vt:lpstr>Slide 19</vt:lpstr>
      <vt:lpstr>Slide 20</vt:lpstr>
      <vt:lpstr>Slide 21</vt:lpstr>
      <vt:lpstr>Slide 22</vt:lpstr>
      <vt:lpstr>Slide 23</vt:lpstr>
      <vt:lpstr>Slide 24</vt:lpstr>
      <vt:lpstr>Slide 25</vt:lpstr>
      <vt:lpstr>Slide 26</vt:lpstr>
      <vt:lpstr>Slide 27</vt:lpstr>
      <vt:lpstr>Slide 28</vt:lpstr>
      <vt:lpstr>Slide 29</vt:lpstr>
      <vt:lpstr>Slide 30</vt:lpstr>
      <vt:lpstr>Slide 31</vt:lpstr>
      <vt:lpstr>Slide 32</vt:lpstr>
      <vt:lpstr>Slide 33</vt:lpstr>
    </vt:vector>
  </TitlesOfParts>
  <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Aranay</dc:creator>
  <cp:lastModifiedBy>Hp</cp:lastModifiedBy>
  <cp:revision>18</cp:revision>
  <dcterms:created xsi:type="dcterms:W3CDTF">2006-08-16T00:00:00Z</dcterms:created>
  <dcterms:modified xsi:type="dcterms:W3CDTF">2020-05-02T09:06:09Z</dcterms:modified>
</cp:coreProperties>
</file>