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7" r:id="rId17"/>
    <p:sldId id="278" r:id="rId18"/>
    <p:sldId id="279" r:id="rId19"/>
    <p:sldId id="280" r:id="rId20"/>
    <p:sldId id="272" r:id="rId21"/>
    <p:sldId id="273" r:id="rId22"/>
    <p:sldId id="275" r:id="rId23"/>
    <p:sldId id="276" r:id="rId24"/>
    <p:sldId id="283" r:id="rId25"/>
    <p:sldId id="281" r:id="rId26"/>
    <p:sldId id="282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8382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IN" sz="4400" dirty="0" smtClean="0">
                <a:solidFill>
                  <a:schemeClr val="tx1"/>
                </a:solidFill>
              </a:rPr>
              <a:t>VSR-UNIT 5: Castration </a:t>
            </a:r>
            <a:r>
              <a:rPr lang="en-IN" sz="4400" dirty="0" smtClean="0">
                <a:solidFill>
                  <a:schemeClr val="tx1"/>
                </a:solidFill>
              </a:rPr>
              <a:t>in Animals</a:t>
            </a:r>
            <a:endParaRPr lang="en-IN" sz="4400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 t="2749" r="2509" b="1031"/>
          <a:stretch>
            <a:fillRect/>
          </a:stretch>
        </p:blipFill>
        <p:spPr bwMode="auto">
          <a:xfrm>
            <a:off x="7315200" y="152400"/>
            <a:ext cx="1600200" cy="164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04800"/>
            <a:ext cx="2438400" cy="121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 Open-Open castration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IN" dirty="0" smtClean="0"/>
              <a:t>Incise through the parietal tunic.</a:t>
            </a:r>
          </a:p>
          <a:p>
            <a:r>
              <a:rPr lang="en-IN" dirty="0" smtClean="0"/>
              <a:t>Extend the parietal tunic incision with scissors to expose the vessels.</a:t>
            </a:r>
            <a:endParaRPr lang="en-I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524000"/>
            <a:ext cx="3681412" cy="241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3432" y="4114800"/>
            <a:ext cx="3731467" cy="243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5105400" cy="5638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Separate the vessels from the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cremaster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muscle.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If necessary, the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cremaster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muscle and parietal tunic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enmasse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before transecting the tissues.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Double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ligate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the vessels the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ductus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deferens.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Transect below ligature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Close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prescrotal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incision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8477" y="685800"/>
            <a:ext cx="351692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6240" y="4038600"/>
            <a:ext cx="35291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Scrotal ablation with castration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4267200" cy="45259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N" dirty="0" smtClean="0"/>
              <a:t>Incise the skin around the base of the scrotum.</a:t>
            </a:r>
          </a:p>
          <a:p>
            <a:r>
              <a:rPr lang="en-IN" dirty="0" smtClean="0"/>
              <a:t>Transect the subcutaneous tissues and scrotal ligaments to expose the testicles.</a:t>
            </a:r>
            <a:endParaRPr lang="en-I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1" y="1371601"/>
            <a:ext cx="36883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962400"/>
            <a:ext cx="3657600" cy="243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4267200" cy="45259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After apposing the subcutaneous tissues, close the skin with Simple interrupted pattern.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600200"/>
            <a:ext cx="4062412" cy="2687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Chemical castration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19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Injection of zinc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gluconate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(0.2 – 1.0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mL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) into each testicle causes atrophy and loss of semen production in 99.6% of dogs.</a:t>
            </a:r>
          </a:p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Testosterone production is reduced but not eliminated; therefore, hormonally driven behaviours or prostatic disease are not prevented or resolved.</a:t>
            </a:r>
          </a:p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Chemical castration will not kill sperm present at the time of injection, so treated male dogs should be kept away from intact females for at least 60 days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I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IN" b="1" dirty="0" err="1" smtClean="0">
                <a:latin typeface="Times New Roman" pitchFamily="18" charset="0"/>
                <a:cs typeface="Times New Roman" pitchFamily="18" charset="0"/>
              </a:rPr>
              <a:t>Cryptorchid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Castration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Retention of testicles in the inguinal region or abdominal cavity.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Most commonly unilateral.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The right testicle is most likely to be affected.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Removal of the retained testicle is recommended because of continued hormone production, increased risk for 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Sertoli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cell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tumors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and torsion and trait heritability.</a:t>
            </a:r>
          </a:p>
          <a:p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Cryptorchid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testicles nine times more likely to be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neoplastic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than scrotal testes.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Dogs with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Sertoli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cell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tumors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may have mammary gland</a:t>
            </a:r>
          </a:p>
          <a:p>
            <a:pPr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    development, alopecia,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prostatitis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, and bone marrow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hypoplasia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Cryptorchidism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can also be diagnosed by measuring increased blood testosterone concentrations after stimulation with</a:t>
            </a:r>
          </a:p>
          <a:p>
            <a:pPr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gonadotropin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- releasing hormone or human chorionic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gonadotropin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USG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Palpation</a:t>
            </a:r>
          </a:p>
          <a:p>
            <a:pPr>
              <a:buNone/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IN" dirty="0" smtClean="0"/>
              <a:t>Feline Castration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Castrated male cats are more affectionate toward people and less aggressive to other animals. </a:t>
            </a: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Castration also reduces marking </a:t>
            </a:r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behavior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“ toileting” problems (urination and defecation outside of the litter box). </a:t>
            </a: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Roaming behaviour decreased, less exposure to intestinal parasites and other diseases. </a:t>
            </a: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Castrated cats, however, prone to weight gain and therefore to diseases associated with obesity.</a:t>
            </a:r>
          </a:p>
          <a:p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Physeal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closure is delayed in cats castrated at ≤ 7 months of age, increasing the risk for </a:t>
            </a:r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physeal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fractures.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3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IN" dirty="0" smtClean="0"/>
              <a:t>Surgical Procedure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3581400" cy="37338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Elevate the testicle firmly into the scrotum and incise the skin longitudinally.</a:t>
            </a:r>
          </a:p>
          <a:p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Strip away the scrotal</a:t>
            </a:r>
          </a:p>
          <a:p>
            <a:pPr>
              <a:buNone/>
            </a:pP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attachments, then break the </a:t>
            </a:r>
            <a:r>
              <a:rPr lang="en-I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cremaster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slow steady traction.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600200"/>
            <a:ext cx="3600450" cy="236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038600"/>
            <a:ext cx="3657600" cy="238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3173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4938" y="533400"/>
            <a:ext cx="257907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533400"/>
            <a:ext cx="2667000" cy="17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025" y="560282"/>
            <a:ext cx="2666375" cy="172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362200"/>
            <a:ext cx="3148012" cy="205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2286000"/>
            <a:ext cx="314741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7000" y="3810000"/>
            <a:ext cx="3810000" cy="246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362200" y="6477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Slide towards cat to tighten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4823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2776537" cy="181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4800" y="22098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Incise parietal tunic (arrows).</a:t>
            </a:r>
            <a:endParaRPr lang="en-IN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28600"/>
            <a:ext cx="2514600" cy="189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76600" y="222146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Separate  parietal tunic from testis</a:t>
            </a:r>
            <a:endParaRPr lang="en-IN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1562" y="228600"/>
            <a:ext cx="292623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943600" y="22098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Separate the ductus deferens and testicular vessels</a:t>
            </a:r>
            <a:endParaRPr lang="en-IN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2971800"/>
            <a:ext cx="3590925" cy="27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657600" y="5983069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Tie four square throws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5892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85800"/>
            <a:ext cx="8763000" cy="56388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algn="l"/>
            <a:r>
              <a:rPr lang="en-IN" b="1" dirty="0" err="1" smtClean="0">
                <a:solidFill>
                  <a:schemeClr val="tx1"/>
                </a:solidFill>
              </a:rPr>
              <a:t>Anorchid</a:t>
            </a:r>
            <a:r>
              <a:rPr lang="en-IN" b="1" dirty="0" smtClean="0">
                <a:solidFill>
                  <a:schemeClr val="tx1"/>
                </a:solidFill>
              </a:rPr>
              <a:t> or </a:t>
            </a:r>
            <a:r>
              <a:rPr lang="en-IN" b="1" dirty="0" err="1" smtClean="0">
                <a:solidFill>
                  <a:schemeClr val="tx1"/>
                </a:solidFill>
              </a:rPr>
              <a:t>Anorchism</a:t>
            </a:r>
            <a:r>
              <a:rPr lang="en-IN" dirty="0" err="1" smtClean="0">
                <a:solidFill>
                  <a:schemeClr val="tx1"/>
                </a:solidFill>
              </a:rPr>
              <a:t>:Congental</a:t>
            </a:r>
            <a:r>
              <a:rPr lang="en-IN" dirty="0" smtClean="0">
                <a:solidFill>
                  <a:schemeClr val="tx1"/>
                </a:solidFill>
              </a:rPr>
              <a:t> absence of both testes</a:t>
            </a:r>
          </a:p>
          <a:p>
            <a:pPr algn="l"/>
            <a:r>
              <a:rPr lang="en-IN" b="1" dirty="0" err="1" smtClean="0">
                <a:solidFill>
                  <a:schemeClr val="tx1"/>
                </a:solidFill>
              </a:rPr>
              <a:t>Monorchid</a:t>
            </a:r>
            <a:r>
              <a:rPr lang="en-IN" b="1" dirty="0" smtClean="0">
                <a:solidFill>
                  <a:schemeClr val="tx1"/>
                </a:solidFill>
              </a:rPr>
              <a:t> or </a:t>
            </a:r>
            <a:r>
              <a:rPr lang="en-IN" b="1" dirty="0" err="1" smtClean="0">
                <a:solidFill>
                  <a:schemeClr val="tx1"/>
                </a:solidFill>
              </a:rPr>
              <a:t>Monorchism</a:t>
            </a:r>
            <a:r>
              <a:rPr lang="en-IN" dirty="0" smtClean="0">
                <a:solidFill>
                  <a:schemeClr val="tx1"/>
                </a:solidFill>
              </a:rPr>
              <a:t>: Congenital absence of one testis usually left</a:t>
            </a:r>
          </a:p>
          <a:p>
            <a:pPr algn="l"/>
            <a:r>
              <a:rPr lang="en-IN" b="1" dirty="0" err="1" smtClean="0">
                <a:solidFill>
                  <a:schemeClr val="tx1"/>
                </a:solidFill>
              </a:rPr>
              <a:t>Cryptorchid</a:t>
            </a:r>
            <a:r>
              <a:rPr lang="en-IN" dirty="0" smtClean="0">
                <a:solidFill>
                  <a:schemeClr val="tx1"/>
                </a:solidFill>
              </a:rPr>
              <a:t>:  Testicles fail to descend into the scrotum and retained in the· abdomen or in the inguinal canal. </a:t>
            </a:r>
          </a:p>
          <a:p>
            <a:pPr algn="l"/>
            <a:r>
              <a:rPr lang="en-IN" dirty="0" smtClean="0">
                <a:solidFill>
                  <a:schemeClr val="tx1"/>
                </a:solidFill>
              </a:rPr>
              <a:t>The condition may be unilateral or bilateral.</a:t>
            </a:r>
          </a:p>
          <a:p>
            <a:pPr algn="l"/>
            <a:r>
              <a:rPr lang="en-IN" b="1" i="1" dirty="0" err="1" smtClean="0">
                <a:solidFill>
                  <a:schemeClr val="tx1"/>
                </a:solidFill>
              </a:rPr>
              <a:t>Ectopia</a:t>
            </a:r>
            <a:r>
              <a:rPr lang="en-IN" b="1" i="1" dirty="0" smtClean="0">
                <a:solidFill>
                  <a:schemeClr val="tx1"/>
                </a:solidFill>
              </a:rPr>
              <a:t> (Ectopic) testis </a:t>
            </a:r>
            <a:r>
              <a:rPr lang="en-IN" i="1" dirty="0" smtClean="0">
                <a:solidFill>
                  <a:schemeClr val="tx1"/>
                </a:solidFill>
              </a:rPr>
              <a:t>: the testicle has</a:t>
            </a:r>
          </a:p>
          <a:p>
            <a:r>
              <a:rPr lang="en-IN" dirty="0" smtClean="0">
                <a:solidFill>
                  <a:schemeClr val="tx1"/>
                </a:solidFill>
              </a:rPr>
              <a:t>come out of the inguinal canal but not come up to</a:t>
            </a:r>
          </a:p>
          <a:p>
            <a:r>
              <a:rPr lang="en-IN" dirty="0" smtClean="0">
                <a:solidFill>
                  <a:schemeClr val="tx1"/>
                </a:solidFill>
              </a:rPr>
              <a:t>the scrotal sac. (It occupies a subcutaneous position</a:t>
            </a:r>
          </a:p>
          <a:p>
            <a:r>
              <a:rPr lang="en-IN" dirty="0" smtClean="0">
                <a:solidFill>
                  <a:schemeClr val="tx1"/>
                </a:solidFill>
              </a:rPr>
              <a:t>along side the penis).</a:t>
            </a:r>
          </a:p>
          <a:p>
            <a:pPr algn="l"/>
            <a:r>
              <a:rPr lang="en-IN" dirty="0" smtClean="0">
                <a:solidFill>
                  <a:schemeClr val="tx1"/>
                </a:solidFill>
              </a:rPr>
              <a:t>A </a:t>
            </a:r>
            <a:r>
              <a:rPr lang="en-IN" b="1" dirty="0" err="1" smtClean="0">
                <a:solidFill>
                  <a:schemeClr val="tx1"/>
                </a:solidFill>
              </a:rPr>
              <a:t>cryptorchid</a:t>
            </a:r>
            <a:r>
              <a:rPr lang="en-IN" b="1" dirty="0" smtClean="0">
                <a:solidFill>
                  <a:schemeClr val="tx1"/>
                </a:solidFill>
              </a:rPr>
              <a:t> horse </a:t>
            </a:r>
            <a:r>
              <a:rPr lang="en-IN" dirty="0" smtClean="0">
                <a:solidFill>
                  <a:schemeClr val="tx1"/>
                </a:solidFill>
              </a:rPr>
              <a:t>is called a </a:t>
            </a:r>
            <a:r>
              <a:rPr lang="en-IN" b="1" dirty="0" smtClean="0">
                <a:solidFill>
                  <a:schemeClr val="tx1"/>
                </a:solidFill>
              </a:rPr>
              <a:t>rig or </a:t>
            </a:r>
            <a:r>
              <a:rPr lang="en-IN" b="1" dirty="0" err="1" smtClean="0">
                <a:solidFill>
                  <a:schemeClr val="tx1"/>
                </a:solidFill>
              </a:rPr>
              <a:t>rigling</a:t>
            </a:r>
            <a:r>
              <a:rPr lang="en-IN" dirty="0" smtClean="0"/>
              <a:t>.</a:t>
            </a:r>
            <a:endParaRPr lang="en-IN" dirty="0" smtClean="0">
              <a:solidFill>
                <a:schemeClr val="tx1"/>
              </a:solidFill>
            </a:endParaRPr>
          </a:p>
          <a:p>
            <a:pPr algn="l"/>
            <a:endParaRPr lang="en-IN" dirty="0" smtClean="0">
              <a:solidFill>
                <a:schemeClr val="tx1"/>
              </a:solidFill>
            </a:endParaRPr>
          </a:p>
          <a:p>
            <a:pPr algn="l"/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Castration in Horses/Gelding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105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Castration can be performed at any time of the year, but a dry season when insect numbers are low is preferred.</a:t>
            </a:r>
          </a:p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Age 12-18 month</a:t>
            </a:r>
          </a:p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Prophylactic Tetanus toxoid</a:t>
            </a:r>
          </a:p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Anaesthesia: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Detomidine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hydrochloride (20–40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μg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/kg) or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xylazine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hydrochloride (0.3–0.5 mg/kg) and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butorphanol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tartate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(0.01–0.05 mg/kg) </a:t>
            </a:r>
          </a:p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Ketamine@2mg/kg IV-15 to 20 minutes-If required second half dose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2% lignocaine 10 ml in each testis with 20-gauge needle</a:t>
            </a:r>
          </a:p>
          <a:p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Open Closed</a:t>
            </a:r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2971800" cy="229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I:\vlcsnap-2020-04-29-23h58m26s646.png"/>
          <p:cNvPicPr>
            <a:picLocks noChangeAspect="1" noChangeArrowheads="1"/>
          </p:cNvPicPr>
          <p:nvPr/>
        </p:nvPicPr>
        <p:blipFill>
          <a:blip r:embed="rId3" cstate="print"/>
          <a:srcRect r="40816" b="22341"/>
          <a:stretch>
            <a:fillRect/>
          </a:stretch>
        </p:blipFill>
        <p:spPr bwMode="auto">
          <a:xfrm>
            <a:off x="3124200" y="1219200"/>
            <a:ext cx="3097162" cy="2286000"/>
          </a:xfrm>
          <a:prstGeom prst="rect">
            <a:avLst/>
          </a:prstGeom>
          <a:noFill/>
        </p:spPr>
      </p:pic>
      <p:pic>
        <p:nvPicPr>
          <p:cNvPr id="6" name="Picture 2" descr="I:\vlcsnap-2020-04-29-23h58m51s247.png"/>
          <p:cNvPicPr>
            <a:picLocks noChangeAspect="1" noChangeArrowheads="1"/>
          </p:cNvPicPr>
          <p:nvPr/>
        </p:nvPicPr>
        <p:blipFill>
          <a:blip r:embed="rId4" cstate="print"/>
          <a:srcRect r="37500"/>
          <a:stretch>
            <a:fillRect/>
          </a:stretch>
        </p:blipFill>
        <p:spPr bwMode="auto">
          <a:xfrm>
            <a:off x="6400800" y="1219200"/>
            <a:ext cx="2590800" cy="2331720"/>
          </a:xfrm>
          <a:prstGeom prst="rect">
            <a:avLst/>
          </a:prstGeom>
          <a:noFill/>
        </p:spPr>
      </p:pic>
      <p:pic>
        <p:nvPicPr>
          <p:cNvPr id="7" name="Picture 3" descr="I:\vlcsnap-2020-04-30-00h00m39s133.png"/>
          <p:cNvPicPr>
            <a:picLocks noChangeAspect="1" noChangeArrowheads="1"/>
          </p:cNvPicPr>
          <p:nvPr/>
        </p:nvPicPr>
        <p:blipFill>
          <a:blip r:embed="rId5" cstate="print"/>
          <a:srcRect r="35714"/>
          <a:stretch>
            <a:fillRect/>
          </a:stretch>
        </p:blipFill>
        <p:spPr bwMode="auto">
          <a:xfrm>
            <a:off x="6400800" y="3962400"/>
            <a:ext cx="2590800" cy="2266950"/>
          </a:xfrm>
          <a:prstGeom prst="rect">
            <a:avLst/>
          </a:prstGeom>
          <a:noFill/>
        </p:spPr>
      </p:pic>
      <p:pic>
        <p:nvPicPr>
          <p:cNvPr id="8" name="Picture 4" descr="I:\vlcsnap-2020-04-30-00h02m04s602.png"/>
          <p:cNvPicPr>
            <a:picLocks noChangeAspect="1" noChangeArrowheads="1"/>
          </p:cNvPicPr>
          <p:nvPr/>
        </p:nvPicPr>
        <p:blipFill>
          <a:blip r:embed="rId6" cstate="print"/>
          <a:srcRect r="35849"/>
          <a:stretch>
            <a:fillRect/>
          </a:stretch>
        </p:blipFill>
        <p:spPr bwMode="auto">
          <a:xfrm>
            <a:off x="3505200" y="3962400"/>
            <a:ext cx="2514600" cy="2204898"/>
          </a:xfrm>
          <a:prstGeom prst="rect">
            <a:avLst/>
          </a:prstGeom>
          <a:noFill/>
        </p:spPr>
      </p:pic>
      <p:pic>
        <p:nvPicPr>
          <p:cNvPr id="9" name="Picture 5" descr="I:\vlcsnap-2020-04-30-00h03m29s292.png"/>
          <p:cNvPicPr>
            <a:picLocks noChangeAspect="1" noChangeArrowheads="1"/>
          </p:cNvPicPr>
          <p:nvPr/>
        </p:nvPicPr>
        <p:blipFill>
          <a:blip r:embed="rId7" cstate="print"/>
          <a:srcRect r="26190"/>
          <a:stretch>
            <a:fillRect/>
          </a:stretch>
        </p:blipFill>
        <p:spPr bwMode="auto">
          <a:xfrm>
            <a:off x="228600" y="3962400"/>
            <a:ext cx="2895600" cy="2206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IN" dirty="0" smtClean="0"/>
              <a:t>Open-Open</a:t>
            </a:r>
            <a:endParaRPr lang="en-IN" dirty="0"/>
          </a:p>
        </p:txBody>
      </p:sp>
      <p:pic>
        <p:nvPicPr>
          <p:cNvPr id="3074" name="Picture 2" descr="I:\vlcsnap-2020-04-30-00h07m02s540.png"/>
          <p:cNvPicPr>
            <a:picLocks noChangeAspect="1" noChangeArrowheads="1"/>
          </p:cNvPicPr>
          <p:nvPr/>
        </p:nvPicPr>
        <p:blipFill>
          <a:blip r:embed="rId2" cstate="print"/>
          <a:srcRect r="28571"/>
          <a:stretch>
            <a:fillRect/>
          </a:stretch>
        </p:blipFill>
        <p:spPr bwMode="auto">
          <a:xfrm>
            <a:off x="152400" y="1371600"/>
            <a:ext cx="2667000" cy="2100263"/>
          </a:xfrm>
          <a:prstGeom prst="rect">
            <a:avLst/>
          </a:prstGeom>
          <a:noFill/>
        </p:spPr>
      </p:pic>
      <p:pic>
        <p:nvPicPr>
          <p:cNvPr id="3075" name="Picture 3" descr="I:\vlcsnap-2020-04-30-00h08m17s538.png"/>
          <p:cNvPicPr>
            <a:picLocks noChangeAspect="1" noChangeArrowheads="1"/>
          </p:cNvPicPr>
          <p:nvPr/>
        </p:nvPicPr>
        <p:blipFill>
          <a:blip r:embed="rId3" cstate="print"/>
          <a:srcRect l="31111"/>
          <a:stretch>
            <a:fillRect/>
          </a:stretch>
        </p:blipFill>
        <p:spPr bwMode="auto">
          <a:xfrm>
            <a:off x="2667000" y="1371600"/>
            <a:ext cx="2613001" cy="2133600"/>
          </a:xfrm>
          <a:prstGeom prst="rect">
            <a:avLst/>
          </a:prstGeom>
          <a:noFill/>
        </p:spPr>
      </p:pic>
      <p:pic>
        <p:nvPicPr>
          <p:cNvPr id="3076" name="Picture 4" descr="I:\vlcsnap-2020-04-30-00h13m04s89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371600"/>
            <a:ext cx="3793066" cy="2133600"/>
          </a:xfrm>
          <a:prstGeom prst="rect">
            <a:avLst/>
          </a:prstGeom>
          <a:noFill/>
        </p:spPr>
      </p:pic>
      <p:pic>
        <p:nvPicPr>
          <p:cNvPr id="3077" name="Picture 5" descr="I:\vlcsnap-2020-04-30-00h17m47s586.png"/>
          <p:cNvPicPr>
            <a:picLocks noChangeAspect="1" noChangeArrowheads="1"/>
          </p:cNvPicPr>
          <p:nvPr/>
        </p:nvPicPr>
        <p:blipFill>
          <a:blip r:embed="rId5" cstate="print"/>
          <a:srcRect r="29091"/>
          <a:stretch>
            <a:fillRect/>
          </a:stretch>
        </p:blipFill>
        <p:spPr bwMode="auto">
          <a:xfrm>
            <a:off x="228600" y="3733800"/>
            <a:ext cx="3650210" cy="2895600"/>
          </a:xfrm>
          <a:prstGeom prst="rect">
            <a:avLst/>
          </a:prstGeom>
          <a:noFill/>
        </p:spPr>
      </p:pic>
      <p:pic>
        <p:nvPicPr>
          <p:cNvPr id="3078" name="Picture 6" descr="I:\vlcsnap-2020-04-30-00h18m15s726.png"/>
          <p:cNvPicPr>
            <a:picLocks noChangeAspect="1" noChangeArrowheads="1"/>
          </p:cNvPicPr>
          <p:nvPr/>
        </p:nvPicPr>
        <p:blipFill>
          <a:blip r:embed="rId6" cstate="print"/>
          <a:srcRect l="7042" r="19718"/>
          <a:stretch>
            <a:fillRect/>
          </a:stretch>
        </p:blipFill>
        <p:spPr bwMode="auto">
          <a:xfrm>
            <a:off x="5015845" y="3657600"/>
            <a:ext cx="3670955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I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Scirrhous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Cord </a:t>
            </a:r>
            <a:r>
              <a:rPr lang="en-I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(Champignon; </a:t>
            </a:r>
            <a:r>
              <a:rPr lang="en-IN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Funiculitis</a:t>
            </a:r>
            <a:r>
              <a:rPr lang="en-I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5181600" cy="50292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IN" dirty="0" smtClean="0"/>
              <a:t>A </a:t>
            </a:r>
            <a:r>
              <a:rPr lang="en-IN" dirty="0"/>
              <a:t>complication </a:t>
            </a:r>
            <a:r>
              <a:rPr lang="en-IN" dirty="0" smtClean="0"/>
              <a:t>of castration </a:t>
            </a:r>
            <a:r>
              <a:rPr lang="en-IN" dirty="0"/>
              <a:t>in pigs. horses and cattle</a:t>
            </a:r>
            <a:r>
              <a:rPr lang="en-IN" dirty="0" smtClean="0"/>
              <a:t>.</a:t>
            </a:r>
          </a:p>
          <a:p>
            <a:r>
              <a:rPr lang="en-IN" dirty="0"/>
              <a:t>Thickening </a:t>
            </a:r>
            <a:r>
              <a:rPr lang="en-IN" dirty="0" smtClean="0"/>
              <a:t>of the cord </a:t>
            </a:r>
            <a:r>
              <a:rPr lang="en-IN" dirty="0"/>
              <a:t>due to infection</a:t>
            </a:r>
            <a:r>
              <a:rPr lang="en-IN" dirty="0" smtClean="0"/>
              <a:t>.</a:t>
            </a:r>
          </a:p>
          <a:p>
            <a:r>
              <a:rPr lang="en-IN" dirty="0" smtClean="0"/>
              <a:t> </a:t>
            </a:r>
            <a:r>
              <a:rPr lang="en-IN" dirty="0"/>
              <a:t>The infection </a:t>
            </a:r>
            <a:r>
              <a:rPr lang="en-IN" dirty="0" smtClean="0"/>
              <a:t>is usually </a:t>
            </a:r>
            <a:r>
              <a:rPr lang="en-IN" dirty="0"/>
              <a:t>of </a:t>
            </a:r>
            <a:r>
              <a:rPr lang="en-IN" dirty="0" err="1"/>
              <a:t>Bortryomyces</a:t>
            </a:r>
            <a:r>
              <a:rPr lang="en-IN" dirty="0" smtClean="0"/>
              <a:t>.</a:t>
            </a:r>
          </a:p>
          <a:p>
            <a:r>
              <a:rPr lang="en-IN" dirty="0" smtClean="0"/>
              <a:t>Gram positive bacteria</a:t>
            </a:r>
          </a:p>
          <a:p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676400"/>
            <a:ext cx="3124200" cy="240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638800" y="4191000"/>
            <a:ext cx="3352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dirty="0" smtClean="0"/>
              <a:t>Generally four </a:t>
            </a:r>
            <a:r>
              <a:rPr lang="en-IN" dirty="0" err="1" smtClean="0"/>
              <a:t>wk</a:t>
            </a:r>
            <a:r>
              <a:rPr lang="en-IN" dirty="0" smtClean="0"/>
              <a:t> post castration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8873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I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Cryptorchid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horse/Rig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400"/>
            <a:ext cx="8001000" cy="6397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Testicles fail to descend into the scrotum and retained in the· abdomen or in the inguinal canal. </a:t>
            </a:r>
          </a:p>
          <a:p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549" y="1600200"/>
            <a:ext cx="795290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715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Castration of the Bovine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648200"/>
          </a:xfrm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IN" dirty="0" smtClean="0"/>
              <a:t>Force </a:t>
            </a:r>
            <a:r>
              <a:rPr lang="en-IN" dirty="0"/>
              <a:t>the spermatic cord to the </a:t>
            </a:r>
            <a:r>
              <a:rPr lang="en-IN" dirty="0" smtClean="0"/>
              <a:t>lateral side </a:t>
            </a:r>
            <a:r>
              <a:rPr lang="en-IN" dirty="0"/>
              <a:t>of the scrotum</a:t>
            </a:r>
            <a:r>
              <a:rPr lang="en-IN" dirty="0" smtClean="0"/>
              <a:t>.</a:t>
            </a:r>
          </a:p>
          <a:p>
            <a:r>
              <a:rPr lang="en-IN" dirty="0" smtClean="0"/>
              <a:t>Crush the </a:t>
            </a:r>
            <a:r>
              <a:rPr lang="en-IN" dirty="0"/>
              <a:t>spermatic cord dorsal to all testicular </a:t>
            </a:r>
            <a:r>
              <a:rPr lang="en-IN" dirty="0" smtClean="0"/>
              <a:t>tissue at two point for 30 second</a:t>
            </a:r>
          </a:p>
          <a:p>
            <a:r>
              <a:rPr lang="en-IN" dirty="0" smtClean="0"/>
              <a:t>Repeat the process on opposite side</a:t>
            </a:r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2088" y="3863181"/>
            <a:ext cx="1879879" cy="149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0589" b="15447"/>
          <a:stretch/>
        </p:blipFill>
        <p:spPr bwMode="auto">
          <a:xfrm rot="5400000">
            <a:off x="7239691" y="4091090"/>
            <a:ext cx="197981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E:\clinics photo\Monkey\DSC083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8382" y="1365337"/>
            <a:ext cx="2936049" cy="220232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324600" y="6019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Burdizzo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Forceps/Castrator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8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Vasectomy in the Bull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525963"/>
          </a:xfrm>
          <a:solidFill>
            <a:schemeClr val="bg2">
              <a:lumMod val="9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IN" dirty="0"/>
              <a:t>Vasectomy (removal of a segment of the </a:t>
            </a:r>
            <a:r>
              <a:rPr lang="en-IN" i="1" dirty="0"/>
              <a:t>ductus (formerly</a:t>
            </a:r>
          </a:p>
          <a:p>
            <a:r>
              <a:rPr lang="en-IN" i="1" dirty="0"/>
              <a:t>vas) deferens to render a male animal infertile</a:t>
            </a:r>
            <a:r>
              <a:rPr lang="en-IN" i="1" dirty="0" smtClean="0"/>
              <a:t>).</a:t>
            </a:r>
            <a:endParaRPr lang="en-IN" i="1" dirty="0"/>
          </a:p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vasectomized bull can be used to identify cows in heat.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Incise the skin and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dartos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pull out portion of the spermatic cord enclosed in the tunica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vaginalis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Incise the tunica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vaginalis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identify the vas deferens.</a:t>
            </a:r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/>
          <a:srcRect t="36135" r="49091"/>
          <a:stretch/>
        </p:blipFill>
        <p:spPr bwMode="auto">
          <a:xfrm>
            <a:off x="4044462" y="3276600"/>
            <a:ext cx="201198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E:\clinics photo\Monkey\DSC08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5664" y="1143000"/>
            <a:ext cx="3149185" cy="23622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962400"/>
            <a:ext cx="3281067" cy="257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IN" dirty="0" smtClean="0"/>
              <a:t>Castration in Pig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953000" cy="4267200"/>
          </a:xfrm>
          <a:solidFill>
            <a:schemeClr val="bg1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IN" dirty="0"/>
              <a:t>TKX solution is made by combining one vial (500 mg) of </a:t>
            </a:r>
            <a:r>
              <a:rPr lang="en-IN" dirty="0" err="1"/>
              <a:t>Telazol</a:t>
            </a:r>
            <a:r>
              <a:rPr lang="en-IN" dirty="0"/>
              <a:t> (</a:t>
            </a:r>
            <a:r>
              <a:rPr lang="en-IN" dirty="0" err="1"/>
              <a:t>tiletamine</a:t>
            </a:r>
            <a:r>
              <a:rPr lang="en-IN" dirty="0"/>
              <a:t> </a:t>
            </a:r>
            <a:r>
              <a:rPr lang="en-IN" dirty="0" smtClean="0"/>
              <a:t>plus </a:t>
            </a:r>
            <a:r>
              <a:rPr lang="en-IN" dirty="0" err="1" smtClean="0"/>
              <a:t>zolazepam</a:t>
            </a:r>
            <a:r>
              <a:rPr lang="en-IN" dirty="0"/>
              <a:t>) reconstituted with 250 mg (2.5 ml) of ketamine + 250 mg (2.5 </a:t>
            </a:r>
            <a:r>
              <a:rPr lang="en-IN" dirty="0" smtClean="0"/>
              <a:t>ml) of </a:t>
            </a:r>
            <a:r>
              <a:rPr lang="en-IN" dirty="0"/>
              <a:t>xylazine</a:t>
            </a:r>
            <a:r>
              <a:rPr lang="en-IN" dirty="0" smtClean="0"/>
              <a:t>.</a:t>
            </a:r>
          </a:p>
          <a:p>
            <a:r>
              <a:rPr lang="en-IN" dirty="0"/>
              <a:t>1 ml/75 lb of body weight, given intramuscularly.</a:t>
            </a:r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76" y="1600201"/>
            <a:ext cx="3270118" cy="2819399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8811726" y="2669931"/>
            <a:ext cx="124668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326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Normal Time To Descent Testicles From Abdomen To Scrotum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IN" dirty="0" smtClean="0"/>
              <a:t>●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Cattle: 3.25 to 4 months of gestation</a:t>
            </a:r>
          </a:p>
          <a:p>
            <a:pPr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● Sheep: 80 days of gestation</a:t>
            </a:r>
          </a:p>
          <a:p>
            <a:pPr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● Pigs: 90 days of gestation</a:t>
            </a:r>
          </a:p>
          <a:p>
            <a:pPr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● Horses: 9 to 11 months of gestation</a:t>
            </a:r>
          </a:p>
          <a:p>
            <a:pPr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● Dogs: 5 days after birth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IN" dirty="0" smtClean="0"/>
              <a:t>Surgical Anatomy</a:t>
            </a:r>
            <a:endParaRPr lang="en-IN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09800"/>
            <a:ext cx="3673116" cy="346108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33" y="2209799"/>
            <a:ext cx="4405017" cy="3461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IN" dirty="0" smtClean="0"/>
              <a:t>Classification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810000" cy="28193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en-IN" dirty="0" smtClean="0"/>
              <a:t>Closed (Blood less)</a:t>
            </a:r>
          </a:p>
          <a:p>
            <a:pPr>
              <a:buNone/>
            </a:pPr>
            <a:endParaRPr lang="en-IN" dirty="0" smtClean="0"/>
          </a:p>
          <a:p>
            <a:r>
              <a:rPr lang="en-IN" dirty="0" smtClean="0"/>
              <a:t>Open Closed (TV-Intact)</a:t>
            </a:r>
          </a:p>
          <a:p>
            <a:pPr>
              <a:buNone/>
            </a:pPr>
            <a:endParaRPr lang="en-IN" dirty="0" smtClean="0"/>
          </a:p>
          <a:p>
            <a:r>
              <a:rPr lang="en-IN" dirty="0" smtClean="0"/>
              <a:t>Open-Open (TV-Open)</a:t>
            </a:r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600200"/>
            <a:ext cx="2436523" cy="193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1676400"/>
            <a:ext cx="2590800" cy="168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495800"/>
            <a:ext cx="3276600" cy="214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799" y="3429000"/>
            <a:ext cx="258570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4800600"/>
            <a:ext cx="2565141" cy="167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761999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Canine Castration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95400"/>
            <a:ext cx="8305800" cy="541020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I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Indications </a:t>
            </a:r>
          </a:p>
          <a:p>
            <a:pPr algn="l">
              <a:buFont typeface="Wingdings" pitchFamily="2" charset="2"/>
              <a:buChar char="v"/>
            </a:pPr>
            <a:r>
              <a:rPr lang="en-IN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Prevention of hormonally induced behaviour</a:t>
            </a:r>
          </a:p>
          <a:p>
            <a:pPr algn="l">
              <a:buFont typeface="Wingdings" pitchFamily="2" charset="2"/>
              <a:buChar char="v"/>
            </a:pPr>
            <a:r>
              <a:rPr lang="en-I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Unwanted breeding </a:t>
            </a:r>
          </a:p>
          <a:p>
            <a:pPr algn="l">
              <a:buFont typeface="Wingdings" pitchFamily="2" charset="2"/>
              <a:buChar char="v"/>
            </a:pPr>
            <a:r>
              <a:rPr lang="en-I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Testicular </a:t>
            </a:r>
            <a:r>
              <a:rPr lang="en-IN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tumors</a:t>
            </a:r>
            <a:r>
              <a:rPr lang="en-I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which occur in 29% of intact male dogs. </a:t>
            </a:r>
          </a:p>
          <a:p>
            <a:pPr algn="l">
              <a:buFont typeface="Wingdings" pitchFamily="2" charset="2"/>
              <a:buChar char="v"/>
            </a:pPr>
            <a:r>
              <a:rPr lang="en-I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Castration is also indicated for removal of infected, </a:t>
            </a:r>
            <a:r>
              <a:rPr lang="en-IN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torsed</a:t>
            </a:r>
            <a:r>
              <a:rPr lang="en-I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or traumatized 	testicles</a:t>
            </a:r>
          </a:p>
          <a:p>
            <a:pPr algn="l">
              <a:buFont typeface="Wingdings" pitchFamily="2" charset="2"/>
              <a:buChar char="v"/>
            </a:pPr>
            <a:r>
              <a:rPr lang="en-I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Prevention or treatment of perianal adenomas, prostatic cysts, prostatitis,   	</a:t>
            </a:r>
            <a:r>
              <a:rPr lang="en-I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benign   prostatic hyperplasia, </a:t>
            </a:r>
            <a:r>
              <a:rPr lang="en-I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prostatic abscesses, </a:t>
            </a:r>
          </a:p>
          <a:p>
            <a:pPr algn="l">
              <a:buFont typeface="Wingdings" pitchFamily="2" charset="2"/>
              <a:buChar char="v"/>
            </a:pPr>
            <a:r>
              <a:rPr lang="en-I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sex hormone – associated  alopecia. </a:t>
            </a:r>
          </a:p>
          <a:p>
            <a:pPr algn="l">
              <a:buFont typeface="Wingdings" pitchFamily="2" charset="2"/>
              <a:buChar char="v"/>
            </a:pPr>
            <a:r>
              <a:rPr lang="en-I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dogs with uncomplicated benign prostatic hyperplasia, prostate size decreases by 50% within 3 weeks of castration, and clinical signs resolve within 2 to 3 months.</a:t>
            </a:r>
          </a:p>
          <a:p>
            <a:pPr algn="l">
              <a:buFont typeface="Wingdings" pitchFamily="2" charset="2"/>
              <a:buChar char="v"/>
            </a:pPr>
            <a:r>
              <a:rPr lang="en-I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Resolution of </a:t>
            </a:r>
            <a:r>
              <a:rPr lang="en-IN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perianal</a:t>
            </a:r>
            <a:r>
              <a:rPr lang="en-I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adenomas is reported in 95% of dogs after castration.</a:t>
            </a:r>
            <a:endParaRPr lang="en-I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IN" dirty="0" smtClean="0"/>
              <a:t>Open Closed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5943600" cy="45259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Push the testicle cranially and incise overlying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prescrotal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skin and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subcutis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to the level of the parietal tunic.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Break down the scrotal ligament.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Identify the junction between the spermatic cord and surrounding soft tissues</a:t>
            </a:r>
          </a:p>
          <a:p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600201"/>
            <a:ext cx="2590800" cy="168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349497"/>
            <a:ext cx="2590800" cy="167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5086319"/>
            <a:ext cx="2590799" cy="169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                                          Conti.......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103437"/>
            <a:ext cx="5181600" cy="45259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Lift the testicle upwards the cord will elongate as it separates from the soft tissues</a:t>
            </a:r>
          </a:p>
          <a:p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Flatten the cord between thumb and index finger to separate the </a:t>
            </a:r>
            <a:r>
              <a:rPr lang="en-IN" sz="2400" dirty="0" err="1" smtClean="0">
                <a:latin typeface="Times New Roman" pitchFamily="18" charset="0"/>
                <a:cs typeface="Times New Roman" pitchFamily="18" charset="0"/>
              </a:rPr>
              <a:t>cremaster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from the vessels, and pass a suture through the cord and around the vessels.</a:t>
            </a:r>
            <a:endParaRPr lang="en-I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9300" y="2438400"/>
            <a:ext cx="3162300" cy="206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588256"/>
            <a:ext cx="3124200" cy="204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                                            Conti.......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5181600" cy="50292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Ligate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the vessel side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first,then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pass the end of the suture around the entire cord and tie.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Remove the part distal to ligature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Repeat procedure to opposite side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Close the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prescotal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incision</a:t>
            </a: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7448" y="1600200"/>
            <a:ext cx="326027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1043</Words>
  <Application>Microsoft Office PowerPoint</Application>
  <PresentationFormat>On-screen Show (4:3)</PresentationFormat>
  <Paragraphs>119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Normal Time To Descent Testicles From Abdomen To Scrotum</vt:lpstr>
      <vt:lpstr>Surgical Anatomy</vt:lpstr>
      <vt:lpstr>Classification</vt:lpstr>
      <vt:lpstr>Canine Castration</vt:lpstr>
      <vt:lpstr>Open Closed</vt:lpstr>
      <vt:lpstr>                                          Conti.......</vt:lpstr>
      <vt:lpstr>                                            Conti.......</vt:lpstr>
      <vt:lpstr> Open-Open castration</vt:lpstr>
      <vt:lpstr>PowerPoint Presentation</vt:lpstr>
      <vt:lpstr>Scrotal ablation with castration</vt:lpstr>
      <vt:lpstr>PowerPoint Presentation</vt:lpstr>
      <vt:lpstr>Chemical castration</vt:lpstr>
      <vt:lpstr>Cryptorchid Castration</vt:lpstr>
      <vt:lpstr>Feline Castration</vt:lpstr>
      <vt:lpstr>Surgical Procedure</vt:lpstr>
      <vt:lpstr>PowerPoint Presentation</vt:lpstr>
      <vt:lpstr>PowerPoint Presentation</vt:lpstr>
      <vt:lpstr>Castration in Horses/Gelding</vt:lpstr>
      <vt:lpstr>Open Closed</vt:lpstr>
      <vt:lpstr>Open-Open</vt:lpstr>
      <vt:lpstr>Scirrhous Cord (Champignon; Funiculitis)</vt:lpstr>
      <vt:lpstr>Cryptorchid horse/Rig</vt:lpstr>
      <vt:lpstr>Castration of the Bovine</vt:lpstr>
      <vt:lpstr>Vasectomy in the Bull</vt:lpstr>
      <vt:lpstr>Castration in Pig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BMP</dc:creator>
  <cp:lastModifiedBy>HP</cp:lastModifiedBy>
  <cp:revision>46</cp:revision>
  <dcterms:created xsi:type="dcterms:W3CDTF">2006-08-16T00:00:00Z</dcterms:created>
  <dcterms:modified xsi:type="dcterms:W3CDTF">2020-05-12T04:51:37Z</dcterms:modified>
</cp:coreProperties>
</file>