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sldIdLst>
    <p:sldId id="256" r:id="rId2"/>
    <p:sldId id="257" r:id="rId3"/>
    <p:sldId id="271" r:id="rId4"/>
    <p:sldId id="280" r:id="rId5"/>
    <p:sldId id="258" r:id="rId6"/>
    <p:sldId id="272" r:id="rId7"/>
    <p:sldId id="273" r:id="rId8"/>
    <p:sldId id="259" r:id="rId9"/>
    <p:sldId id="260" r:id="rId10"/>
    <p:sldId id="261" r:id="rId11"/>
    <p:sldId id="262" r:id="rId12"/>
    <p:sldId id="263" r:id="rId13"/>
    <p:sldId id="264" r:id="rId14"/>
    <p:sldId id="265" r:id="rId15"/>
    <p:sldId id="276" r:id="rId16"/>
    <p:sldId id="274" r:id="rId17"/>
    <p:sldId id="277" r:id="rId18"/>
    <p:sldId id="278" r:id="rId19"/>
    <p:sldId id="275" r:id="rId20"/>
    <p:sldId id="281" r:id="rId21"/>
    <p:sldId id="279" r:id="rId22"/>
    <p:sldId id="266" r:id="rId23"/>
    <p:sldId id="269" r:id="rId24"/>
    <p:sldId id="267"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00B3F0-A9BC-48CE-8EB6-ECE965069900}" type="datetimeFigureOut">
              <a:rPr lang="en-US" smtClean="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492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4B320A-89BA-47B2-A525-92E8D10B06E4}" type="datetimeFigureOut">
              <a:rPr lang="en-US" smtClean="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771193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4B320A-89BA-47B2-A525-92E8D10B06E4}" type="datetimeFigureOut">
              <a:rPr lang="en-US" smtClean="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4558584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2B75E-944F-430B-BE5F-C69FA8823C04}" type="datetimeFigureOut">
              <a:rPr lang="en-US" smtClean="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26620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4B320A-89BA-47B2-A525-92E8D10B06E4}" type="datetimeFigureOut">
              <a:rPr lang="en-US" smtClean="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3878586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4B320A-89BA-47B2-A525-92E8D10B06E4}" type="datetimeFigureOut">
              <a:rPr lang="en-US" smtClean="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824731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4D2318-CE40-42F6-962A-4C6D6CF697DB}" type="datetimeFigureOut">
              <a:rPr lang="en-US" smtClean="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56376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476AC1-EB7F-4BEF-90D9-5764B50DAF8A}" type="datetimeFigureOut">
              <a:rPr lang="en-US" smtClean="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2754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20712A-F861-4AB0-A754-4F5A2033CD4B}" type="datetimeFigureOut">
              <a:rPr lang="en-US" smtClean="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114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24507B7-F2DC-4B2C-B14D-58A9766807A2}" type="datetimeFigureOut">
              <a:rPr lang="en-US" smtClean="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19118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4A483D-5CB4-4842-8F2F-05D5276ACF63}" type="datetimeFigureOut">
              <a:rPr lang="en-US" smtClean="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7353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1CE32E-9DC0-47C8-A657-48F5C3E4A10B}" type="datetimeFigureOut">
              <a:rPr lang="en-US" smtClean="0"/>
              <a:t>5/13/2020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75380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DF5C0D-8C3A-4771-A43D-83937FC700D4}" type="datetimeFigureOut">
              <a:rPr lang="en-US" smtClean="0"/>
              <a:t>5/13/2020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139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3D2D6-FCC2-425A-A4A7-8058E8C01CB1}" type="datetimeFigureOut">
              <a:rPr lang="en-US" smtClean="0"/>
              <a:t>5/13/2020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2325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CF2683-E6E7-4CC3-9EEE-7854DD4F3545}" type="datetimeFigureOut">
              <a:rPr lang="en-US" smtClean="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43946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E120F81-B39D-4CBB-8BF3-5D6E395D0F72}" type="datetimeFigureOut">
              <a:rPr lang="en-US" smtClean="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3199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64B320A-89BA-47B2-A525-92E8D10B06E4}" type="datetimeFigureOut">
              <a:rPr lang="en-US" smtClean="0"/>
              <a:t>5/13/2020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1292689"/>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en.wikipedia.org/wiki/Chewing_gum#cite_note-:2-2"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en.wikipedia.org/wiki/Solubility" TargetMode="External"/><Relationship Id="rId2" Type="http://schemas.openxmlformats.org/officeDocument/2006/relationships/hyperlink" Target="https://en.wikipedia.org/wiki/Entropy" TargetMode="External"/><Relationship Id="rId1" Type="http://schemas.openxmlformats.org/officeDocument/2006/relationships/slideLayout" Target="../slideLayouts/slideLayout2.xml"/><Relationship Id="rId4" Type="http://schemas.openxmlformats.org/officeDocument/2006/relationships/hyperlink" Target="https://en.wikipedia.org/wiki/Enthalpy_of_solution"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Episodic_memory" TargetMode="External"/><Relationship Id="rId2" Type="http://schemas.openxmlformats.org/officeDocument/2006/relationships/hyperlink" Target="https://en.wikipedia.org/wiki/Working_memory" TargetMode="External"/><Relationship Id="rId1" Type="http://schemas.openxmlformats.org/officeDocument/2006/relationships/slideLayout" Target="../slideLayouts/slideLayout2.xml"/><Relationship Id="rId4" Type="http://schemas.openxmlformats.org/officeDocument/2006/relationships/hyperlink" Target="https://en.wikipedia.org/wiki/Perception"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Plasticizer" TargetMode="External"/><Relationship Id="rId2" Type="http://schemas.openxmlformats.org/officeDocument/2006/relationships/hyperlink" Target="https://en.wikipedia.org/wiki/Gum_base" TargetMode="External"/><Relationship Id="rId1" Type="http://schemas.openxmlformats.org/officeDocument/2006/relationships/slideLayout" Target="../slideLayouts/slideLayout2.xml"/><Relationship Id="rId4" Type="http://schemas.openxmlformats.org/officeDocument/2006/relationships/hyperlink" Target="https://en.wikipedia.org/wiki/Polyol" TargetMode="External"/></Relationships>
</file>

<file path=ppt/slides/_rels/slide20.xml.rels><?xml version="1.0" encoding="UTF-8" standalone="yes"?>
<Relationships xmlns="http://schemas.openxmlformats.org/package/2006/relationships"><Relationship Id="rId8" Type="http://schemas.openxmlformats.org/officeDocument/2006/relationships/hyperlink" Target="https://en.wikipedia.org/wiki/Chewing_gum#cite_note-36" TargetMode="External"/><Relationship Id="rId13" Type="http://schemas.openxmlformats.org/officeDocument/2006/relationships/hyperlink" Target="https://en.wikipedia.org/wiki/Chewing_gum#cite_note-Milgrom-37" TargetMode="External"/><Relationship Id="rId18" Type="http://schemas.openxmlformats.org/officeDocument/2006/relationships/hyperlink" Target="https://en.wikipedia.org/wiki/Ileus" TargetMode="External"/><Relationship Id="rId3" Type="http://schemas.openxmlformats.org/officeDocument/2006/relationships/hyperlink" Target="https://en.wikipedia.org/wiki/Dental_plaque" TargetMode="External"/><Relationship Id="rId7" Type="http://schemas.openxmlformats.org/officeDocument/2006/relationships/hyperlink" Target="https://en.wikipedia.org/wiki/Chewing_gum#cite_note-Emsley,_J._2004_pp._189%E2%80%93197-17" TargetMode="External"/><Relationship Id="rId12" Type="http://schemas.openxmlformats.org/officeDocument/2006/relationships/hyperlink" Target="https://en.wikipedia.org/wiki/Chewing_gum#cite_note-38" TargetMode="External"/><Relationship Id="rId17" Type="http://schemas.openxmlformats.org/officeDocument/2006/relationships/hyperlink" Target="https://en.wikipedia.org/wiki/Randomized_controlled_studies" TargetMode="External"/><Relationship Id="rId2" Type="http://schemas.openxmlformats.org/officeDocument/2006/relationships/hyperlink" Target="https://en.wikipedia.org/wiki/Xylitol" TargetMode="External"/><Relationship Id="rId16" Type="http://schemas.openxmlformats.org/officeDocument/2006/relationships/hyperlink" Target="https://en.wikipedia.org/wiki/Travel_sickness" TargetMode="External"/><Relationship Id="rId1" Type="http://schemas.openxmlformats.org/officeDocument/2006/relationships/slideLayout" Target="../slideLayouts/slideLayout2.xml"/><Relationship Id="rId6" Type="http://schemas.openxmlformats.org/officeDocument/2006/relationships/hyperlink" Target="https://en.wikipedia.org/wiki/Tooth_decay" TargetMode="External"/><Relationship Id="rId11" Type="http://schemas.openxmlformats.org/officeDocument/2006/relationships/hyperlink" Target="https://en.wikipedia.org/wiki/Fructose" TargetMode="External"/><Relationship Id="rId5" Type="http://schemas.openxmlformats.org/officeDocument/2006/relationships/hyperlink" Target="https://en.wikipedia.org/wiki/Maltitol" TargetMode="External"/><Relationship Id="rId15" Type="http://schemas.openxmlformats.org/officeDocument/2006/relationships/hyperlink" Target="https://en.wikipedia.org/w/index.php?title=P-chlorbenzyl-4-methylbenzylpiperazine&amp;action=edit&amp;redlink=1" TargetMode="External"/><Relationship Id="rId10" Type="http://schemas.openxmlformats.org/officeDocument/2006/relationships/hyperlink" Target="https://en.wikipedia.org/wiki/Bacteria" TargetMode="External"/><Relationship Id="rId19" Type="http://schemas.openxmlformats.org/officeDocument/2006/relationships/hyperlink" Target="https://en.wikipedia.org/wiki/Sham_feeding" TargetMode="External"/><Relationship Id="rId4" Type="http://schemas.openxmlformats.org/officeDocument/2006/relationships/hyperlink" Target="https://en.wikipedia.org/wiki/Sorbitol" TargetMode="External"/><Relationship Id="rId9" Type="http://schemas.openxmlformats.org/officeDocument/2006/relationships/hyperlink" Target="https://en.wikipedia.org/wiki/Streptococcus_mutans" TargetMode="External"/><Relationship Id="rId14" Type="http://schemas.openxmlformats.org/officeDocument/2006/relationships/hyperlink" Target="https://en.wikipedia.org/wiki/Fluoride"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en.wikipedia.org/wiki/Saliva" TargetMode="External"/><Relationship Id="rId2" Type="http://schemas.openxmlformats.org/officeDocument/2006/relationships/hyperlink" Target="https://en.wikipedia.org/wiki/Gastroesophageal_reflux_disease" TargetMode="External"/><Relationship Id="rId1" Type="http://schemas.openxmlformats.org/officeDocument/2006/relationships/slideLayout" Target="../slideLayouts/slideLayout2.xml"/><Relationship Id="rId6" Type="http://schemas.openxmlformats.org/officeDocument/2006/relationships/hyperlink" Target="https://en.wikipedia.org/wiki/Pancreas" TargetMode="External"/><Relationship Id="rId5" Type="http://schemas.openxmlformats.org/officeDocument/2006/relationships/hyperlink" Target="https://en.wikipedia.org/wiki/Stomach_ulcers" TargetMode="External"/><Relationship Id="rId4" Type="http://schemas.openxmlformats.org/officeDocument/2006/relationships/hyperlink" Target="https://en.wikipedia.org/wiki/Esophagus"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98971-420C-4615-8155-98D28EE9278B}"/>
              </a:ext>
            </a:extLst>
          </p:cNvPr>
          <p:cNvSpPr>
            <a:spLocks noGrp="1"/>
          </p:cNvSpPr>
          <p:nvPr>
            <p:ph type="ctrTitle"/>
          </p:nvPr>
        </p:nvSpPr>
        <p:spPr>
          <a:xfrm>
            <a:off x="1154955" y="797442"/>
            <a:ext cx="8825658" cy="786809"/>
          </a:xfrm>
        </p:spPr>
        <p:txBody>
          <a:bodyPr/>
          <a:lstStyle/>
          <a:p>
            <a:r>
              <a:rPr lang="en-US" sz="3200" dirty="0"/>
              <a:t>CHEWING GUMS AND BUBBLE GUMS </a:t>
            </a:r>
            <a:endParaRPr lang="en-IN" sz="3200" dirty="0"/>
          </a:p>
        </p:txBody>
      </p:sp>
      <p:sp>
        <p:nvSpPr>
          <p:cNvPr id="3" name="Subtitle 2">
            <a:extLst>
              <a:ext uri="{FF2B5EF4-FFF2-40B4-BE49-F238E27FC236}">
                <a16:creationId xmlns:a16="http://schemas.microsoft.com/office/drawing/2014/main" id="{59671E1A-98B8-42B1-95E2-015688C7A5EC}"/>
              </a:ext>
            </a:extLst>
          </p:cNvPr>
          <p:cNvSpPr>
            <a:spLocks noGrp="1"/>
          </p:cNvSpPr>
          <p:nvPr>
            <p:ph type="subTitle" idx="1"/>
          </p:nvPr>
        </p:nvSpPr>
        <p:spPr>
          <a:xfrm>
            <a:off x="1154955" y="4242390"/>
            <a:ext cx="3193761" cy="1467293"/>
          </a:xfrm>
        </p:spPr>
        <p:txBody>
          <a:bodyPr>
            <a:normAutofit fontScale="25000" lnSpcReduction="20000"/>
          </a:bodyPr>
          <a:lstStyle/>
          <a:p>
            <a:pPr algn="just"/>
            <a:r>
              <a:rPr lang="en-US" sz="5600" dirty="0"/>
              <a:t>Department : Dairy Technology</a:t>
            </a:r>
          </a:p>
          <a:p>
            <a:pPr algn="just"/>
            <a:r>
              <a:rPr lang="en-US" sz="5600" dirty="0"/>
              <a:t>Course Title : Food Technology I</a:t>
            </a:r>
          </a:p>
          <a:p>
            <a:pPr algn="just"/>
            <a:r>
              <a:rPr lang="en-US" sz="5600" dirty="0"/>
              <a:t>Course No. : DTT -322</a:t>
            </a:r>
          </a:p>
          <a:p>
            <a:pPr algn="just"/>
            <a:r>
              <a:rPr lang="en-US" sz="5600" dirty="0"/>
              <a:t>Course Teacher:  Bipin Kumar Singh</a:t>
            </a:r>
          </a:p>
          <a:p>
            <a:endParaRPr lang="en-IN" dirty="0"/>
          </a:p>
        </p:txBody>
      </p:sp>
      <p:pic>
        <p:nvPicPr>
          <p:cNvPr id="4" name="Picture 3">
            <a:extLst>
              <a:ext uri="{FF2B5EF4-FFF2-40B4-BE49-F238E27FC236}">
                <a16:creationId xmlns:a16="http://schemas.microsoft.com/office/drawing/2014/main" id="{0A822445-F2B6-4840-8917-06623568B611}"/>
              </a:ext>
            </a:extLst>
          </p:cNvPr>
          <p:cNvPicPr>
            <a:picLocks/>
          </p:cNvPicPr>
          <p:nvPr/>
        </p:nvPicPr>
        <p:blipFill>
          <a:blip r:embed="rId2"/>
          <a:stretch>
            <a:fillRect/>
          </a:stretch>
        </p:blipFill>
        <p:spPr>
          <a:xfrm>
            <a:off x="5238044" y="1952978"/>
            <a:ext cx="6107289" cy="3894666"/>
          </a:xfrm>
          <a:prstGeom prst="rect">
            <a:avLst/>
          </a:prstGeom>
        </p:spPr>
      </p:pic>
      <p:pic>
        <p:nvPicPr>
          <p:cNvPr id="2050" name="Picture 2" descr="Image result for Chewing Gum">
            <a:extLst>
              <a:ext uri="{FF2B5EF4-FFF2-40B4-BE49-F238E27FC236}">
                <a16:creationId xmlns:a16="http://schemas.microsoft.com/office/drawing/2014/main" id="{DD0EA3E4-25DF-466D-9485-633ADEB667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4009" y="1952979"/>
            <a:ext cx="2838893" cy="1952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7122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65212-28CD-457F-8645-53263A9412E0}"/>
              </a:ext>
            </a:extLst>
          </p:cNvPr>
          <p:cNvSpPr>
            <a:spLocks noGrp="1"/>
          </p:cNvSpPr>
          <p:nvPr>
            <p:ph type="title"/>
          </p:nvPr>
        </p:nvSpPr>
        <p:spPr/>
        <p:txBody>
          <a:bodyPr/>
          <a:lstStyle/>
          <a:p>
            <a:r>
              <a:rPr lang="en-IN" dirty="0"/>
              <a:t>                   </a:t>
            </a:r>
            <a:r>
              <a:rPr lang="en-IN" sz="2800" dirty="0"/>
              <a:t>Humectants</a:t>
            </a:r>
          </a:p>
        </p:txBody>
      </p:sp>
      <p:sp>
        <p:nvSpPr>
          <p:cNvPr id="3" name="Content Placeholder 2">
            <a:extLst>
              <a:ext uri="{FF2B5EF4-FFF2-40B4-BE49-F238E27FC236}">
                <a16:creationId xmlns:a16="http://schemas.microsoft.com/office/drawing/2014/main" id="{253A1157-14A9-4D1E-8BA2-698F5AAC4118}"/>
              </a:ext>
            </a:extLst>
          </p:cNvPr>
          <p:cNvSpPr>
            <a:spLocks noGrp="1"/>
          </p:cNvSpPr>
          <p:nvPr>
            <p:ph idx="1"/>
          </p:nvPr>
        </p:nvSpPr>
        <p:spPr/>
        <p:txBody>
          <a:bodyPr/>
          <a:lstStyle/>
          <a:p>
            <a:pPr algn="just"/>
            <a:r>
              <a:rPr lang="en-US" dirty="0"/>
              <a:t>Chewing gum can be spoiled by either loss or gain of moisture. If the gum picks up too much moisture it will become too soft and could darken; if the gum dries out it becomes too hard. Either of these problems can be prevented by wrapping the product in a moisture-proof barrier. However, it is common to add humectants to chewing gum in order to lower the water activity and hence reduce drying out. Common humectants used are sorbitol and glycerol. While sorbitol is a purely vegetable product, glycerol can be produced by the hydrolysis of fat including animal fats, which can cause problems with some religious and ethnic groups. Glycerol can also be produced from petrochemical origin. Excess use of humectants can make the products soft and sticky.</a:t>
            </a:r>
            <a:endParaRPr lang="en-IN" dirty="0"/>
          </a:p>
        </p:txBody>
      </p:sp>
    </p:spTree>
    <p:extLst>
      <p:ext uri="{BB962C8B-B14F-4D97-AF65-F5344CB8AC3E}">
        <p14:creationId xmlns:p14="http://schemas.microsoft.com/office/powerpoint/2010/main" val="3558617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47A6-0970-48AD-B798-53157BFFD1FD}"/>
              </a:ext>
            </a:extLst>
          </p:cNvPr>
          <p:cNvSpPr>
            <a:spLocks noGrp="1"/>
          </p:cNvSpPr>
          <p:nvPr>
            <p:ph type="title"/>
          </p:nvPr>
        </p:nvSpPr>
        <p:spPr/>
        <p:txBody>
          <a:bodyPr/>
          <a:lstStyle/>
          <a:p>
            <a:r>
              <a:rPr lang="en-IN" dirty="0"/>
              <a:t>                     </a:t>
            </a:r>
            <a:r>
              <a:rPr lang="en-IN" sz="2800" dirty="0"/>
              <a:t>Antioxidants</a:t>
            </a:r>
          </a:p>
        </p:txBody>
      </p:sp>
      <p:sp>
        <p:nvSpPr>
          <p:cNvPr id="3" name="Content Placeholder 2">
            <a:extLst>
              <a:ext uri="{FF2B5EF4-FFF2-40B4-BE49-F238E27FC236}">
                <a16:creationId xmlns:a16="http://schemas.microsoft.com/office/drawing/2014/main" id="{7132DDE0-7981-4392-9D08-33294F14CB31}"/>
              </a:ext>
            </a:extLst>
          </p:cNvPr>
          <p:cNvSpPr>
            <a:spLocks noGrp="1"/>
          </p:cNvSpPr>
          <p:nvPr>
            <p:ph idx="1"/>
          </p:nvPr>
        </p:nvSpPr>
        <p:spPr/>
        <p:txBody>
          <a:bodyPr/>
          <a:lstStyle/>
          <a:p>
            <a:pPr algn="just"/>
            <a:r>
              <a:rPr lang="en-US" dirty="0"/>
              <a:t>Gum bases are prone to oxidation and antioxidants help in preventing it. Typically, they contain permitted antioxidants such as butylated </a:t>
            </a:r>
            <a:r>
              <a:rPr lang="en-US" dirty="0" err="1"/>
              <a:t>hydroxytoulene</a:t>
            </a:r>
            <a:r>
              <a:rPr lang="en-US" dirty="0"/>
              <a:t> (BHT), butylated </a:t>
            </a:r>
            <a:r>
              <a:rPr lang="en-US" dirty="0" err="1"/>
              <a:t>hydroxyanisole</a:t>
            </a:r>
            <a:r>
              <a:rPr lang="en-US" dirty="0"/>
              <a:t> (BHA) or tocopherols. However, in India, only BHA maximum up to 250 ppm is permitted in chewing gums as per Food Safety and Standards Rules (2011).</a:t>
            </a:r>
            <a:endParaRPr lang="en-IN" dirty="0"/>
          </a:p>
        </p:txBody>
      </p:sp>
    </p:spTree>
    <p:extLst>
      <p:ext uri="{BB962C8B-B14F-4D97-AF65-F5344CB8AC3E}">
        <p14:creationId xmlns:p14="http://schemas.microsoft.com/office/powerpoint/2010/main" val="1791252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5B30E-6159-44F5-A9E9-597500C541DB}"/>
              </a:ext>
            </a:extLst>
          </p:cNvPr>
          <p:cNvSpPr>
            <a:spLocks noGrp="1"/>
          </p:cNvSpPr>
          <p:nvPr>
            <p:ph type="title"/>
          </p:nvPr>
        </p:nvSpPr>
        <p:spPr/>
        <p:txBody>
          <a:bodyPr/>
          <a:lstStyle/>
          <a:p>
            <a:r>
              <a:rPr lang="en-IN" dirty="0"/>
              <a:t>                        </a:t>
            </a:r>
            <a:r>
              <a:rPr lang="en-IN" sz="2800" dirty="0"/>
              <a:t>Colours      </a:t>
            </a:r>
          </a:p>
        </p:txBody>
      </p:sp>
      <p:sp>
        <p:nvSpPr>
          <p:cNvPr id="3" name="Content Placeholder 2">
            <a:extLst>
              <a:ext uri="{FF2B5EF4-FFF2-40B4-BE49-F238E27FC236}">
                <a16:creationId xmlns:a16="http://schemas.microsoft.com/office/drawing/2014/main" id="{AEDEDB6A-A661-4141-847A-66F8C40D9188}"/>
              </a:ext>
            </a:extLst>
          </p:cNvPr>
          <p:cNvSpPr>
            <a:spLocks noGrp="1"/>
          </p:cNvSpPr>
          <p:nvPr>
            <p:ph idx="1"/>
          </p:nvPr>
        </p:nvSpPr>
        <p:spPr/>
        <p:txBody>
          <a:bodyPr/>
          <a:lstStyle/>
          <a:p>
            <a:pPr algn="just"/>
            <a:r>
              <a:rPr lang="en-US" dirty="0"/>
              <a:t>Permitted </a:t>
            </a:r>
            <a:r>
              <a:rPr lang="en-US" dirty="0" err="1"/>
              <a:t>colours</a:t>
            </a:r>
            <a:r>
              <a:rPr lang="en-US" dirty="0"/>
              <a:t> are invariably added as solutions at the end of the mixing operation in the process. </a:t>
            </a:r>
            <a:r>
              <a:rPr lang="en-US" dirty="0" err="1"/>
              <a:t>Colours</a:t>
            </a:r>
            <a:r>
              <a:rPr lang="en-US" dirty="0"/>
              <a:t> must be acid-fast, resistant to reducing sugars, stable to operating temperatures and should not separate into basic </a:t>
            </a:r>
            <a:r>
              <a:rPr lang="en-US" dirty="0" err="1"/>
              <a:t>colours</a:t>
            </a:r>
            <a:r>
              <a:rPr lang="en-US" dirty="0"/>
              <a:t> during the gel-setting operation</a:t>
            </a:r>
            <a:endParaRPr lang="en-IN" dirty="0"/>
          </a:p>
        </p:txBody>
      </p:sp>
    </p:spTree>
    <p:extLst>
      <p:ext uri="{BB962C8B-B14F-4D97-AF65-F5344CB8AC3E}">
        <p14:creationId xmlns:p14="http://schemas.microsoft.com/office/powerpoint/2010/main" val="1600512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9C414-9A91-4320-939F-F38777001547}"/>
              </a:ext>
            </a:extLst>
          </p:cNvPr>
          <p:cNvSpPr>
            <a:spLocks noGrp="1"/>
          </p:cNvSpPr>
          <p:nvPr>
            <p:ph type="title"/>
          </p:nvPr>
        </p:nvSpPr>
        <p:spPr/>
        <p:txBody>
          <a:bodyPr/>
          <a:lstStyle/>
          <a:p>
            <a:r>
              <a:rPr lang="en-IN" dirty="0"/>
              <a:t>                         </a:t>
            </a:r>
            <a:r>
              <a:rPr lang="en-IN" sz="2800" dirty="0"/>
              <a:t>Flavours</a:t>
            </a:r>
          </a:p>
        </p:txBody>
      </p:sp>
      <p:sp>
        <p:nvSpPr>
          <p:cNvPr id="3" name="Content Placeholder 2">
            <a:extLst>
              <a:ext uri="{FF2B5EF4-FFF2-40B4-BE49-F238E27FC236}">
                <a16:creationId xmlns:a16="http://schemas.microsoft.com/office/drawing/2014/main" id="{EB059454-8CCC-4B23-B5E0-905425E865CB}"/>
              </a:ext>
            </a:extLst>
          </p:cNvPr>
          <p:cNvSpPr>
            <a:spLocks noGrp="1"/>
          </p:cNvSpPr>
          <p:nvPr>
            <p:ph idx="1"/>
          </p:nvPr>
        </p:nvSpPr>
        <p:spPr/>
        <p:txBody>
          <a:bodyPr/>
          <a:lstStyle/>
          <a:p>
            <a:pPr algn="just"/>
            <a:r>
              <a:rPr lang="en-US" dirty="0"/>
              <a:t>Addition of </a:t>
            </a:r>
            <a:r>
              <a:rPr lang="en-US" dirty="0" err="1"/>
              <a:t>flavours</a:t>
            </a:r>
            <a:r>
              <a:rPr lang="en-US" dirty="0"/>
              <a:t> enhances the acceptability of chewing gums. Adding </a:t>
            </a:r>
            <a:r>
              <a:rPr lang="en-US" dirty="0" err="1"/>
              <a:t>flavours</a:t>
            </a:r>
            <a:r>
              <a:rPr lang="en-US" dirty="0"/>
              <a:t> to warm liquors under atmospheric conditions can lead to loss of volatiles, and hence, in-line mixing is preferable. Medicated </a:t>
            </a:r>
            <a:r>
              <a:rPr lang="en-US" dirty="0" err="1"/>
              <a:t>flavours</a:t>
            </a:r>
            <a:r>
              <a:rPr lang="en-US" dirty="0"/>
              <a:t> such as menthol and alcohols such as gin are especially susceptible. Small quantities of salt can sometimes be used to enhance the perception of non-fruit </a:t>
            </a:r>
            <a:r>
              <a:rPr lang="en-US" dirty="0" err="1"/>
              <a:t>flavours</a:t>
            </a:r>
            <a:r>
              <a:rPr lang="en-US" dirty="0"/>
              <a:t>.</a:t>
            </a:r>
            <a:endParaRPr lang="en-IN" dirty="0"/>
          </a:p>
        </p:txBody>
      </p:sp>
    </p:spTree>
    <p:extLst>
      <p:ext uri="{BB962C8B-B14F-4D97-AF65-F5344CB8AC3E}">
        <p14:creationId xmlns:p14="http://schemas.microsoft.com/office/powerpoint/2010/main" val="3510489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4A16F-2378-4F22-84E2-DA351C5D4FB2}"/>
              </a:ext>
            </a:extLst>
          </p:cNvPr>
          <p:cNvSpPr>
            <a:spLocks noGrp="1"/>
          </p:cNvSpPr>
          <p:nvPr>
            <p:ph type="title"/>
          </p:nvPr>
        </p:nvSpPr>
        <p:spPr>
          <a:xfrm>
            <a:off x="2477386" y="947920"/>
            <a:ext cx="7438981" cy="434313"/>
          </a:xfrm>
        </p:spPr>
        <p:txBody>
          <a:bodyPr>
            <a:normAutofit fontScale="90000"/>
          </a:bodyPr>
          <a:lstStyle/>
          <a:p>
            <a:r>
              <a:rPr lang="en-US" sz="2400" dirty="0"/>
              <a:t>Manufacturing of Chewing or Bubble Gum</a:t>
            </a:r>
            <a:endParaRPr lang="en-IN" sz="2400" dirty="0"/>
          </a:p>
        </p:txBody>
      </p:sp>
      <p:sp>
        <p:nvSpPr>
          <p:cNvPr id="3" name="Content Placeholder 2">
            <a:extLst>
              <a:ext uri="{FF2B5EF4-FFF2-40B4-BE49-F238E27FC236}">
                <a16:creationId xmlns:a16="http://schemas.microsoft.com/office/drawing/2014/main" id="{F514FE50-2D79-407B-81B1-A5D2D79D5B02}"/>
              </a:ext>
            </a:extLst>
          </p:cNvPr>
          <p:cNvSpPr>
            <a:spLocks noGrp="1"/>
          </p:cNvSpPr>
          <p:nvPr>
            <p:ph idx="1"/>
          </p:nvPr>
        </p:nvSpPr>
        <p:spPr>
          <a:xfrm>
            <a:off x="1190847" y="1382233"/>
            <a:ext cx="9420446" cy="5475767"/>
          </a:xfrm>
        </p:spPr>
        <p:txBody>
          <a:bodyPr>
            <a:normAutofit/>
          </a:bodyPr>
          <a:lstStyle/>
          <a:p>
            <a:pPr marL="0" indent="0">
              <a:buNone/>
            </a:pPr>
            <a:r>
              <a:rPr lang="en-IN" dirty="0"/>
              <a:t>Gelling agent            sugar and glucose syrup         other ingredients</a:t>
            </a:r>
          </a:p>
          <a:p>
            <a:pPr marL="0" indent="0">
              <a:buNone/>
            </a:pPr>
            <a:r>
              <a:rPr lang="en-IN" dirty="0"/>
              <a:t>                                                                               (texturizer, colour, flavour etc.)</a:t>
            </a:r>
          </a:p>
          <a:p>
            <a:pPr marL="0" indent="0">
              <a:buNone/>
            </a:pPr>
            <a:r>
              <a:rPr lang="en-IN" dirty="0"/>
              <a:t>                                                    dissolving </a:t>
            </a:r>
          </a:p>
          <a:p>
            <a:pPr marL="0" indent="0">
              <a:buNone/>
            </a:pPr>
            <a:r>
              <a:rPr lang="en-IN" dirty="0"/>
              <a:t>                                          </a:t>
            </a:r>
          </a:p>
          <a:p>
            <a:pPr marL="0" indent="0">
              <a:buNone/>
            </a:pPr>
            <a:r>
              <a:rPr lang="en-IN" dirty="0"/>
              <a:t>                                              concentration</a:t>
            </a:r>
          </a:p>
          <a:p>
            <a:endParaRPr lang="en-IN" dirty="0"/>
          </a:p>
          <a:p>
            <a:pPr marL="0" indent="0">
              <a:buNone/>
            </a:pPr>
            <a:r>
              <a:rPr lang="en-IN" dirty="0"/>
              <a:t>                                                  shaping</a:t>
            </a:r>
          </a:p>
          <a:p>
            <a:endParaRPr lang="en-IN" dirty="0"/>
          </a:p>
          <a:p>
            <a:pPr marL="0" indent="0">
              <a:buNone/>
            </a:pPr>
            <a:r>
              <a:rPr lang="en-IN" dirty="0"/>
              <a:t>                                                 </a:t>
            </a:r>
            <a:r>
              <a:rPr lang="en-IN" dirty="0" err="1"/>
              <a:t>stoving</a:t>
            </a:r>
            <a:r>
              <a:rPr lang="en-IN" dirty="0"/>
              <a:t>                                                                                                       </a:t>
            </a:r>
          </a:p>
          <a:p>
            <a:pPr marL="0" indent="0">
              <a:buNone/>
            </a:pPr>
            <a:r>
              <a:rPr lang="en-IN" dirty="0"/>
              <a:t>                                                                                                                                                     </a:t>
            </a:r>
          </a:p>
          <a:p>
            <a:pPr marL="0" indent="0">
              <a:buNone/>
            </a:pPr>
            <a:r>
              <a:rPr lang="en-IN" dirty="0"/>
              <a:t>                                            sweet finishing      </a:t>
            </a:r>
          </a:p>
          <a:p>
            <a:endParaRPr lang="en-IN" dirty="0"/>
          </a:p>
          <a:p>
            <a:pPr marL="0" indent="0">
              <a:buNone/>
            </a:pPr>
            <a:r>
              <a:rPr lang="en-IN" dirty="0"/>
              <a:t>                                  chewing gum or bubble gum</a:t>
            </a:r>
          </a:p>
        </p:txBody>
      </p:sp>
      <p:cxnSp>
        <p:nvCxnSpPr>
          <p:cNvPr id="45" name="Straight Arrow Connector 44">
            <a:extLst>
              <a:ext uri="{FF2B5EF4-FFF2-40B4-BE49-F238E27FC236}">
                <a16:creationId xmlns:a16="http://schemas.microsoft.com/office/drawing/2014/main" id="{AA82ECAC-7EE1-4D85-B27C-902E4ADD8F18}"/>
              </a:ext>
            </a:extLst>
          </p:cNvPr>
          <p:cNvCxnSpPr/>
          <p:nvPr/>
        </p:nvCxnSpPr>
        <p:spPr>
          <a:xfrm>
            <a:off x="5061098" y="3429000"/>
            <a:ext cx="0" cy="3774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E5DFE152-99E2-48AE-9DDB-C01E04E32794}"/>
              </a:ext>
            </a:extLst>
          </p:cNvPr>
          <p:cNvCxnSpPr/>
          <p:nvPr/>
        </p:nvCxnSpPr>
        <p:spPr>
          <a:xfrm>
            <a:off x="5146158" y="4221126"/>
            <a:ext cx="0" cy="3402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0284247E-EDAB-4118-81BE-C3FAA42C54E4}"/>
              </a:ext>
            </a:extLst>
          </p:cNvPr>
          <p:cNvCxnSpPr>
            <a:cxnSpLocks/>
          </p:cNvCxnSpPr>
          <p:nvPr/>
        </p:nvCxnSpPr>
        <p:spPr>
          <a:xfrm>
            <a:off x="5146158" y="4827181"/>
            <a:ext cx="0" cy="5103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447A4CFF-7C45-4AD2-B84A-79716CF9D1C2}"/>
              </a:ext>
            </a:extLst>
          </p:cNvPr>
          <p:cNvCxnSpPr/>
          <p:nvPr/>
        </p:nvCxnSpPr>
        <p:spPr>
          <a:xfrm>
            <a:off x="5146158" y="2594344"/>
            <a:ext cx="0" cy="3296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09C59344-93A2-489D-BCC9-836B6B7D1016}"/>
              </a:ext>
            </a:extLst>
          </p:cNvPr>
          <p:cNvCxnSpPr/>
          <p:nvPr/>
        </p:nvCxnSpPr>
        <p:spPr>
          <a:xfrm>
            <a:off x="5146158" y="5720316"/>
            <a:ext cx="0" cy="3189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763F03F-22F9-4078-91AD-458A7B798F8B}"/>
              </a:ext>
            </a:extLst>
          </p:cNvPr>
          <p:cNvCxnSpPr/>
          <p:nvPr/>
        </p:nvCxnSpPr>
        <p:spPr>
          <a:xfrm>
            <a:off x="2562447" y="1754372"/>
            <a:ext cx="0" cy="404037"/>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9CC22576-727B-4EA5-AAFB-F544DDBE07C1}"/>
              </a:ext>
            </a:extLst>
          </p:cNvPr>
          <p:cNvCxnSpPr/>
          <p:nvPr/>
        </p:nvCxnSpPr>
        <p:spPr>
          <a:xfrm>
            <a:off x="5241851" y="1754372"/>
            <a:ext cx="0" cy="4040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9BB5036E-A52B-4BFE-A1A1-C82A26E14AB0}"/>
              </a:ext>
            </a:extLst>
          </p:cNvPr>
          <p:cNvCxnSpPr/>
          <p:nvPr/>
        </p:nvCxnSpPr>
        <p:spPr>
          <a:xfrm>
            <a:off x="7687340" y="2158409"/>
            <a:ext cx="0" cy="170121"/>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AC082DB9-4D68-4DB0-BCA5-A20F8921C737}"/>
              </a:ext>
            </a:extLst>
          </p:cNvPr>
          <p:cNvCxnSpPr/>
          <p:nvPr/>
        </p:nvCxnSpPr>
        <p:spPr>
          <a:xfrm flipH="1">
            <a:off x="5911702" y="2328530"/>
            <a:ext cx="177563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F58A9D6B-329F-440A-AEEF-407792DE2574}"/>
              </a:ext>
            </a:extLst>
          </p:cNvPr>
          <p:cNvCxnSpPr/>
          <p:nvPr/>
        </p:nvCxnSpPr>
        <p:spPr>
          <a:xfrm>
            <a:off x="2562447" y="2158409"/>
            <a:ext cx="0" cy="170121"/>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EC28BA83-AF43-4E0A-A956-BB6E510A9539}"/>
              </a:ext>
            </a:extLst>
          </p:cNvPr>
          <p:cNvCxnSpPr>
            <a:cxnSpLocks/>
          </p:cNvCxnSpPr>
          <p:nvPr/>
        </p:nvCxnSpPr>
        <p:spPr>
          <a:xfrm>
            <a:off x="2562447" y="2402958"/>
            <a:ext cx="20627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A756749-86A8-4436-B6F8-8ADC1A04C825}"/>
              </a:ext>
            </a:extLst>
          </p:cNvPr>
          <p:cNvCxnSpPr/>
          <p:nvPr/>
        </p:nvCxnSpPr>
        <p:spPr>
          <a:xfrm>
            <a:off x="2562447" y="2328530"/>
            <a:ext cx="0" cy="14885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3551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27AFA-1E52-434E-B5B0-45C54473EADF}"/>
              </a:ext>
            </a:extLst>
          </p:cNvPr>
          <p:cNvSpPr>
            <a:spLocks noGrp="1"/>
          </p:cNvSpPr>
          <p:nvPr>
            <p:ph type="title"/>
          </p:nvPr>
        </p:nvSpPr>
        <p:spPr/>
        <p:txBody>
          <a:bodyPr/>
          <a:lstStyle/>
          <a:p>
            <a:r>
              <a:rPr lang="en-IN" sz="2800" b="1" dirty="0"/>
              <a:t>                       Quality and safety</a:t>
            </a:r>
            <a:br>
              <a:rPr lang="en-IN" b="1" dirty="0"/>
            </a:br>
            <a:endParaRPr lang="en-IN" dirty="0"/>
          </a:p>
        </p:txBody>
      </p:sp>
      <p:sp>
        <p:nvSpPr>
          <p:cNvPr id="3" name="Content Placeholder 2">
            <a:extLst>
              <a:ext uri="{FF2B5EF4-FFF2-40B4-BE49-F238E27FC236}">
                <a16:creationId xmlns:a16="http://schemas.microsoft.com/office/drawing/2014/main" id="{180B6528-61CA-459C-A841-BFBB50D11D68}"/>
              </a:ext>
            </a:extLst>
          </p:cNvPr>
          <p:cNvSpPr>
            <a:spLocks noGrp="1"/>
          </p:cNvSpPr>
          <p:nvPr>
            <p:ph idx="1"/>
          </p:nvPr>
        </p:nvSpPr>
        <p:spPr/>
        <p:txBody>
          <a:bodyPr/>
          <a:lstStyle/>
          <a:p>
            <a:pPr marL="0" indent="0" algn="just">
              <a:buNone/>
            </a:pPr>
            <a:r>
              <a:rPr lang="en-US" dirty="0"/>
              <a:t>Chewing gum is rather shelf stable because of its non-reactive nature and low moisture content. The water activity of chewing gum ranges from 0.40 to 0.65.The moisture content of chewing gum ranges from three to six percent. In fact, chewing gum retains its quality for so long that, in most countries, it is not required by law to be labeled with an expiration date. If chewing gum remains in a stable environment, over time the gum may become brittle or lose some of its flavor, but it will never be unsafe to eat. If chewing gum is exposed to moisture, over time water migration may occur, making the gum soggy. In lollipops with a gum center, water migration can lead to the end of the product's shelf life, causing the exterior hard candy shell to soften and the interior gum center to harden.</a:t>
            </a:r>
            <a:endParaRPr lang="en-IN" dirty="0"/>
          </a:p>
        </p:txBody>
      </p:sp>
    </p:spTree>
    <p:extLst>
      <p:ext uri="{BB962C8B-B14F-4D97-AF65-F5344CB8AC3E}">
        <p14:creationId xmlns:p14="http://schemas.microsoft.com/office/powerpoint/2010/main" val="3657427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8307F-E963-4B43-B73A-0262D6A9AA6B}"/>
              </a:ext>
            </a:extLst>
          </p:cNvPr>
          <p:cNvSpPr>
            <a:spLocks noGrp="1"/>
          </p:cNvSpPr>
          <p:nvPr>
            <p:ph type="title"/>
          </p:nvPr>
        </p:nvSpPr>
        <p:spPr>
          <a:xfrm>
            <a:off x="677334" y="609600"/>
            <a:ext cx="8596668" cy="815163"/>
          </a:xfrm>
        </p:spPr>
        <p:txBody>
          <a:bodyPr>
            <a:normAutofit fontScale="90000"/>
          </a:bodyPr>
          <a:lstStyle/>
          <a:p>
            <a:r>
              <a:rPr lang="en-IN" sz="2800" dirty="0"/>
              <a:t>             Physical and chemical characteristics</a:t>
            </a:r>
            <a:br>
              <a:rPr lang="en-IN" dirty="0"/>
            </a:br>
            <a:endParaRPr lang="en-IN" dirty="0"/>
          </a:p>
        </p:txBody>
      </p:sp>
      <p:sp>
        <p:nvSpPr>
          <p:cNvPr id="3" name="Content Placeholder 2">
            <a:extLst>
              <a:ext uri="{FF2B5EF4-FFF2-40B4-BE49-F238E27FC236}">
                <a16:creationId xmlns:a16="http://schemas.microsoft.com/office/drawing/2014/main" id="{EEBA6F23-335F-45F6-BDB0-DA278ACA23BB}"/>
              </a:ext>
            </a:extLst>
          </p:cNvPr>
          <p:cNvSpPr>
            <a:spLocks noGrp="1"/>
          </p:cNvSpPr>
          <p:nvPr>
            <p:ph idx="1"/>
          </p:nvPr>
        </p:nvSpPr>
        <p:spPr/>
        <p:txBody>
          <a:bodyPr>
            <a:normAutofit fontScale="85000" lnSpcReduction="20000"/>
          </a:bodyPr>
          <a:lstStyle/>
          <a:p>
            <a:pPr algn="just"/>
            <a:r>
              <a:rPr lang="en-IN" b="1" dirty="0"/>
              <a:t>Chewiness:</a:t>
            </a:r>
            <a:r>
              <a:rPr lang="en-US" dirty="0"/>
              <a:t> The polymers that make up the main component of chewing gum base are hydrophobic. This property is essential because it allows for retention of physical properties throughout the mastication process. Because the polymers of gum repel water, the water-based saliva system in a consumer's mouth will dissolve the sugars and flavorings in chewing gum, but not the gum base itself. This allows for gum to be chewed for a long period of time without breaking down in the mouth like conventional foods. Chewing gum can be classified as a product containing a liquid phase and a crystalline phase, providing gum with its characteristic balance of plastic and elastic properties.</a:t>
            </a:r>
            <a:endParaRPr lang="en-IN" b="1" dirty="0"/>
          </a:p>
          <a:p>
            <a:pPr algn="just"/>
            <a:r>
              <a:rPr lang="en-IN" b="1" dirty="0"/>
              <a:t>Stickiness:</a:t>
            </a:r>
            <a:r>
              <a:rPr lang="en-US" dirty="0"/>
              <a:t> While hydrophobic polymers beneficially repel water and contribute to chewiness, they also detrimentally attract oil. The stickiness of gum results from this hydrophobic nature, as gum can form bonds and stick when it makes contact with oily surfaces</a:t>
            </a:r>
            <a:r>
              <a:rPr lang="en-US" baseline="30000" dirty="0">
                <a:hlinkClick r:id="rId2"/>
              </a:rPr>
              <a:t>[2]</a:t>
            </a:r>
            <a:r>
              <a:rPr lang="en-US" dirty="0"/>
              <a:t> such as sidewalks, skin, hair, or the sole of one's shoe. To make matters worse, unsticking the gum is a challenge because the long polymers of the gum base stretch, rather than break. The sticky characteristic of gum may be problematic during processing if the gum sticks to any machinery or packaging materials during processing, impeding the flow of product. Aside from ensuring that the machinery is free from lipid-based residues, this issue can be combatted by the conditioning and coating of gum toward the end of the process. By adding either a powder or a coating to the exterior of the gum product, the hydrophobic gum base binds to the added substance instead of various surfaces with which it may come in contact.</a:t>
            </a:r>
            <a:endParaRPr lang="en-IN" b="1" dirty="0"/>
          </a:p>
          <a:p>
            <a:pPr marL="0" indent="0">
              <a:buNone/>
            </a:pPr>
            <a:endParaRPr lang="en-IN" dirty="0"/>
          </a:p>
        </p:txBody>
      </p:sp>
    </p:spTree>
    <p:extLst>
      <p:ext uri="{BB962C8B-B14F-4D97-AF65-F5344CB8AC3E}">
        <p14:creationId xmlns:p14="http://schemas.microsoft.com/office/powerpoint/2010/main" val="2125146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F5760-13C3-4707-8F1E-07530CA9FEF4}"/>
              </a:ext>
            </a:extLst>
          </p:cNvPr>
          <p:cNvSpPr>
            <a:spLocks noGrp="1"/>
          </p:cNvSpPr>
          <p:nvPr>
            <p:ph type="title"/>
          </p:nvPr>
        </p:nvSpPr>
        <p:spPr/>
        <p:txBody>
          <a:bodyPr/>
          <a:lstStyle/>
          <a:p>
            <a:r>
              <a:rPr lang="en-IN" sz="2800" dirty="0"/>
              <a:t>             Physical and chemical characteristics</a:t>
            </a:r>
            <a:br>
              <a:rPr lang="en-IN" dirty="0"/>
            </a:br>
            <a:endParaRPr lang="en-IN" dirty="0"/>
          </a:p>
        </p:txBody>
      </p:sp>
      <p:sp>
        <p:nvSpPr>
          <p:cNvPr id="3" name="Content Placeholder 2">
            <a:extLst>
              <a:ext uri="{FF2B5EF4-FFF2-40B4-BE49-F238E27FC236}">
                <a16:creationId xmlns:a16="http://schemas.microsoft.com/office/drawing/2014/main" id="{0A671559-731D-479E-BA87-427C2CEFCC03}"/>
              </a:ext>
            </a:extLst>
          </p:cNvPr>
          <p:cNvSpPr>
            <a:spLocks noGrp="1"/>
          </p:cNvSpPr>
          <p:nvPr>
            <p:ph idx="1"/>
          </p:nvPr>
        </p:nvSpPr>
        <p:spPr/>
        <p:txBody>
          <a:bodyPr>
            <a:normAutofit fontScale="92500" lnSpcReduction="10000"/>
          </a:bodyPr>
          <a:lstStyle/>
          <a:p>
            <a:pPr algn="just"/>
            <a:r>
              <a:rPr lang="en-IN" b="1" dirty="0"/>
              <a:t>Bubble-blowing capability:</a:t>
            </a:r>
            <a:r>
              <a:rPr lang="en-US" dirty="0"/>
              <a:t>Bubblegum bubbles are formed when the tension and elasticity of gum polymers acts against the constant and equally dispersed pressure of air being directed into the gum bolus. Bubble gum bubbles are circular because pressure from the focused air being directed into the bolus acts equally on all of the interior surfaces of the gum cud, uniformly pushing outward on all surfaces as the polymers extend. As the bubble expands, the polymers of the gum base stretch and the surface of the bubble begins to thin. When the force of the air being blown into the bubble exceeds the force that the polymers can withstand, the polymers overextend and the bubble pops. Due to the elastic attributes of chewing gum, the deflated bubble recoils and the wad of gum is ready to continue being chewed.</a:t>
            </a:r>
          </a:p>
          <a:p>
            <a:pPr algn="just"/>
            <a:r>
              <a:rPr lang="en-US" dirty="0"/>
              <a:t>Gum bases with higher molecular weights are typically used in gums intended to meet bubble-forming expectations. Higher molecular weight gum bases include longer polymers that are able to stretch further, and thus are able to form larger bubbles that retain their shape for a longer time.</a:t>
            </a:r>
          </a:p>
          <a:p>
            <a:endParaRPr lang="en-IN" dirty="0"/>
          </a:p>
        </p:txBody>
      </p:sp>
    </p:spTree>
    <p:extLst>
      <p:ext uri="{BB962C8B-B14F-4D97-AF65-F5344CB8AC3E}">
        <p14:creationId xmlns:p14="http://schemas.microsoft.com/office/powerpoint/2010/main" val="2072790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844C1-36FA-4AEE-9299-3C44BF4C395D}"/>
              </a:ext>
            </a:extLst>
          </p:cNvPr>
          <p:cNvSpPr>
            <a:spLocks noGrp="1"/>
          </p:cNvSpPr>
          <p:nvPr>
            <p:ph type="title"/>
          </p:nvPr>
        </p:nvSpPr>
        <p:spPr>
          <a:xfrm>
            <a:off x="677334" y="609600"/>
            <a:ext cx="8596668" cy="804530"/>
          </a:xfrm>
        </p:spPr>
        <p:txBody>
          <a:bodyPr>
            <a:normAutofit/>
          </a:bodyPr>
          <a:lstStyle/>
          <a:p>
            <a:r>
              <a:rPr lang="en-IN" sz="2800" dirty="0"/>
              <a:t>          Physical and chemical characteristics</a:t>
            </a:r>
          </a:p>
        </p:txBody>
      </p:sp>
      <p:sp>
        <p:nvSpPr>
          <p:cNvPr id="3" name="Content Placeholder 2">
            <a:extLst>
              <a:ext uri="{FF2B5EF4-FFF2-40B4-BE49-F238E27FC236}">
                <a16:creationId xmlns:a16="http://schemas.microsoft.com/office/drawing/2014/main" id="{2351DDBA-F30B-429C-94FA-B2CECCF5754D}"/>
              </a:ext>
            </a:extLst>
          </p:cNvPr>
          <p:cNvSpPr>
            <a:spLocks noGrp="1"/>
          </p:cNvSpPr>
          <p:nvPr>
            <p:ph idx="1"/>
          </p:nvPr>
        </p:nvSpPr>
        <p:spPr>
          <a:xfrm>
            <a:off x="677334" y="1307805"/>
            <a:ext cx="8596668" cy="4733557"/>
          </a:xfrm>
        </p:spPr>
        <p:txBody>
          <a:bodyPr>
            <a:normAutofit fontScale="77500" lnSpcReduction="20000"/>
          </a:bodyPr>
          <a:lstStyle/>
          <a:p>
            <a:pPr algn="just"/>
            <a:r>
              <a:rPr lang="en-US" b="1" dirty="0"/>
              <a:t>Flavor release: </a:t>
            </a:r>
            <a:r>
              <a:rPr lang="en-US" dirty="0"/>
              <a:t>Flavor delivery is extended throughout the mastication process by timed release of different flavor components due to the physical-chemical properties of many of chewing gum's ingredients. </a:t>
            </a:r>
            <a:r>
              <a:rPr lang="en-US" dirty="0">
                <a:effectLst>
                  <a:outerShdw blurRad="38100" dist="38100" dir="2700000" algn="tl">
                    <a:srgbClr val="000000">
                      <a:alpha val="43137"/>
                    </a:srgbClr>
                  </a:outerShdw>
                </a:effectLst>
                <a:hlinkClick r:id="rId2" tooltip="Entropy">
                  <a:extLst>
                    <a:ext uri="{A12FA001-AC4F-418D-AE19-62706E023703}">
                      <ahyp:hlinkClr xmlns:ahyp="http://schemas.microsoft.com/office/drawing/2018/hyperlinkcolor" val="tx"/>
                    </a:ext>
                  </a:extLst>
                </a:hlinkClick>
              </a:rPr>
              <a:t>Entropy</a:t>
            </a:r>
            <a:r>
              <a:rPr lang="en-US" dirty="0"/>
              <a:t> is a key player in the process of flavor delivery; because some gum components are more soluble in saliva than gum base and because over time flavor components desire to increase their entropy by becoming dispersed in the less ordered system of the mouth than in the more ordered system of the gum bolus, flavor delivery occurs. During the first three to four minutes of the chew, bulking agents such as sugar or sorbitol and maltitol have the highest </a:t>
            </a:r>
            <a:r>
              <a:rPr lang="en-US" dirty="0">
                <a:effectLst>
                  <a:outerShdw blurRad="38100" dist="38100" dir="2700000" algn="tl">
                    <a:srgbClr val="000000">
                      <a:alpha val="43137"/>
                    </a:srgbClr>
                  </a:outerShdw>
                </a:effectLst>
                <a:hlinkClick r:id="rId3" tooltip="Solubility">
                  <a:extLst>
                    <a:ext uri="{A12FA001-AC4F-418D-AE19-62706E023703}">
                      <ahyp:hlinkClr xmlns:ahyp="http://schemas.microsoft.com/office/drawing/2018/hyperlinkcolor" val="tx"/>
                    </a:ext>
                  </a:extLst>
                </a:hlinkClick>
              </a:rPr>
              <a:t>solubility</a:t>
            </a:r>
            <a:r>
              <a:rPr lang="en-US" dirty="0"/>
              <a:t> and, therefore, are chewed out first. As these components dissolve in the consumers’ saliva and slide down the esophagus, they are no longer retained in the gum base or perceived by the chewer. During the next phase of the chew in the four to six minute range, intense sweeteners and some acids are dissolved and chewed out. These components last slightly longer than the bulking agents because they have a slightly lower solubility. Next, encapsulated flavors are released during either 10-15 minute into the chew or after 30–45 minutes. Encapsulated flavors remain incorporated in the gum base longer because the molecules that they are encapsulated in are more easily held within the gum matrix. Finally, during the last phase of the chew, softeners such as corn syrup and glycerin and other textural modifiers are dissolved, resulting in a firming up of the gum and the end of the chewing gum.</a:t>
            </a:r>
            <a:endParaRPr lang="en-US" b="1" dirty="0"/>
          </a:p>
          <a:p>
            <a:pPr marL="0" indent="0" algn="just">
              <a:buNone/>
            </a:pPr>
            <a:endParaRPr lang="en-IN" b="1" dirty="0"/>
          </a:p>
          <a:p>
            <a:pPr algn="just"/>
            <a:r>
              <a:rPr lang="en-IN" b="1" dirty="0"/>
              <a:t>Cooling sensation:</a:t>
            </a:r>
            <a:r>
              <a:rPr lang="en-US" dirty="0"/>
              <a:t>A cooling sensation is achieved through the chemical phenomenon of the negative </a:t>
            </a:r>
            <a:r>
              <a:rPr lang="en-US" dirty="0">
                <a:effectLst>
                  <a:outerShdw blurRad="38100" dist="38100" dir="2700000" algn="tl">
                    <a:srgbClr val="000000">
                      <a:alpha val="43137"/>
                    </a:srgbClr>
                  </a:outerShdw>
                </a:effectLst>
                <a:hlinkClick r:id="rId4" tooltip="Enthalpy of solution">
                  <a:extLst>
                    <a:ext uri="{A12FA001-AC4F-418D-AE19-62706E023703}">
                      <ahyp:hlinkClr xmlns:ahyp="http://schemas.microsoft.com/office/drawing/2018/hyperlinkcolor" val="tx"/>
                    </a:ext>
                  </a:extLst>
                </a:hlinkClick>
              </a:rPr>
              <a:t>enthalpy of dissolution</a:t>
            </a:r>
            <a:r>
              <a:rPr lang="en-US" dirty="0"/>
              <a:t> that occurs with bulk sweeteners, such as the sugar alcohols. The enthalpy of dissolution refers to the overall amount of heat that is absorbed or released in the dissolving process. Because the bulk sweeteners absorb heat as they dissolve and have a negative enthalpy, they yield a cooling sensation as they are dissolved in a consumer's saliva</a:t>
            </a:r>
            <a:endParaRPr lang="en-IN" b="1" dirty="0"/>
          </a:p>
          <a:p>
            <a:endParaRPr lang="en-IN" dirty="0"/>
          </a:p>
        </p:txBody>
      </p:sp>
    </p:spTree>
    <p:extLst>
      <p:ext uri="{BB962C8B-B14F-4D97-AF65-F5344CB8AC3E}">
        <p14:creationId xmlns:p14="http://schemas.microsoft.com/office/powerpoint/2010/main" val="1406887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9ADE4-7059-40D0-B560-AF0BA8FC8297}"/>
              </a:ext>
            </a:extLst>
          </p:cNvPr>
          <p:cNvSpPr>
            <a:spLocks noGrp="1"/>
          </p:cNvSpPr>
          <p:nvPr>
            <p:ph type="title"/>
          </p:nvPr>
        </p:nvSpPr>
        <p:spPr>
          <a:xfrm>
            <a:off x="677334" y="609600"/>
            <a:ext cx="8596668" cy="708837"/>
          </a:xfrm>
        </p:spPr>
        <p:txBody>
          <a:bodyPr>
            <a:normAutofit fontScale="90000"/>
          </a:bodyPr>
          <a:lstStyle/>
          <a:p>
            <a:r>
              <a:rPr lang="en-IN" dirty="0"/>
              <a:t>                   </a:t>
            </a:r>
            <a:r>
              <a:rPr lang="en-IN" sz="2800" dirty="0"/>
              <a:t>Health effects</a:t>
            </a:r>
            <a:br>
              <a:rPr lang="en-IN" sz="2800" dirty="0"/>
            </a:br>
            <a:endParaRPr lang="en-IN" sz="2800" dirty="0"/>
          </a:p>
        </p:txBody>
      </p:sp>
      <p:sp>
        <p:nvSpPr>
          <p:cNvPr id="3" name="Content Placeholder 2">
            <a:extLst>
              <a:ext uri="{FF2B5EF4-FFF2-40B4-BE49-F238E27FC236}">
                <a16:creationId xmlns:a16="http://schemas.microsoft.com/office/drawing/2014/main" id="{0533B75B-E4D8-4F11-AB43-CBA39E28DF09}"/>
              </a:ext>
            </a:extLst>
          </p:cNvPr>
          <p:cNvSpPr>
            <a:spLocks noGrp="1"/>
          </p:cNvSpPr>
          <p:nvPr>
            <p:ph idx="1"/>
          </p:nvPr>
        </p:nvSpPr>
        <p:spPr>
          <a:xfrm>
            <a:off x="677334" y="1318437"/>
            <a:ext cx="8596668" cy="4722925"/>
          </a:xfrm>
        </p:spPr>
        <p:txBody>
          <a:bodyPr>
            <a:normAutofit lnSpcReduction="10000"/>
          </a:bodyPr>
          <a:lstStyle/>
          <a:p>
            <a:pPr algn="just"/>
            <a:r>
              <a:rPr lang="en-IN" b="1" dirty="0"/>
              <a:t>Brain function:</a:t>
            </a:r>
            <a:r>
              <a:rPr lang="en-US" dirty="0"/>
              <a:t> </a:t>
            </a:r>
            <a:r>
              <a:rPr lang="en-US" dirty="0">
                <a:effectLst>
                  <a:outerShdw blurRad="38100" dist="38100" dir="2700000" algn="tl">
                    <a:srgbClr val="000000">
                      <a:alpha val="43137"/>
                    </a:srgbClr>
                  </a:outerShdw>
                </a:effectLst>
              </a:rPr>
              <a:t>A review about the cognitive advantages of chewing gum by </a:t>
            </a:r>
            <a:r>
              <a:rPr lang="en-US" dirty="0" err="1">
                <a:effectLst>
                  <a:outerShdw blurRad="38100" dist="38100" dir="2700000" algn="tl">
                    <a:srgbClr val="000000">
                      <a:alpha val="43137"/>
                    </a:srgbClr>
                  </a:outerShdw>
                </a:effectLst>
              </a:rPr>
              <a:t>Onyper</a:t>
            </a:r>
            <a:r>
              <a:rPr lang="en-US" dirty="0">
                <a:effectLst>
                  <a:outerShdw blurRad="38100" dist="38100" dir="2700000" algn="tl">
                    <a:srgbClr val="000000">
                      <a:alpha val="43137"/>
                    </a:srgbClr>
                  </a:outerShdw>
                </a:effectLst>
              </a:rPr>
              <a:t> et al. (2011) found strong evidence of improvement for the following cognitive domains: </a:t>
            </a:r>
            <a:r>
              <a:rPr lang="en-US" dirty="0">
                <a:effectLst>
                  <a:outerShdw blurRad="38100" dist="38100" dir="2700000" algn="tl">
                    <a:srgbClr val="000000">
                      <a:alpha val="43137"/>
                    </a:srgbClr>
                  </a:outerShdw>
                </a:effectLst>
                <a:hlinkClick r:id="rId2" tooltip="Working memory">
                  <a:extLst>
                    <a:ext uri="{A12FA001-AC4F-418D-AE19-62706E023703}">
                      <ahyp:hlinkClr xmlns:ahyp="http://schemas.microsoft.com/office/drawing/2018/hyperlinkcolor" val="tx"/>
                    </a:ext>
                  </a:extLst>
                </a:hlinkClick>
              </a:rPr>
              <a:t>working memory</a:t>
            </a:r>
            <a:r>
              <a:rPr lang="en-US" dirty="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hlinkClick r:id="rId3" tooltip="Episodic memory">
                  <a:extLst>
                    <a:ext uri="{A12FA001-AC4F-418D-AE19-62706E023703}">
                      <ahyp:hlinkClr xmlns:ahyp="http://schemas.microsoft.com/office/drawing/2018/hyperlinkcolor" val="tx"/>
                    </a:ext>
                  </a:extLst>
                </a:hlinkClick>
              </a:rPr>
              <a:t>episodic memory</a:t>
            </a:r>
            <a:r>
              <a:rPr lang="en-US" dirty="0">
                <a:effectLst>
                  <a:outerShdw blurRad="38100" dist="38100" dir="2700000" algn="tl">
                    <a:srgbClr val="000000">
                      <a:alpha val="43137"/>
                    </a:srgbClr>
                  </a:outerShdw>
                </a:effectLst>
              </a:rPr>
              <a:t> and speed of </a:t>
            </a:r>
            <a:r>
              <a:rPr lang="en-US" dirty="0">
                <a:effectLst>
                  <a:outerShdw blurRad="38100" dist="38100" dir="2700000" algn="tl">
                    <a:srgbClr val="000000">
                      <a:alpha val="43137"/>
                    </a:srgbClr>
                  </a:outerShdw>
                </a:effectLst>
                <a:hlinkClick r:id="rId4" tooltip="Perception">
                  <a:extLst>
                    <a:ext uri="{A12FA001-AC4F-418D-AE19-62706E023703}">
                      <ahyp:hlinkClr xmlns:ahyp="http://schemas.microsoft.com/office/drawing/2018/hyperlinkcolor" val="tx"/>
                    </a:ext>
                  </a:extLst>
                </a:hlinkClick>
              </a:rPr>
              <a:t>perception</a:t>
            </a:r>
            <a:r>
              <a:rPr lang="en-US" dirty="0">
                <a:effectLst>
                  <a:outerShdw blurRad="38100" dist="38100" dir="2700000" algn="tl">
                    <a:srgbClr val="000000">
                      <a:alpha val="43137"/>
                    </a:srgbClr>
                  </a:outerShdw>
                </a:effectLst>
              </a:rPr>
              <a:t>. However the improvements were only evident when chewing took place prior to cognitive testing. The precise mechanism by which gum chewing improves cognitive functioning is however not well understood. The researchers did also note that chewing-induced arousal could be masked by the distracting nature of chewing itself, which they named "dual-process theory", which in turn could explain some of the contradictory findings by previous studies. They also noticed the similarity between mild physical exercise such as pedaling a stationary bike and chewing gum. It has been demonstrated that mild physical exercise leads to little cognitive impairment during the physical task accompanied by enhanced cognitive functioning afterwards. Furthermore, the researchers noted that no improvement could be found for verbal fluency, which is in accordance with previous studies. This finding suggests that the effect of chewing gum is domain specific. The cognitive improvements after a period of chewing gum have been demonstrated to last for 15–20 minutes and decline afterwards</a:t>
            </a:r>
            <a:endParaRPr lang="en-IN" b="1" dirty="0">
              <a:effectLst>
                <a:outerShdw blurRad="38100" dist="38100" dir="2700000" algn="tl">
                  <a:srgbClr val="000000">
                    <a:alpha val="43137"/>
                  </a:srgbClr>
                </a:outerShdw>
              </a:effectLst>
            </a:endParaRPr>
          </a:p>
          <a:p>
            <a:pPr marL="0" indent="0">
              <a:buNone/>
            </a:pPr>
            <a:endParaRPr lang="en-IN" dirty="0"/>
          </a:p>
        </p:txBody>
      </p:sp>
    </p:spTree>
    <p:extLst>
      <p:ext uri="{BB962C8B-B14F-4D97-AF65-F5344CB8AC3E}">
        <p14:creationId xmlns:p14="http://schemas.microsoft.com/office/powerpoint/2010/main" val="1549667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09460-451A-409E-9611-24327906DC34}"/>
              </a:ext>
            </a:extLst>
          </p:cNvPr>
          <p:cNvSpPr>
            <a:spLocks noGrp="1"/>
          </p:cNvSpPr>
          <p:nvPr>
            <p:ph type="title"/>
          </p:nvPr>
        </p:nvSpPr>
        <p:spPr/>
        <p:txBody>
          <a:bodyPr/>
          <a:lstStyle/>
          <a:p>
            <a:r>
              <a:rPr lang="en-US" dirty="0"/>
              <a:t>                    Chewing gum</a:t>
            </a:r>
            <a:endParaRPr lang="en-IN" dirty="0"/>
          </a:p>
        </p:txBody>
      </p:sp>
      <p:sp>
        <p:nvSpPr>
          <p:cNvPr id="3" name="Content Placeholder 2">
            <a:extLst>
              <a:ext uri="{FF2B5EF4-FFF2-40B4-BE49-F238E27FC236}">
                <a16:creationId xmlns:a16="http://schemas.microsoft.com/office/drawing/2014/main" id="{B4DD5A21-5121-497E-B3B8-8990959BEC9D}"/>
              </a:ext>
            </a:extLst>
          </p:cNvPr>
          <p:cNvSpPr>
            <a:spLocks noGrp="1"/>
          </p:cNvSpPr>
          <p:nvPr>
            <p:ph idx="1"/>
          </p:nvPr>
        </p:nvSpPr>
        <p:spPr/>
        <p:txBody>
          <a:bodyPr/>
          <a:lstStyle/>
          <a:p>
            <a:pPr algn="just"/>
            <a:r>
              <a:rPr lang="en-US" b="1" dirty="0"/>
              <a:t>Chewing gum</a:t>
            </a:r>
            <a:r>
              <a:rPr lang="en-US" dirty="0"/>
              <a:t> is a soft, cohesive substance designed in order to be chewed without being swallowed. Modern chewing gum is composed of </a:t>
            </a:r>
            <a:r>
              <a:rPr lang="en-US" u="sng" dirty="0">
                <a:hlinkClick r:id="rId2" tooltip="Gum base">
                  <a:extLst>
                    <a:ext uri="{A12FA001-AC4F-418D-AE19-62706E023703}">
                      <ahyp:hlinkClr xmlns:ahyp="http://schemas.microsoft.com/office/drawing/2018/hyperlinkcolor" val="tx"/>
                    </a:ext>
                  </a:extLst>
                </a:hlinkClick>
              </a:rPr>
              <a:t>gum base</a:t>
            </a:r>
            <a:r>
              <a:rPr lang="en-US" u="sng" dirty="0">
                <a:effectLst>
                  <a:outerShdw blurRad="38100" dist="38100" dir="2700000" algn="tl">
                    <a:srgbClr val="000000">
                      <a:alpha val="43137"/>
                    </a:srgbClr>
                  </a:outerShdw>
                </a:effectLst>
              </a:rPr>
              <a:t>, </a:t>
            </a:r>
            <a:r>
              <a:rPr lang="en-US" dirty="0"/>
              <a:t>sweeteners, softeners/</a:t>
            </a:r>
            <a:r>
              <a:rPr lang="en-US" dirty="0">
                <a:effectLst>
                  <a:outerShdw blurRad="38100" dist="38100" dir="2700000" algn="tl">
                    <a:srgbClr val="000000">
                      <a:alpha val="43137"/>
                    </a:srgbClr>
                  </a:outerShdw>
                </a:effectLst>
                <a:hlinkClick r:id="rId3" tooltip="Plasticizer">
                  <a:extLst>
                    <a:ext uri="{A12FA001-AC4F-418D-AE19-62706E023703}">
                      <ahyp:hlinkClr xmlns:ahyp="http://schemas.microsoft.com/office/drawing/2018/hyperlinkcolor" val="tx"/>
                    </a:ext>
                  </a:extLst>
                </a:hlinkClick>
              </a:rPr>
              <a:t>plasticizers</a:t>
            </a:r>
            <a:r>
              <a:rPr lang="en-US" dirty="0"/>
              <a:t>, flavors, colors, and, typically, a hard or powdered </a:t>
            </a:r>
            <a:r>
              <a:rPr lang="en-US" dirty="0">
                <a:effectLst>
                  <a:outerShdw blurRad="38100" dist="38100" dir="2700000" algn="tl">
                    <a:srgbClr val="000000">
                      <a:alpha val="43137"/>
                    </a:srgbClr>
                  </a:outerShdw>
                </a:effectLst>
                <a:hlinkClick r:id="rId4" tooltip="Polyol">
                  <a:extLst>
                    <a:ext uri="{A12FA001-AC4F-418D-AE19-62706E023703}">
                      <ahyp:hlinkClr xmlns:ahyp="http://schemas.microsoft.com/office/drawing/2018/hyperlinkcolor" val="tx"/>
                    </a:ext>
                  </a:extLst>
                </a:hlinkClick>
              </a:rPr>
              <a:t>polyol</a:t>
            </a:r>
            <a:r>
              <a:rPr lang="en-US" dirty="0"/>
              <a:t> </a:t>
            </a:r>
            <a:r>
              <a:rPr lang="en-US" dirty="0" err="1"/>
              <a:t>coating.Its</a:t>
            </a:r>
            <a:r>
              <a:rPr lang="en-US" dirty="0"/>
              <a:t> texture is reminiscent of rubber because of the physical-chemical properties of its polymer, plasticizer, and resin components, which contribute to its elastic-plastic, sticky, chewy characteristics. Chewing gum is a type of gum traditionally made of chicle, a natural latex obtained from the sapodilla tree (</a:t>
            </a:r>
            <a:r>
              <a:rPr lang="en-US" dirty="0" err="1"/>
              <a:t>Manilkara</a:t>
            </a:r>
            <a:r>
              <a:rPr lang="en-US" dirty="0"/>
              <a:t> chicle) and jelutong-</a:t>
            </a:r>
            <a:r>
              <a:rPr lang="en-US" dirty="0" err="1"/>
              <a:t>pontianank</a:t>
            </a:r>
            <a:r>
              <a:rPr lang="en-US" dirty="0"/>
              <a:t>, latex of </a:t>
            </a:r>
            <a:r>
              <a:rPr lang="en-US" dirty="0" err="1"/>
              <a:t>jeluotong</a:t>
            </a:r>
            <a:r>
              <a:rPr lang="en-US" dirty="0"/>
              <a:t> tree. Either of the latexes was considered as main components for making chewing gum base. </a:t>
            </a:r>
            <a:endParaRPr lang="en-IN" dirty="0"/>
          </a:p>
        </p:txBody>
      </p:sp>
    </p:spTree>
    <p:extLst>
      <p:ext uri="{BB962C8B-B14F-4D97-AF65-F5344CB8AC3E}">
        <p14:creationId xmlns:p14="http://schemas.microsoft.com/office/powerpoint/2010/main" val="19232920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5159F-4C64-4D64-A943-2AAE5EAE4729}"/>
              </a:ext>
            </a:extLst>
          </p:cNvPr>
          <p:cNvSpPr>
            <a:spLocks noGrp="1"/>
          </p:cNvSpPr>
          <p:nvPr>
            <p:ph type="title"/>
          </p:nvPr>
        </p:nvSpPr>
        <p:spPr>
          <a:xfrm>
            <a:off x="677334" y="609600"/>
            <a:ext cx="8596668" cy="730102"/>
          </a:xfrm>
        </p:spPr>
        <p:txBody>
          <a:bodyPr/>
          <a:lstStyle/>
          <a:p>
            <a:r>
              <a:rPr lang="en-IN" dirty="0"/>
              <a:t>                 </a:t>
            </a:r>
            <a:r>
              <a:rPr lang="en-IN" sz="2800" dirty="0"/>
              <a:t>Health effects</a:t>
            </a:r>
          </a:p>
        </p:txBody>
      </p:sp>
      <p:sp>
        <p:nvSpPr>
          <p:cNvPr id="3" name="Content Placeholder 2">
            <a:extLst>
              <a:ext uri="{FF2B5EF4-FFF2-40B4-BE49-F238E27FC236}">
                <a16:creationId xmlns:a16="http://schemas.microsoft.com/office/drawing/2014/main" id="{5C9BE05D-90AC-49A2-B823-6686F349C753}"/>
              </a:ext>
            </a:extLst>
          </p:cNvPr>
          <p:cNvSpPr>
            <a:spLocks noGrp="1"/>
          </p:cNvSpPr>
          <p:nvPr>
            <p:ph idx="1"/>
          </p:nvPr>
        </p:nvSpPr>
        <p:spPr>
          <a:xfrm>
            <a:off x="677334" y="1552353"/>
            <a:ext cx="8596668" cy="4489009"/>
          </a:xfrm>
        </p:spPr>
        <p:txBody>
          <a:bodyPr>
            <a:normAutofit fontScale="92500" lnSpcReduction="20000"/>
          </a:bodyPr>
          <a:lstStyle/>
          <a:p>
            <a:pPr algn="just"/>
            <a:r>
              <a:rPr lang="en-IN" b="1" dirty="0"/>
              <a:t>Dental health:</a:t>
            </a:r>
            <a:r>
              <a:rPr lang="en-US" dirty="0"/>
              <a:t> </a:t>
            </a:r>
            <a:r>
              <a:rPr lang="en-US" dirty="0">
                <a:effectLst>
                  <a:outerShdw blurRad="38100" dist="38100" dir="2700000" algn="tl">
                    <a:srgbClr val="000000">
                      <a:alpha val="43137"/>
                    </a:srgbClr>
                  </a:outerShdw>
                </a:effectLst>
              </a:rPr>
              <a:t>Sugar-free gum sweetened with </a:t>
            </a:r>
            <a:r>
              <a:rPr lang="en-US" dirty="0">
                <a:effectLst>
                  <a:outerShdw blurRad="38100" dist="38100" dir="2700000" algn="tl">
                    <a:srgbClr val="000000">
                      <a:alpha val="43137"/>
                    </a:srgbClr>
                  </a:outerShdw>
                </a:effectLst>
                <a:hlinkClick r:id="rId2" tooltip="Xylitol">
                  <a:extLst>
                    <a:ext uri="{A12FA001-AC4F-418D-AE19-62706E023703}">
                      <ahyp:hlinkClr xmlns:ahyp="http://schemas.microsoft.com/office/drawing/2018/hyperlinkcolor" val="tx"/>
                    </a:ext>
                  </a:extLst>
                </a:hlinkClick>
              </a:rPr>
              <a:t>xylitol</a:t>
            </a:r>
            <a:r>
              <a:rPr lang="en-US" dirty="0">
                <a:effectLst>
                  <a:outerShdw blurRad="38100" dist="38100" dir="2700000" algn="tl">
                    <a:srgbClr val="000000">
                      <a:alpha val="43137"/>
                    </a:srgbClr>
                  </a:outerShdw>
                </a:effectLst>
              </a:rPr>
              <a:t> has been shown to reduce cavities and </a:t>
            </a:r>
            <a:r>
              <a:rPr lang="en-US" dirty="0" err="1">
                <a:effectLst>
                  <a:outerShdw blurRad="38100" dist="38100" dir="2700000" algn="tl">
                    <a:srgbClr val="000000">
                      <a:alpha val="43137"/>
                    </a:srgbClr>
                  </a:outerShdw>
                </a:effectLst>
                <a:hlinkClick r:id="rId3" tooltip="Dental plaque">
                  <a:extLst>
                    <a:ext uri="{A12FA001-AC4F-418D-AE19-62706E023703}">
                      <ahyp:hlinkClr xmlns:ahyp="http://schemas.microsoft.com/office/drawing/2018/hyperlinkcolor" val="tx"/>
                    </a:ext>
                  </a:extLst>
                </a:hlinkClick>
              </a:rPr>
              <a:t>plaque</a:t>
            </a:r>
            <a:r>
              <a:rPr lang="en-US" dirty="0" err="1">
                <a:effectLst>
                  <a:outerShdw blurRad="38100" dist="38100" dir="2700000" algn="tl">
                    <a:srgbClr val="000000">
                      <a:alpha val="43137"/>
                    </a:srgbClr>
                  </a:outerShdw>
                </a:effectLst>
              </a:rPr>
              <a:t>.The</a:t>
            </a:r>
            <a:r>
              <a:rPr lang="en-US" dirty="0">
                <a:effectLst>
                  <a:outerShdw blurRad="38100" dist="38100" dir="2700000" algn="tl">
                    <a:srgbClr val="000000">
                      <a:alpha val="43137"/>
                    </a:srgbClr>
                  </a:outerShdw>
                </a:effectLst>
              </a:rPr>
              <a:t> sweetener </a:t>
            </a:r>
            <a:r>
              <a:rPr lang="en-US" dirty="0">
                <a:effectLst>
                  <a:outerShdw blurRad="38100" dist="38100" dir="2700000" algn="tl">
                    <a:srgbClr val="000000">
                      <a:alpha val="43137"/>
                    </a:srgbClr>
                  </a:outerShdw>
                </a:effectLst>
                <a:hlinkClick r:id="rId4" tooltip="Sorbitol">
                  <a:extLst>
                    <a:ext uri="{A12FA001-AC4F-418D-AE19-62706E023703}">
                      <ahyp:hlinkClr xmlns:ahyp="http://schemas.microsoft.com/office/drawing/2018/hyperlinkcolor" val="tx"/>
                    </a:ext>
                  </a:extLst>
                </a:hlinkClick>
              </a:rPr>
              <a:t>sorbitol</a:t>
            </a:r>
            <a:r>
              <a:rPr lang="en-US" dirty="0">
                <a:effectLst>
                  <a:outerShdw blurRad="38100" dist="38100" dir="2700000" algn="tl">
                    <a:srgbClr val="000000">
                      <a:alpha val="43137"/>
                    </a:srgbClr>
                  </a:outerShdw>
                </a:effectLst>
              </a:rPr>
              <a:t> has the same benefit, but is only about one-third as effective as xylitol. Other sugar substitutes, such as </a:t>
            </a:r>
            <a:r>
              <a:rPr lang="en-US" dirty="0">
                <a:effectLst>
                  <a:outerShdw blurRad="38100" dist="38100" dir="2700000" algn="tl">
                    <a:srgbClr val="000000">
                      <a:alpha val="43137"/>
                    </a:srgbClr>
                  </a:outerShdw>
                </a:effectLst>
                <a:hlinkClick r:id="rId5" tooltip="Maltitol">
                  <a:extLst>
                    <a:ext uri="{A12FA001-AC4F-418D-AE19-62706E023703}">
                      <ahyp:hlinkClr xmlns:ahyp="http://schemas.microsoft.com/office/drawing/2018/hyperlinkcolor" val="tx"/>
                    </a:ext>
                  </a:extLst>
                </a:hlinkClick>
              </a:rPr>
              <a:t>maltitol</a:t>
            </a:r>
            <a:r>
              <a:rPr lang="en-US" dirty="0">
                <a:effectLst>
                  <a:outerShdw blurRad="38100" dist="38100" dir="2700000" algn="tl">
                    <a:srgbClr val="000000">
                      <a:alpha val="43137"/>
                    </a:srgbClr>
                  </a:outerShdw>
                </a:effectLst>
              </a:rPr>
              <a:t>, aspartame and acesulfame K, have also been found to not cause </a:t>
            </a:r>
            <a:r>
              <a:rPr lang="en-US" dirty="0">
                <a:effectLst>
                  <a:outerShdw blurRad="38100" dist="38100" dir="2700000" algn="tl">
                    <a:srgbClr val="000000">
                      <a:alpha val="43137"/>
                    </a:srgbClr>
                  </a:outerShdw>
                </a:effectLst>
                <a:hlinkClick r:id="rId6" tooltip="Tooth decay">
                  <a:extLst>
                    <a:ext uri="{A12FA001-AC4F-418D-AE19-62706E023703}">
                      <ahyp:hlinkClr xmlns:ahyp="http://schemas.microsoft.com/office/drawing/2018/hyperlinkcolor" val="tx"/>
                    </a:ext>
                  </a:extLst>
                </a:hlinkClick>
              </a:rPr>
              <a:t>tooth decay</a:t>
            </a:r>
            <a:r>
              <a:rPr lang="en-US" dirty="0">
                <a:effectLst>
                  <a:outerShdw blurRad="38100" dist="38100" dir="2700000" algn="tl">
                    <a:srgbClr val="000000">
                      <a:alpha val="43137"/>
                    </a:srgbClr>
                  </a:outerShdw>
                </a:effectLst>
              </a:rPr>
              <a:t>.</a:t>
            </a:r>
            <a:r>
              <a:rPr lang="en-US" baseline="30000" dirty="0">
                <a:effectLst>
                  <a:outerShdw blurRad="38100" dist="38100" dir="2700000" algn="tl">
                    <a:srgbClr val="000000">
                      <a:alpha val="43137"/>
                    </a:srgbClr>
                  </a:outerShdw>
                </a:effectLst>
                <a:hlinkClick r:id="rId7">
                  <a:extLst>
                    <a:ext uri="{A12FA001-AC4F-418D-AE19-62706E023703}">
                      <ahyp:hlinkClr xmlns:ahyp="http://schemas.microsoft.com/office/drawing/2018/hyperlinkcolor" val="tx"/>
                    </a:ext>
                  </a:extLst>
                </a:hlinkClick>
              </a:rPr>
              <a:t>[17]</a:t>
            </a:r>
            <a:r>
              <a:rPr lang="en-US" baseline="30000" dirty="0">
                <a:effectLst>
                  <a:outerShdw blurRad="38100" dist="38100" dir="2700000" algn="tl">
                    <a:srgbClr val="000000">
                      <a:alpha val="43137"/>
                    </a:srgbClr>
                  </a:outerShdw>
                </a:effectLst>
                <a:hlinkClick r:id="rId8">
                  <a:extLst>
                    <a:ext uri="{A12FA001-AC4F-418D-AE19-62706E023703}">
                      <ahyp:hlinkClr xmlns:ahyp="http://schemas.microsoft.com/office/drawing/2018/hyperlinkcolor" val="tx"/>
                    </a:ext>
                  </a:extLst>
                </a:hlinkClick>
              </a:rPr>
              <a:t>[36]</a:t>
            </a:r>
            <a:r>
              <a:rPr lang="en-US" dirty="0">
                <a:effectLst>
                  <a:outerShdw blurRad="38100" dist="38100" dir="2700000" algn="tl">
                    <a:srgbClr val="000000">
                      <a:alpha val="43137"/>
                    </a:srgbClr>
                  </a:outerShdw>
                </a:effectLst>
              </a:rPr>
              <a:t> Xylitol is specific in its inhibition of </a:t>
            </a:r>
            <a:r>
              <a:rPr lang="en-US" i="1" dirty="0">
                <a:effectLst>
                  <a:outerShdw blurRad="38100" dist="38100" dir="2700000" algn="tl">
                    <a:srgbClr val="000000">
                      <a:alpha val="43137"/>
                    </a:srgbClr>
                  </a:outerShdw>
                </a:effectLst>
                <a:hlinkClick r:id="rId9" tooltip="Streptococcus mutans">
                  <a:extLst>
                    <a:ext uri="{A12FA001-AC4F-418D-AE19-62706E023703}">
                      <ahyp:hlinkClr xmlns:ahyp="http://schemas.microsoft.com/office/drawing/2018/hyperlinkcolor" val="tx"/>
                    </a:ext>
                  </a:extLst>
                </a:hlinkClick>
              </a:rPr>
              <a:t>Streptococcus </a:t>
            </a:r>
            <a:r>
              <a:rPr lang="en-US" i="1" dirty="0" err="1">
                <a:effectLst>
                  <a:outerShdw blurRad="38100" dist="38100" dir="2700000" algn="tl">
                    <a:srgbClr val="000000">
                      <a:alpha val="43137"/>
                    </a:srgbClr>
                  </a:outerShdw>
                </a:effectLst>
                <a:hlinkClick r:id="rId9" tooltip="Streptococcus mutans">
                  <a:extLst>
                    <a:ext uri="{A12FA001-AC4F-418D-AE19-62706E023703}">
                      <ahyp:hlinkClr xmlns:ahyp="http://schemas.microsoft.com/office/drawing/2018/hyperlinkcolor" val="tx"/>
                    </a:ext>
                  </a:extLst>
                </a:hlinkClick>
              </a:rPr>
              <a:t>mutans</a:t>
            </a:r>
            <a:r>
              <a:rPr lang="en-US" dirty="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hlinkClick r:id="rId10" tooltip="Bacteria">
                  <a:extLst>
                    <a:ext uri="{A12FA001-AC4F-418D-AE19-62706E023703}">
                      <ahyp:hlinkClr xmlns:ahyp="http://schemas.microsoft.com/office/drawing/2018/hyperlinkcolor" val="tx"/>
                    </a:ext>
                  </a:extLst>
                </a:hlinkClick>
              </a:rPr>
              <a:t>bacteria</a:t>
            </a:r>
            <a:r>
              <a:rPr lang="en-US" dirty="0">
                <a:effectLst>
                  <a:outerShdw blurRad="38100" dist="38100" dir="2700000" algn="tl">
                    <a:srgbClr val="000000">
                      <a:alpha val="43137"/>
                    </a:srgbClr>
                  </a:outerShdw>
                </a:effectLst>
              </a:rPr>
              <a:t> that are significant contributors to tooth decay. Xylitol inhibits </a:t>
            </a:r>
            <a:r>
              <a:rPr lang="en-US" i="1" dirty="0">
                <a:effectLst>
                  <a:outerShdw blurRad="38100" dist="38100" dir="2700000" algn="tl">
                    <a:srgbClr val="000000">
                      <a:alpha val="43137"/>
                    </a:srgbClr>
                  </a:outerShdw>
                </a:effectLst>
              </a:rPr>
              <a:t>Streptococcus </a:t>
            </a:r>
            <a:r>
              <a:rPr lang="en-US" i="1" dirty="0" err="1">
                <a:effectLst>
                  <a:outerShdw blurRad="38100" dist="38100" dir="2700000" algn="tl">
                    <a:srgbClr val="000000">
                      <a:alpha val="43137"/>
                    </a:srgbClr>
                  </a:outerShdw>
                </a:effectLst>
              </a:rPr>
              <a:t>mutans</a:t>
            </a:r>
            <a:r>
              <a:rPr lang="en-US" dirty="0">
                <a:effectLst>
                  <a:outerShdw blurRad="38100" dist="38100" dir="2700000" algn="tl">
                    <a:srgbClr val="000000">
                      <a:alpha val="43137"/>
                    </a:srgbClr>
                  </a:outerShdw>
                </a:effectLst>
              </a:rPr>
              <a:t> in the presence of other sugars, with the exception of </a:t>
            </a:r>
            <a:r>
              <a:rPr lang="en-US" dirty="0">
                <a:effectLst>
                  <a:outerShdw blurRad="38100" dist="38100" dir="2700000" algn="tl">
                    <a:srgbClr val="000000">
                      <a:alpha val="43137"/>
                    </a:srgbClr>
                  </a:outerShdw>
                </a:effectLst>
                <a:hlinkClick r:id="rId11" tooltip="Fructose">
                  <a:extLst>
                    <a:ext uri="{A12FA001-AC4F-418D-AE19-62706E023703}">
                      <ahyp:hlinkClr xmlns:ahyp="http://schemas.microsoft.com/office/drawing/2018/hyperlinkcolor" val="tx"/>
                    </a:ext>
                  </a:extLst>
                </a:hlinkClick>
              </a:rPr>
              <a:t>fructose</a:t>
            </a:r>
            <a:r>
              <a:rPr lang="en-US" dirty="0">
                <a:effectLst>
                  <a:outerShdw blurRad="38100" dist="38100" dir="2700000" algn="tl">
                    <a:srgbClr val="000000">
                      <a:alpha val="43137"/>
                    </a:srgbClr>
                  </a:outerShdw>
                </a:effectLst>
              </a:rPr>
              <a:t>.</a:t>
            </a:r>
            <a:r>
              <a:rPr lang="en-US" baseline="30000" dirty="0">
                <a:effectLst>
                  <a:outerShdw blurRad="38100" dist="38100" dir="2700000" algn="tl">
                    <a:srgbClr val="000000">
                      <a:alpha val="43137"/>
                    </a:srgbClr>
                  </a:outerShdw>
                </a:effectLst>
                <a:hlinkClick r:id="rId12">
                  <a:extLst>
                    <a:ext uri="{A12FA001-AC4F-418D-AE19-62706E023703}">
                      <ahyp:hlinkClr xmlns:ahyp="http://schemas.microsoft.com/office/drawing/2018/hyperlinkcolor" val="tx"/>
                    </a:ext>
                  </a:extLst>
                </a:hlinkClick>
              </a:rPr>
              <a:t>[38]</a:t>
            </a:r>
            <a:r>
              <a:rPr lang="en-US" dirty="0">
                <a:effectLst>
                  <a:outerShdw blurRad="38100" dist="38100" dir="2700000" algn="tl">
                    <a:srgbClr val="000000">
                      <a:alpha val="43137"/>
                    </a:srgbClr>
                  </a:outerShdw>
                </a:effectLst>
              </a:rPr>
              <a:t> Xylitol is a safe sweetener that benefits teeth and saliva production because, unlike most sugars, it is not fermented to acid.</a:t>
            </a:r>
            <a:r>
              <a:rPr lang="en-US" baseline="30000" dirty="0">
                <a:effectLst>
                  <a:outerShdw blurRad="38100" dist="38100" dir="2700000" algn="tl">
                    <a:srgbClr val="000000">
                      <a:alpha val="43137"/>
                    </a:srgbClr>
                  </a:outerShdw>
                </a:effectLst>
                <a:hlinkClick r:id="rId7">
                  <a:extLst>
                    <a:ext uri="{A12FA001-AC4F-418D-AE19-62706E023703}">
                      <ahyp:hlinkClr xmlns:ahyp="http://schemas.microsoft.com/office/drawing/2018/hyperlinkcolor" val="tx"/>
                    </a:ext>
                  </a:extLst>
                </a:hlinkClick>
              </a:rPr>
              <a:t>[17]</a:t>
            </a:r>
            <a:r>
              <a:rPr lang="en-US" dirty="0">
                <a:effectLst>
                  <a:outerShdw blurRad="38100" dist="38100" dir="2700000" algn="tl">
                    <a:srgbClr val="000000">
                      <a:alpha val="43137"/>
                    </a:srgbClr>
                  </a:outerShdw>
                </a:effectLst>
              </a:rPr>
              <a:t> Daily doses of xylitol below 3.44 grams are ineffective and doses above 10.32 grams show no additional benefit.</a:t>
            </a:r>
            <a:r>
              <a:rPr lang="en-US" baseline="30000" dirty="0">
                <a:effectLst>
                  <a:outerShdw blurRad="38100" dist="38100" dir="2700000" algn="tl">
                    <a:srgbClr val="000000">
                      <a:alpha val="43137"/>
                    </a:srgbClr>
                  </a:outerShdw>
                </a:effectLst>
                <a:hlinkClick r:id="rId13">
                  <a:extLst>
                    <a:ext uri="{A12FA001-AC4F-418D-AE19-62706E023703}">
                      <ahyp:hlinkClr xmlns:ahyp="http://schemas.microsoft.com/office/drawing/2018/hyperlinkcolor" val="tx"/>
                    </a:ext>
                  </a:extLst>
                </a:hlinkClick>
              </a:rPr>
              <a:t>[37]</a:t>
            </a:r>
            <a:r>
              <a:rPr lang="en-US" dirty="0">
                <a:effectLst>
                  <a:outerShdw blurRad="38100" dist="38100" dir="2700000" algn="tl">
                    <a:srgbClr val="000000">
                      <a:alpha val="43137"/>
                    </a:srgbClr>
                  </a:outerShdw>
                </a:effectLst>
              </a:rPr>
              <a:t> Other active ingredients in chewing gum include </a:t>
            </a:r>
            <a:r>
              <a:rPr lang="en-US" dirty="0">
                <a:effectLst>
                  <a:outerShdw blurRad="38100" dist="38100" dir="2700000" algn="tl">
                    <a:srgbClr val="000000">
                      <a:alpha val="43137"/>
                    </a:srgbClr>
                  </a:outerShdw>
                </a:effectLst>
                <a:hlinkClick r:id="rId14" tooltip="Fluoride">
                  <a:extLst>
                    <a:ext uri="{A12FA001-AC4F-418D-AE19-62706E023703}">
                      <ahyp:hlinkClr xmlns:ahyp="http://schemas.microsoft.com/office/drawing/2018/hyperlinkcolor" val="tx"/>
                    </a:ext>
                  </a:extLst>
                </a:hlinkClick>
              </a:rPr>
              <a:t>fluoride</a:t>
            </a:r>
            <a:r>
              <a:rPr lang="en-US" dirty="0">
                <a:effectLst>
                  <a:outerShdw blurRad="38100" dist="38100" dir="2700000" algn="tl">
                    <a:srgbClr val="000000">
                      <a:alpha val="43137"/>
                    </a:srgbClr>
                  </a:outerShdw>
                </a:effectLst>
              </a:rPr>
              <a:t>, which strengthens tooth enamel, and </a:t>
            </a:r>
            <a:r>
              <a:rPr lang="en-US" dirty="0">
                <a:effectLst>
                  <a:outerShdw blurRad="38100" dist="38100" dir="2700000" algn="tl">
                    <a:srgbClr val="000000">
                      <a:alpha val="43137"/>
                    </a:srgbClr>
                  </a:outerShdw>
                </a:effectLst>
                <a:hlinkClick r:id="rId15" tooltip="P-chlorbenzyl-4-methylbenzylpiperazine (page does not exist)">
                  <a:extLst>
                    <a:ext uri="{A12FA001-AC4F-418D-AE19-62706E023703}">
                      <ahyp:hlinkClr xmlns:ahyp="http://schemas.microsoft.com/office/drawing/2018/hyperlinkcolor" val="tx"/>
                    </a:ext>
                  </a:extLst>
                </a:hlinkClick>
              </a:rPr>
              <a:t>p-chlorbenzyl-4-methylbenzylpiperazine</a:t>
            </a:r>
            <a:r>
              <a:rPr lang="en-US" dirty="0">
                <a:effectLst>
                  <a:outerShdw blurRad="38100" dist="38100" dir="2700000" algn="tl">
                    <a:srgbClr val="000000">
                      <a:alpha val="43137"/>
                    </a:srgbClr>
                  </a:outerShdw>
                </a:effectLst>
              </a:rPr>
              <a:t>, which prevents </a:t>
            </a:r>
            <a:r>
              <a:rPr lang="en-US" dirty="0">
                <a:effectLst>
                  <a:outerShdw blurRad="38100" dist="38100" dir="2700000" algn="tl">
                    <a:srgbClr val="000000">
                      <a:alpha val="43137"/>
                    </a:srgbClr>
                  </a:outerShdw>
                </a:effectLst>
                <a:hlinkClick r:id="rId16" tooltip="Travel sickness">
                  <a:extLst>
                    <a:ext uri="{A12FA001-AC4F-418D-AE19-62706E023703}">
                      <ahyp:hlinkClr xmlns:ahyp="http://schemas.microsoft.com/office/drawing/2018/hyperlinkcolor" val="tx"/>
                    </a:ext>
                  </a:extLst>
                </a:hlinkClick>
              </a:rPr>
              <a:t>travel sickness</a:t>
            </a:r>
            <a:r>
              <a:rPr lang="en-US" dirty="0">
                <a:effectLst>
                  <a:outerShdw blurRad="38100" dist="38100" dir="2700000" algn="tl">
                    <a:srgbClr val="000000">
                      <a:alpha val="43137"/>
                    </a:srgbClr>
                  </a:outerShdw>
                </a:effectLst>
              </a:rPr>
              <a:t>. Chewing gum also increases saliva production.</a:t>
            </a:r>
          </a:p>
          <a:p>
            <a:pPr algn="just"/>
            <a:r>
              <a:rPr lang="en-IN" b="1" dirty="0">
                <a:effectLst>
                  <a:outerShdw blurRad="38100" dist="38100" dir="2700000" algn="tl">
                    <a:srgbClr val="000000">
                      <a:alpha val="43137"/>
                    </a:srgbClr>
                  </a:outerShdw>
                </a:effectLst>
              </a:rPr>
              <a:t>Use in surgery:</a:t>
            </a:r>
            <a:r>
              <a:rPr lang="en-US" dirty="0">
                <a:effectLst>
                  <a:outerShdw blurRad="38100" dist="38100" dir="2700000" algn="tl">
                    <a:srgbClr val="000000">
                      <a:alpha val="43137"/>
                    </a:srgbClr>
                  </a:outerShdw>
                </a:effectLst>
              </a:rPr>
              <a:t>Several </a:t>
            </a:r>
            <a:r>
              <a:rPr lang="en-US" dirty="0">
                <a:effectLst>
                  <a:outerShdw blurRad="38100" dist="38100" dir="2700000" algn="tl">
                    <a:srgbClr val="000000">
                      <a:alpha val="43137"/>
                    </a:srgbClr>
                  </a:outerShdw>
                </a:effectLst>
                <a:hlinkClick r:id="rId17" tooltip="Randomized controlled studies">
                  <a:extLst>
                    <a:ext uri="{A12FA001-AC4F-418D-AE19-62706E023703}">
                      <ahyp:hlinkClr xmlns:ahyp="http://schemas.microsoft.com/office/drawing/2018/hyperlinkcolor" val="tx"/>
                    </a:ext>
                  </a:extLst>
                </a:hlinkClick>
              </a:rPr>
              <a:t>randomized controlled studies</a:t>
            </a:r>
            <a:r>
              <a:rPr lang="en-US" dirty="0">
                <a:effectLst>
                  <a:outerShdw blurRad="38100" dist="38100" dir="2700000" algn="tl">
                    <a:srgbClr val="000000">
                      <a:alpha val="43137"/>
                    </a:srgbClr>
                  </a:outerShdw>
                </a:effectLst>
              </a:rPr>
              <a:t> have investigated the use of chewing gum in reducing the duration of post-operative </a:t>
            </a:r>
            <a:r>
              <a:rPr lang="en-US" dirty="0">
                <a:effectLst>
                  <a:outerShdw blurRad="38100" dist="38100" dir="2700000" algn="tl">
                    <a:srgbClr val="000000">
                      <a:alpha val="43137"/>
                    </a:srgbClr>
                  </a:outerShdw>
                </a:effectLst>
                <a:hlinkClick r:id="rId18" tooltip="Ileus">
                  <a:extLst>
                    <a:ext uri="{A12FA001-AC4F-418D-AE19-62706E023703}">
                      <ahyp:hlinkClr xmlns:ahyp="http://schemas.microsoft.com/office/drawing/2018/hyperlinkcolor" val="tx"/>
                    </a:ext>
                  </a:extLst>
                </a:hlinkClick>
              </a:rPr>
              <a:t>ileus</a:t>
            </a:r>
            <a:r>
              <a:rPr lang="en-US" dirty="0">
                <a:effectLst>
                  <a:outerShdw blurRad="38100" dist="38100" dir="2700000" algn="tl">
                    <a:srgbClr val="000000">
                      <a:alpha val="43137"/>
                    </a:srgbClr>
                  </a:outerShdw>
                </a:effectLst>
              </a:rPr>
              <a:t> following abdominal and specifically gastrointestinal surgery. A systematic review of these suggests gum chewing, as a form of "</a:t>
            </a:r>
            <a:r>
              <a:rPr lang="en-US" dirty="0">
                <a:effectLst>
                  <a:outerShdw blurRad="38100" dist="38100" dir="2700000" algn="tl">
                    <a:srgbClr val="000000">
                      <a:alpha val="43137"/>
                    </a:srgbClr>
                  </a:outerShdw>
                </a:effectLst>
                <a:hlinkClick r:id="rId19" tooltip="Sham feeding">
                  <a:extLst>
                    <a:ext uri="{A12FA001-AC4F-418D-AE19-62706E023703}">
                      <ahyp:hlinkClr xmlns:ahyp="http://schemas.microsoft.com/office/drawing/2018/hyperlinkcolor" val="tx"/>
                    </a:ext>
                  </a:extLst>
                </a:hlinkClick>
              </a:rPr>
              <a:t>sham feeding</a:t>
            </a:r>
            <a:r>
              <a:rPr lang="en-US" dirty="0">
                <a:effectLst>
                  <a:outerShdw blurRad="38100" dist="38100" dir="2700000" algn="tl">
                    <a:srgbClr val="000000">
                      <a:alpha val="43137"/>
                    </a:srgbClr>
                  </a:outerShdw>
                </a:effectLst>
              </a:rPr>
              <a:t>", is a useful treatment therapy in open abdominal or pelvic surgery, although the benefit is less clear when laparoscopic surgical techniques are used.</a:t>
            </a:r>
          </a:p>
          <a:p>
            <a:endParaRPr lang="en-IN" b="1" dirty="0">
              <a:effectLst>
                <a:outerShdw blurRad="38100" dist="38100" dir="2700000" algn="tl">
                  <a:srgbClr val="000000">
                    <a:alpha val="43137"/>
                  </a:srgbClr>
                </a:outerShdw>
              </a:effectLst>
            </a:endParaRPr>
          </a:p>
          <a:p>
            <a:endParaRPr lang="en-IN" dirty="0"/>
          </a:p>
        </p:txBody>
      </p:sp>
    </p:spTree>
    <p:extLst>
      <p:ext uri="{BB962C8B-B14F-4D97-AF65-F5344CB8AC3E}">
        <p14:creationId xmlns:p14="http://schemas.microsoft.com/office/powerpoint/2010/main" val="1003734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56324-DCD0-4BB5-9A8F-F43A70FBCA2F}"/>
              </a:ext>
            </a:extLst>
          </p:cNvPr>
          <p:cNvSpPr>
            <a:spLocks noGrp="1"/>
          </p:cNvSpPr>
          <p:nvPr>
            <p:ph type="title"/>
          </p:nvPr>
        </p:nvSpPr>
        <p:spPr/>
        <p:txBody>
          <a:bodyPr/>
          <a:lstStyle/>
          <a:p>
            <a:r>
              <a:rPr lang="en-IN" dirty="0"/>
              <a:t>                  </a:t>
            </a:r>
            <a:r>
              <a:rPr lang="en-IN" sz="2800" dirty="0"/>
              <a:t>Health effects</a:t>
            </a:r>
          </a:p>
        </p:txBody>
      </p:sp>
      <p:sp>
        <p:nvSpPr>
          <p:cNvPr id="3" name="Content Placeholder 2">
            <a:extLst>
              <a:ext uri="{FF2B5EF4-FFF2-40B4-BE49-F238E27FC236}">
                <a16:creationId xmlns:a16="http://schemas.microsoft.com/office/drawing/2014/main" id="{823C460B-F2C3-4527-9D97-AB31F8170328}"/>
              </a:ext>
            </a:extLst>
          </p:cNvPr>
          <p:cNvSpPr>
            <a:spLocks noGrp="1"/>
          </p:cNvSpPr>
          <p:nvPr>
            <p:ph idx="1"/>
          </p:nvPr>
        </p:nvSpPr>
        <p:spPr>
          <a:xfrm>
            <a:off x="677334" y="1435395"/>
            <a:ext cx="8596668" cy="4605967"/>
          </a:xfrm>
        </p:spPr>
        <p:txBody>
          <a:bodyPr>
            <a:normAutofit fontScale="92500" lnSpcReduction="10000"/>
          </a:bodyPr>
          <a:lstStyle/>
          <a:p>
            <a:pPr algn="just"/>
            <a:r>
              <a:rPr lang="en-US" dirty="0">
                <a:effectLst>
                  <a:outerShdw blurRad="38100" dist="38100" dir="2700000" algn="tl">
                    <a:srgbClr val="000000">
                      <a:alpha val="43137"/>
                    </a:srgbClr>
                  </a:outerShdw>
                </a:effectLst>
              </a:rPr>
              <a:t>Chewing gum after a colon surgery helps the patient recover sooner. If the patient chews gum for fifteen    minutes for at least four times per day, it will reduce their recovery time by a day and a half. The average patient took 0.66 fewer days to pass gas and 1.10 fewer days to have a bowel movement. Saliva flow and production is stimulated when gum is chewed. Gum also gets digestive juices flowing and is considered "sham feeding". Sham feeding is the role of the central nervous system in the regulation of gastric secretion.</a:t>
            </a:r>
          </a:p>
          <a:p>
            <a:pPr algn="just"/>
            <a:endParaRPr lang="en-IN" b="1" dirty="0">
              <a:effectLst>
                <a:outerShdw blurRad="38100" dist="38100" dir="2700000" algn="tl">
                  <a:srgbClr val="000000">
                    <a:alpha val="43137"/>
                  </a:srgbClr>
                </a:outerShdw>
              </a:effectLst>
            </a:endParaRPr>
          </a:p>
          <a:p>
            <a:pPr algn="just"/>
            <a:r>
              <a:rPr lang="en-IN" b="1" dirty="0">
                <a:effectLst>
                  <a:outerShdw blurRad="38100" dist="38100" dir="2700000" algn="tl">
                    <a:srgbClr val="000000">
                      <a:alpha val="43137"/>
                    </a:srgbClr>
                  </a:outerShdw>
                </a:effectLst>
              </a:rPr>
              <a:t>Stomach:</a:t>
            </a:r>
            <a:r>
              <a:rPr lang="en-US" dirty="0">
                <a:effectLst>
                  <a:outerShdw blurRad="38100" dist="38100" dir="2700000" algn="tl">
                    <a:srgbClr val="000000">
                      <a:alpha val="43137"/>
                    </a:srgbClr>
                  </a:outerShdw>
                </a:effectLst>
              </a:rPr>
              <a:t>Chewing gum is used as a novel approach for the treatment of </a:t>
            </a:r>
            <a:r>
              <a:rPr lang="en-US" dirty="0">
                <a:effectLst>
                  <a:outerShdw blurRad="38100" dist="38100" dir="2700000" algn="tl">
                    <a:srgbClr val="000000">
                      <a:alpha val="43137"/>
                    </a:srgbClr>
                  </a:outerShdw>
                </a:effectLst>
                <a:hlinkClick r:id="rId2" tooltip="Gastroesophageal reflux disease">
                  <a:extLst>
                    <a:ext uri="{A12FA001-AC4F-418D-AE19-62706E023703}">
                      <ahyp:hlinkClr xmlns:ahyp="http://schemas.microsoft.com/office/drawing/2018/hyperlinkcolor" val="tx"/>
                    </a:ext>
                  </a:extLst>
                </a:hlinkClick>
              </a:rPr>
              <a:t>gastroesophageal reflux disease</a:t>
            </a:r>
            <a:r>
              <a:rPr lang="en-US" dirty="0">
                <a:effectLst>
                  <a:outerShdw blurRad="38100" dist="38100" dir="2700000" algn="tl">
                    <a:srgbClr val="000000">
                      <a:alpha val="43137"/>
                    </a:srgbClr>
                  </a:outerShdw>
                </a:effectLst>
              </a:rPr>
              <a:t> (GERD). One hypothesis is that chewing gum stimulates the production of more bicarbonate-containing </a:t>
            </a:r>
            <a:r>
              <a:rPr lang="en-US" dirty="0">
                <a:effectLst>
                  <a:outerShdw blurRad="38100" dist="38100" dir="2700000" algn="tl">
                    <a:srgbClr val="000000">
                      <a:alpha val="43137"/>
                    </a:srgbClr>
                  </a:outerShdw>
                </a:effectLst>
                <a:hlinkClick r:id="rId3" tooltip="Saliva">
                  <a:extLst>
                    <a:ext uri="{A12FA001-AC4F-418D-AE19-62706E023703}">
                      <ahyp:hlinkClr xmlns:ahyp="http://schemas.microsoft.com/office/drawing/2018/hyperlinkcolor" val="tx"/>
                    </a:ext>
                  </a:extLst>
                </a:hlinkClick>
              </a:rPr>
              <a:t>saliva</a:t>
            </a:r>
            <a:r>
              <a:rPr lang="en-US" dirty="0">
                <a:effectLst>
                  <a:outerShdw blurRad="38100" dist="38100" dir="2700000" algn="tl">
                    <a:srgbClr val="000000">
                      <a:alpha val="43137"/>
                    </a:srgbClr>
                  </a:outerShdw>
                </a:effectLst>
              </a:rPr>
              <a:t> and increases the rate of swallowing. After the saliva is swallowed, it neutralizes acid in the </a:t>
            </a:r>
            <a:r>
              <a:rPr lang="en-US" dirty="0">
                <a:effectLst>
                  <a:outerShdw blurRad="38100" dist="38100" dir="2700000" algn="tl">
                    <a:srgbClr val="000000">
                      <a:alpha val="43137"/>
                    </a:srgbClr>
                  </a:outerShdw>
                </a:effectLst>
                <a:hlinkClick r:id="rId4" tooltip="Esophagus">
                  <a:extLst>
                    <a:ext uri="{A12FA001-AC4F-418D-AE19-62706E023703}">
                      <ahyp:hlinkClr xmlns:ahyp="http://schemas.microsoft.com/office/drawing/2018/hyperlinkcolor" val="tx"/>
                    </a:ext>
                  </a:extLst>
                </a:hlinkClick>
              </a:rPr>
              <a:t>esophagus</a:t>
            </a:r>
            <a:r>
              <a:rPr lang="en-US" dirty="0">
                <a:effectLst>
                  <a:outerShdw blurRad="38100" dist="38100" dir="2700000" algn="tl">
                    <a:srgbClr val="000000">
                      <a:alpha val="43137"/>
                    </a:srgbClr>
                  </a:outerShdw>
                </a:effectLst>
              </a:rPr>
              <a:t>. In effect, chewing gum exaggerates one of the normal processes that neutralize acid in the esophagus. However, chewing gum is sometimes considered to contribute to the development of </a:t>
            </a:r>
            <a:r>
              <a:rPr lang="en-US" dirty="0">
                <a:effectLst>
                  <a:outerShdw blurRad="38100" dist="38100" dir="2700000" algn="tl">
                    <a:srgbClr val="000000">
                      <a:alpha val="43137"/>
                    </a:srgbClr>
                  </a:outerShdw>
                </a:effectLst>
                <a:hlinkClick r:id="rId5" tooltip="Stomach ulcers">
                  <a:extLst>
                    <a:ext uri="{A12FA001-AC4F-418D-AE19-62706E023703}">
                      <ahyp:hlinkClr xmlns:ahyp="http://schemas.microsoft.com/office/drawing/2018/hyperlinkcolor" val="tx"/>
                    </a:ext>
                  </a:extLst>
                </a:hlinkClick>
              </a:rPr>
              <a:t>stomach ulcers</a:t>
            </a:r>
            <a:r>
              <a:rPr lang="en-US" dirty="0">
                <a:effectLst>
                  <a:outerShdw blurRad="38100" dist="38100" dir="2700000" algn="tl">
                    <a:srgbClr val="000000">
                      <a:alpha val="43137"/>
                    </a:srgbClr>
                  </a:outerShdw>
                </a:effectLst>
              </a:rPr>
              <a:t>. It stimulates the stomach to secrete acid and the </a:t>
            </a:r>
            <a:r>
              <a:rPr lang="en-US" dirty="0">
                <a:effectLst>
                  <a:outerShdw blurRad="38100" dist="38100" dir="2700000" algn="tl">
                    <a:srgbClr val="000000">
                      <a:alpha val="43137"/>
                    </a:srgbClr>
                  </a:outerShdw>
                </a:effectLst>
                <a:hlinkClick r:id="rId6" tooltip="Pancreas">
                  <a:extLst>
                    <a:ext uri="{A12FA001-AC4F-418D-AE19-62706E023703}">
                      <ahyp:hlinkClr xmlns:ahyp="http://schemas.microsoft.com/office/drawing/2018/hyperlinkcolor" val="tx"/>
                    </a:ext>
                  </a:extLst>
                </a:hlinkClick>
              </a:rPr>
              <a:t>pancreas</a:t>
            </a:r>
            <a:r>
              <a:rPr lang="en-US" dirty="0">
                <a:effectLst>
                  <a:outerShdw blurRad="38100" dist="38100" dir="2700000" algn="tl">
                    <a:srgbClr val="000000">
                      <a:alpha val="43137"/>
                    </a:srgbClr>
                  </a:outerShdw>
                </a:effectLst>
              </a:rPr>
              <a:t> to produce digestive enzymes that aren't required. In some cases, when consuming large quantities of gum containing sorbitol, gas and/or diarrhea may occur</a:t>
            </a:r>
            <a:endParaRPr lang="en-IN" b="1" dirty="0">
              <a:effectLst>
                <a:outerShdw blurRad="38100" dist="38100" dir="2700000" algn="tl">
                  <a:srgbClr val="000000">
                    <a:alpha val="43137"/>
                  </a:srgbClr>
                </a:outerShdw>
              </a:effectLst>
            </a:endParaRPr>
          </a:p>
          <a:p>
            <a:endParaRPr lang="en-IN" dirty="0"/>
          </a:p>
        </p:txBody>
      </p:sp>
    </p:spTree>
    <p:extLst>
      <p:ext uri="{BB962C8B-B14F-4D97-AF65-F5344CB8AC3E}">
        <p14:creationId xmlns:p14="http://schemas.microsoft.com/office/powerpoint/2010/main" val="32047792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E45BD-EFC0-4B7F-9343-AE4C4F7E6144}"/>
              </a:ext>
            </a:extLst>
          </p:cNvPr>
          <p:cNvSpPr>
            <a:spLocks noGrp="1"/>
          </p:cNvSpPr>
          <p:nvPr>
            <p:ph type="title"/>
          </p:nvPr>
        </p:nvSpPr>
        <p:spPr/>
        <p:txBody>
          <a:bodyPr/>
          <a:lstStyle/>
          <a:p>
            <a:r>
              <a:rPr lang="en-US" dirty="0"/>
              <a:t>         </a:t>
            </a:r>
            <a:r>
              <a:rPr lang="en-US" sz="2800" dirty="0"/>
              <a:t>Common Defects In Chewing Gums</a:t>
            </a:r>
            <a:endParaRPr lang="en-IN" sz="2800" dirty="0"/>
          </a:p>
        </p:txBody>
      </p:sp>
      <p:sp>
        <p:nvSpPr>
          <p:cNvPr id="3" name="Content Placeholder 2">
            <a:extLst>
              <a:ext uri="{FF2B5EF4-FFF2-40B4-BE49-F238E27FC236}">
                <a16:creationId xmlns:a16="http://schemas.microsoft.com/office/drawing/2014/main" id="{B6B22CFD-0A49-40CC-BACE-8258684FC382}"/>
              </a:ext>
            </a:extLst>
          </p:cNvPr>
          <p:cNvSpPr>
            <a:spLocks noGrp="1"/>
          </p:cNvSpPr>
          <p:nvPr>
            <p:ph idx="1"/>
          </p:nvPr>
        </p:nvSpPr>
        <p:spPr>
          <a:xfrm>
            <a:off x="677334" y="1499191"/>
            <a:ext cx="8596668" cy="4542171"/>
          </a:xfrm>
        </p:spPr>
        <p:txBody>
          <a:bodyPr/>
          <a:lstStyle/>
          <a:p>
            <a:r>
              <a:rPr lang="en-IN" dirty="0"/>
              <a:t>Cloudiness:</a:t>
            </a:r>
          </a:p>
          <a:p>
            <a:pPr marL="0" indent="0">
              <a:buNone/>
            </a:pPr>
            <a:r>
              <a:rPr lang="en-US" dirty="0"/>
              <a:t>This is caused by low-grade or undissolved hydrocolloid, coacervation, salting out, calcium precipitation or air entrapment. Use of more water, a longer time or higher temperature for dissolving colloid prevents this defect. Increasing liquor standing time or vacuum deaeration removes entrapped air. </a:t>
            </a:r>
          </a:p>
          <a:p>
            <a:r>
              <a:rPr lang="en-IN" dirty="0"/>
              <a:t>Crystallization:</a:t>
            </a:r>
          </a:p>
          <a:p>
            <a:pPr marL="0" indent="0">
              <a:buNone/>
            </a:pPr>
            <a:r>
              <a:rPr lang="en-US" dirty="0"/>
              <a:t>It is normally caused by sucrose crystallization and hence reducing sucrose content or increasing doctoring by adding reducing sugars helps in reducing crystallization. </a:t>
            </a:r>
            <a:endParaRPr lang="en-IN" dirty="0"/>
          </a:p>
          <a:p>
            <a:pPr marL="0" indent="0">
              <a:buNone/>
            </a:pPr>
            <a:endParaRPr lang="en-IN" dirty="0"/>
          </a:p>
        </p:txBody>
      </p:sp>
    </p:spTree>
    <p:extLst>
      <p:ext uri="{BB962C8B-B14F-4D97-AF65-F5344CB8AC3E}">
        <p14:creationId xmlns:p14="http://schemas.microsoft.com/office/powerpoint/2010/main" val="2640344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E89B9-BDA0-4E24-8303-929A5457D20F}"/>
              </a:ext>
            </a:extLst>
          </p:cNvPr>
          <p:cNvSpPr>
            <a:spLocks noGrp="1"/>
          </p:cNvSpPr>
          <p:nvPr>
            <p:ph type="title"/>
          </p:nvPr>
        </p:nvSpPr>
        <p:spPr/>
        <p:txBody>
          <a:bodyPr/>
          <a:lstStyle/>
          <a:p>
            <a:r>
              <a:rPr lang="en-US" dirty="0"/>
              <a:t>         </a:t>
            </a:r>
            <a:r>
              <a:rPr lang="en-US" sz="2800" dirty="0"/>
              <a:t>Common Defects In Chewing Gums</a:t>
            </a:r>
            <a:endParaRPr lang="en-IN" sz="2800" dirty="0"/>
          </a:p>
        </p:txBody>
      </p:sp>
      <p:sp>
        <p:nvSpPr>
          <p:cNvPr id="3" name="Content Placeholder 2">
            <a:extLst>
              <a:ext uri="{FF2B5EF4-FFF2-40B4-BE49-F238E27FC236}">
                <a16:creationId xmlns:a16="http://schemas.microsoft.com/office/drawing/2014/main" id="{43AB2E71-56CE-4F2F-899F-F5557DF228EA}"/>
              </a:ext>
            </a:extLst>
          </p:cNvPr>
          <p:cNvSpPr>
            <a:spLocks noGrp="1"/>
          </p:cNvSpPr>
          <p:nvPr>
            <p:ph idx="1"/>
          </p:nvPr>
        </p:nvSpPr>
        <p:spPr>
          <a:xfrm>
            <a:off x="677334" y="1499191"/>
            <a:ext cx="8596668" cy="4542171"/>
          </a:xfrm>
        </p:spPr>
        <p:txBody>
          <a:bodyPr/>
          <a:lstStyle/>
          <a:p>
            <a:r>
              <a:rPr lang="en-IN" dirty="0"/>
              <a:t>Mis-shapes</a:t>
            </a:r>
          </a:p>
          <a:p>
            <a:pPr marL="0" indent="0">
              <a:buNone/>
            </a:pPr>
            <a:r>
              <a:rPr lang="en-US" dirty="0"/>
              <a:t>Sweets </a:t>
            </a:r>
            <a:r>
              <a:rPr lang="en-US" dirty="0" err="1"/>
              <a:t>overbunched</a:t>
            </a:r>
            <a:r>
              <a:rPr lang="en-US" dirty="0"/>
              <a:t> while still soft or insufficiently hardened before finishing processes is usually responsible for this defect.</a:t>
            </a:r>
          </a:p>
          <a:p>
            <a:r>
              <a:rPr lang="en-IN" dirty="0"/>
              <a:t>Stickiness</a:t>
            </a:r>
          </a:p>
          <a:p>
            <a:pPr marL="0" indent="0">
              <a:buNone/>
            </a:pPr>
            <a:endParaRPr lang="en-IN" dirty="0"/>
          </a:p>
          <a:p>
            <a:pPr marL="0" indent="0">
              <a:buNone/>
            </a:pPr>
            <a:r>
              <a:rPr lang="en-US" dirty="0"/>
              <a:t>This can be caused by the ERH being too low, excess reducing sugar, variable acidity, incorrect total solids, under cooking or over cooking, insufficient </a:t>
            </a:r>
            <a:r>
              <a:rPr lang="en-US" dirty="0" err="1"/>
              <a:t>gelatinzation</a:t>
            </a:r>
            <a:r>
              <a:rPr lang="en-US" dirty="0"/>
              <a:t>, etc.</a:t>
            </a:r>
            <a:endParaRPr lang="en-IN" dirty="0"/>
          </a:p>
          <a:p>
            <a:pPr marL="0" indent="0">
              <a:buNone/>
            </a:pPr>
            <a:endParaRPr lang="en-IN" dirty="0"/>
          </a:p>
        </p:txBody>
      </p:sp>
    </p:spTree>
    <p:extLst>
      <p:ext uri="{BB962C8B-B14F-4D97-AF65-F5344CB8AC3E}">
        <p14:creationId xmlns:p14="http://schemas.microsoft.com/office/powerpoint/2010/main" val="3453903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hank you images">
            <a:extLst>
              <a:ext uri="{FF2B5EF4-FFF2-40B4-BE49-F238E27FC236}">
                <a16:creationId xmlns:a16="http://schemas.microsoft.com/office/drawing/2014/main" id="{ADBAC82F-FC97-455D-8586-43718641DB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3563" y="1499191"/>
            <a:ext cx="5656521" cy="4359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9549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4973D-4659-4E80-9ADA-0C534363BAD4}"/>
              </a:ext>
            </a:extLst>
          </p:cNvPr>
          <p:cNvSpPr>
            <a:spLocks noGrp="1"/>
          </p:cNvSpPr>
          <p:nvPr>
            <p:ph type="title"/>
          </p:nvPr>
        </p:nvSpPr>
        <p:spPr/>
        <p:txBody>
          <a:bodyPr/>
          <a:lstStyle/>
          <a:p>
            <a:r>
              <a:rPr lang="en-US" b="1" dirty="0"/>
              <a:t>        Bubble gum</a:t>
            </a:r>
            <a:r>
              <a:rPr lang="en-US" dirty="0"/>
              <a:t> and </a:t>
            </a:r>
            <a:r>
              <a:rPr lang="en-US" b="1" dirty="0"/>
              <a:t>chewing gum</a:t>
            </a:r>
            <a:r>
              <a:rPr lang="en-US" dirty="0"/>
              <a:t> </a:t>
            </a:r>
            <a:endParaRPr lang="en-IN" dirty="0"/>
          </a:p>
        </p:txBody>
      </p:sp>
      <p:sp>
        <p:nvSpPr>
          <p:cNvPr id="3" name="Content Placeholder 2">
            <a:extLst>
              <a:ext uri="{FF2B5EF4-FFF2-40B4-BE49-F238E27FC236}">
                <a16:creationId xmlns:a16="http://schemas.microsoft.com/office/drawing/2014/main" id="{5DB7DF41-DEA7-4225-AB36-04EFAFEBF386}"/>
              </a:ext>
            </a:extLst>
          </p:cNvPr>
          <p:cNvSpPr>
            <a:spLocks noGrp="1"/>
          </p:cNvSpPr>
          <p:nvPr>
            <p:ph idx="1"/>
          </p:nvPr>
        </p:nvSpPr>
        <p:spPr>
          <a:xfrm>
            <a:off x="677334" y="2160589"/>
            <a:ext cx="4809066" cy="3880773"/>
          </a:xfrm>
        </p:spPr>
        <p:txBody>
          <a:bodyPr/>
          <a:lstStyle/>
          <a:p>
            <a:pPr marL="0" indent="0" algn="just">
              <a:buNone/>
            </a:pPr>
            <a:r>
              <a:rPr lang="en-US" dirty="0"/>
              <a:t>Both </a:t>
            </a:r>
            <a:r>
              <a:rPr lang="en-US" b="1" dirty="0"/>
              <a:t>bubble gum</a:t>
            </a:r>
            <a:r>
              <a:rPr lang="en-US" dirty="0"/>
              <a:t> and </a:t>
            </a:r>
            <a:r>
              <a:rPr lang="en-US" b="1" dirty="0"/>
              <a:t>chewing gum</a:t>
            </a:r>
            <a:r>
              <a:rPr lang="en-US" dirty="0"/>
              <a:t> are normally sweetened and many companies add a type of flavoring to their </a:t>
            </a:r>
            <a:r>
              <a:rPr lang="en-US" b="1" dirty="0"/>
              <a:t>gum</a:t>
            </a:r>
            <a:r>
              <a:rPr lang="en-US" dirty="0"/>
              <a:t>. The main flavor </a:t>
            </a:r>
            <a:r>
              <a:rPr lang="en-US" b="1" dirty="0"/>
              <a:t>chewing gum</a:t>
            </a:r>
            <a:r>
              <a:rPr lang="en-US" dirty="0"/>
              <a:t> is mint, but it’s possible to find flavors such as watermelon and </a:t>
            </a:r>
            <a:r>
              <a:rPr lang="en-US" dirty="0" err="1"/>
              <a:t>liquorice</a:t>
            </a:r>
            <a:r>
              <a:rPr lang="en-US" dirty="0"/>
              <a:t>. There are usually more </a:t>
            </a:r>
            <a:r>
              <a:rPr lang="en-US" b="1" dirty="0"/>
              <a:t>bubble gum</a:t>
            </a:r>
            <a:r>
              <a:rPr lang="en-US" dirty="0"/>
              <a:t> flavors than </a:t>
            </a:r>
            <a:r>
              <a:rPr lang="en-US" b="1" dirty="0"/>
              <a:t>chewing gum</a:t>
            </a:r>
            <a:r>
              <a:rPr lang="en-US" dirty="0"/>
              <a:t>, for example, strawberry, blueberry, grape and many more.</a:t>
            </a:r>
            <a:endParaRPr lang="en-IN" dirty="0"/>
          </a:p>
        </p:txBody>
      </p:sp>
      <p:pic>
        <p:nvPicPr>
          <p:cNvPr id="1028" name="Picture 4" descr="Image result for Chewing Gum">
            <a:extLst>
              <a:ext uri="{FF2B5EF4-FFF2-40B4-BE49-F238E27FC236}">
                <a16:creationId xmlns:a16="http://schemas.microsoft.com/office/drawing/2014/main" id="{1128A49C-6684-453C-B45C-08E0082516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399" y="3742658"/>
            <a:ext cx="3976577" cy="165868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Chewing Gum">
            <a:extLst>
              <a:ext uri="{FF2B5EF4-FFF2-40B4-BE49-F238E27FC236}">
                <a16:creationId xmlns:a16="http://schemas.microsoft.com/office/drawing/2014/main" id="{69B57C26-95BE-4E4E-936E-5C38B207C4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398" y="1930400"/>
            <a:ext cx="3976576" cy="1812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8558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2799D-2543-45F1-B3DE-7D396823A02C}"/>
              </a:ext>
            </a:extLst>
          </p:cNvPr>
          <p:cNvSpPr>
            <a:spLocks noGrp="1"/>
          </p:cNvSpPr>
          <p:nvPr>
            <p:ph type="title"/>
          </p:nvPr>
        </p:nvSpPr>
        <p:spPr/>
        <p:txBody>
          <a:bodyPr/>
          <a:lstStyle/>
          <a:p>
            <a:r>
              <a:rPr lang="en-IN" dirty="0"/>
              <a:t>               </a:t>
            </a:r>
            <a:r>
              <a:rPr lang="en-IN" sz="2800" dirty="0"/>
              <a:t>Major Producers</a:t>
            </a:r>
          </a:p>
        </p:txBody>
      </p:sp>
      <p:sp>
        <p:nvSpPr>
          <p:cNvPr id="3" name="Content Placeholder 2">
            <a:extLst>
              <a:ext uri="{FF2B5EF4-FFF2-40B4-BE49-F238E27FC236}">
                <a16:creationId xmlns:a16="http://schemas.microsoft.com/office/drawing/2014/main" id="{7B770553-E5D1-4DA3-92BC-2199969FAAC0}"/>
              </a:ext>
            </a:extLst>
          </p:cNvPr>
          <p:cNvSpPr>
            <a:spLocks noGrp="1"/>
          </p:cNvSpPr>
          <p:nvPr>
            <p:ph idx="1"/>
          </p:nvPr>
        </p:nvSpPr>
        <p:spPr/>
        <p:txBody>
          <a:bodyPr>
            <a:normAutofit fontScale="92500" lnSpcReduction="20000"/>
          </a:bodyPr>
          <a:lstStyle/>
          <a:p>
            <a:r>
              <a:rPr lang="en-IN" dirty="0" err="1"/>
              <a:t>Arcor</a:t>
            </a:r>
            <a:r>
              <a:rPr lang="en-IN" dirty="0"/>
              <a:t> Group</a:t>
            </a:r>
          </a:p>
          <a:p>
            <a:r>
              <a:rPr lang="en-IN" dirty="0"/>
              <a:t>Cloetta AB</a:t>
            </a:r>
          </a:p>
          <a:p>
            <a:r>
              <a:rPr lang="en-IN" dirty="0"/>
              <a:t>Ferndale Confectionery Pty Ltd.</a:t>
            </a:r>
          </a:p>
          <a:p>
            <a:r>
              <a:rPr lang="en-IN" dirty="0"/>
              <a:t>Haribo GmbH &amp; Co. Kg</a:t>
            </a:r>
          </a:p>
          <a:p>
            <a:r>
              <a:rPr lang="en-IN" dirty="0"/>
              <a:t>Lotte Confectionery</a:t>
            </a:r>
          </a:p>
          <a:p>
            <a:r>
              <a:rPr lang="en-IN" dirty="0"/>
              <a:t>Mars, Incorporated</a:t>
            </a:r>
          </a:p>
          <a:p>
            <a:r>
              <a:rPr lang="en-IN" dirty="0"/>
              <a:t>The Wm. Wrigley Jr. Company</a:t>
            </a:r>
          </a:p>
          <a:p>
            <a:r>
              <a:rPr lang="en-IN" dirty="0"/>
              <a:t>Meiji Holdings Company, Ltd.</a:t>
            </a:r>
          </a:p>
          <a:p>
            <a:r>
              <a:rPr lang="en-IN" dirty="0" err="1"/>
              <a:t>Peppersmith</a:t>
            </a:r>
            <a:endParaRPr lang="en-IN" dirty="0"/>
          </a:p>
          <a:p>
            <a:r>
              <a:rPr lang="en-IN" dirty="0" err="1"/>
              <a:t>Perfetti</a:t>
            </a:r>
            <a:r>
              <a:rPr lang="en-IN" dirty="0"/>
              <a:t> Van </a:t>
            </a:r>
            <a:r>
              <a:rPr lang="en-IN" dirty="0" err="1"/>
              <a:t>Melle</a:t>
            </a:r>
            <a:endParaRPr lang="en-IN" dirty="0"/>
          </a:p>
          <a:p>
            <a:r>
              <a:rPr lang="en-IN" dirty="0"/>
              <a:t>The Hershey Company</a:t>
            </a:r>
          </a:p>
          <a:p>
            <a:endParaRPr lang="en-IN" dirty="0"/>
          </a:p>
        </p:txBody>
      </p:sp>
    </p:spTree>
    <p:extLst>
      <p:ext uri="{BB962C8B-B14F-4D97-AF65-F5344CB8AC3E}">
        <p14:creationId xmlns:p14="http://schemas.microsoft.com/office/powerpoint/2010/main" val="2726231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84530-CFC2-4F3A-88AB-FBBFE3901121}"/>
              </a:ext>
            </a:extLst>
          </p:cNvPr>
          <p:cNvSpPr>
            <a:spLocks noGrp="1"/>
          </p:cNvSpPr>
          <p:nvPr>
            <p:ph type="title"/>
          </p:nvPr>
        </p:nvSpPr>
        <p:spPr/>
        <p:txBody>
          <a:bodyPr/>
          <a:lstStyle/>
          <a:p>
            <a:r>
              <a:rPr lang="en-US" sz="2800" dirty="0"/>
              <a:t>       Role of Ingredients Used in Chewing Gum</a:t>
            </a:r>
            <a:endParaRPr lang="en-IN" sz="2800" dirty="0"/>
          </a:p>
        </p:txBody>
      </p:sp>
      <p:sp>
        <p:nvSpPr>
          <p:cNvPr id="3" name="Content Placeholder 2">
            <a:extLst>
              <a:ext uri="{FF2B5EF4-FFF2-40B4-BE49-F238E27FC236}">
                <a16:creationId xmlns:a16="http://schemas.microsoft.com/office/drawing/2014/main" id="{29D4DC2B-6695-41FD-B01A-E89F3C17AA35}"/>
              </a:ext>
            </a:extLst>
          </p:cNvPr>
          <p:cNvSpPr>
            <a:spLocks noGrp="1"/>
          </p:cNvSpPr>
          <p:nvPr>
            <p:ph idx="1"/>
          </p:nvPr>
        </p:nvSpPr>
        <p:spPr/>
        <p:txBody>
          <a:bodyPr>
            <a:normAutofit fontScale="85000" lnSpcReduction="10000"/>
          </a:bodyPr>
          <a:lstStyle/>
          <a:p>
            <a:r>
              <a:rPr lang="en-IN" dirty="0"/>
              <a:t>Hydrocolloids:</a:t>
            </a:r>
          </a:p>
          <a:p>
            <a:pPr marL="0" indent="0" algn="just">
              <a:buNone/>
            </a:pPr>
            <a:r>
              <a:rPr lang="en-US" dirty="0"/>
              <a:t>Hydrocolloids are the key ingredients for gums manufacture. They are high molecular weight polymers of plant, animal or microbial origin that form viscous solutions or gels on addition of water. Some of the Hydrocolloids are given below:</a:t>
            </a:r>
            <a:endParaRPr lang="en-IN" dirty="0"/>
          </a:p>
          <a:p>
            <a:pPr marL="0" indent="0" algn="just">
              <a:buNone/>
            </a:pPr>
            <a:r>
              <a:rPr lang="en-IN" dirty="0"/>
              <a:t>Agar </a:t>
            </a:r>
            <a:r>
              <a:rPr lang="en-IN" dirty="0" err="1"/>
              <a:t>agar</a:t>
            </a:r>
            <a:r>
              <a:rPr lang="en-IN" dirty="0"/>
              <a:t>: </a:t>
            </a:r>
            <a:r>
              <a:rPr lang="en-US" dirty="0"/>
              <a:t>It is a seaweed and swells in water and exhibits a high gelling power at low (1-2%) concentrations to give a hard-brittle short-breaking bite with good clarity. It is one of the most potential gel-forming agents known. The strength is mainly proportional to the agarose rather than agaropectin content, which forms double helices on gelation. It has a unique property to form gels which only sets at 32-39</a:t>
            </a:r>
            <a:r>
              <a:rPr lang="en-US" dirty="0">
                <a:latin typeface="Times New Roman" panose="02020603050405020304" pitchFamily="18" charset="0"/>
                <a:cs typeface="Times New Roman" panose="02020603050405020304" pitchFamily="18" charset="0"/>
              </a:rPr>
              <a:t>°</a:t>
            </a:r>
            <a:r>
              <a:rPr lang="en-US" dirty="0"/>
              <a:t>C yet does not melt until temperature reaches 85-90</a:t>
            </a:r>
            <a:r>
              <a:rPr lang="en-US" dirty="0">
                <a:latin typeface="Times New Roman" panose="02020603050405020304" pitchFamily="18" charset="0"/>
                <a:cs typeface="Times New Roman" panose="02020603050405020304" pitchFamily="18" charset="0"/>
              </a:rPr>
              <a:t>°</a:t>
            </a:r>
            <a:r>
              <a:rPr lang="en-US" dirty="0"/>
              <a:t>C. This aspect is advantageous in allowing the incorporation of </a:t>
            </a:r>
            <a:r>
              <a:rPr lang="en-US" dirty="0" err="1"/>
              <a:t>flavours</a:t>
            </a:r>
            <a:r>
              <a:rPr lang="en-US" dirty="0"/>
              <a:t>, acids, </a:t>
            </a:r>
            <a:r>
              <a:rPr lang="en-US" dirty="0" err="1"/>
              <a:t>colours</a:t>
            </a:r>
            <a:r>
              <a:rPr lang="en-US" dirty="0"/>
              <a:t>, etc. at cooler temperatures prior to shaping and setting. </a:t>
            </a:r>
            <a:endParaRPr lang="en-IN" dirty="0"/>
          </a:p>
          <a:p>
            <a:pPr marL="0" indent="0" algn="just">
              <a:buNone/>
            </a:pPr>
            <a:r>
              <a:rPr lang="en-IN" dirty="0"/>
              <a:t>Bacterial gums: Xanthan gum from Xanthomonas campestris, </a:t>
            </a:r>
            <a:r>
              <a:rPr lang="en-IN" dirty="0" err="1"/>
              <a:t>gellan</a:t>
            </a:r>
            <a:r>
              <a:rPr lang="en-IN" dirty="0"/>
              <a:t> gum from the fermentation of Pseudomonas elodea, etc. are potential gums which find applications in confectionery. </a:t>
            </a:r>
            <a:r>
              <a:rPr lang="en-IN" dirty="0" err="1"/>
              <a:t>Gellan</a:t>
            </a:r>
            <a:r>
              <a:rPr lang="en-IN" dirty="0"/>
              <a:t> is functional at very low concentration (about 0.5%) to give hard-brittle short-textured gels. Setting temperature is 40-50</a:t>
            </a:r>
            <a:r>
              <a:rPr lang="en-IN" dirty="0">
                <a:latin typeface="Times New Roman" panose="02020603050405020304" pitchFamily="18" charset="0"/>
                <a:cs typeface="Times New Roman" panose="02020603050405020304" pitchFamily="18" charset="0"/>
              </a:rPr>
              <a:t>°</a:t>
            </a:r>
            <a:r>
              <a:rPr lang="en-IN" dirty="0"/>
              <a:t>C yet melting temperature is 90-100</a:t>
            </a:r>
            <a:r>
              <a:rPr lang="en-IN" dirty="0">
                <a:latin typeface="Times New Roman" panose="02020603050405020304" pitchFamily="18" charset="0"/>
                <a:cs typeface="Times New Roman" panose="02020603050405020304" pitchFamily="18" charset="0"/>
              </a:rPr>
              <a:t>°</a:t>
            </a:r>
            <a:r>
              <a:rPr lang="en-IN" dirty="0"/>
              <a:t>C.</a:t>
            </a:r>
          </a:p>
        </p:txBody>
      </p:sp>
    </p:spTree>
    <p:extLst>
      <p:ext uri="{BB962C8B-B14F-4D97-AF65-F5344CB8AC3E}">
        <p14:creationId xmlns:p14="http://schemas.microsoft.com/office/powerpoint/2010/main" val="2094625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C3585-5044-47D5-B8D9-D49DBF20FE7D}"/>
              </a:ext>
            </a:extLst>
          </p:cNvPr>
          <p:cNvSpPr>
            <a:spLocks noGrp="1"/>
          </p:cNvSpPr>
          <p:nvPr>
            <p:ph type="title"/>
          </p:nvPr>
        </p:nvSpPr>
        <p:spPr/>
        <p:txBody>
          <a:bodyPr>
            <a:normAutofit/>
          </a:bodyPr>
          <a:lstStyle/>
          <a:p>
            <a:r>
              <a:rPr lang="en-US" sz="2800" dirty="0"/>
              <a:t>            Role of Ingredients Used in Chewing Gum</a:t>
            </a:r>
            <a:endParaRPr lang="en-IN" sz="2800" dirty="0"/>
          </a:p>
        </p:txBody>
      </p:sp>
      <p:sp>
        <p:nvSpPr>
          <p:cNvPr id="3" name="Content Placeholder 2">
            <a:extLst>
              <a:ext uri="{FF2B5EF4-FFF2-40B4-BE49-F238E27FC236}">
                <a16:creationId xmlns:a16="http://schemas.microsoft.com/office/drawing/2014/main" id="{B40C23EF-237F-4EBD-B009-B3B066DCC5C4}"/>
              </a:ext>
            </a:extLst>
          </p:cNvPr>
          <p:cNvSpPr>
            <a:spLocks noGrp="1"/>
          </p:cNvSpPr>
          <p:nvPr>
            <p:ph idx="1"/>
          </p:nvPr>
        </p:nvSpPr>
        <p:spPr/>
        <p:txBody>
          <a:bodyPr>
            <a:normAutofit fontScale="92500" lnSpcReduction="10000"/>
          </a:bodyPr>
          <a:lstStyle/>
          <a:p>
            <a:pPr marL="0" indent="0" algn="just">
              <a:buNone/>
            </a:pPr>
            <a:r>
              <a:rPr lang="en-IN" dirty="0" err="1"/>
              <a:t>Gelatin</a:t>
            </a:r>
            <a:r>
              <a:rPr lang="en-IN" dirty="0"/>
              <a:t>:</a:t>
            </a:r>
            <a:r>
              <a:rPr lang="en-US" dirty="0"/>
              <a:t>Food grade gelatin is made by aqueous extraction of mammalian collagen by lime or acid treatments of skin, bovine or porcine raw materials. Religious reasons may prevent the use of porcine sources. The </a:t>
            </a:r>
            <a:r>
              <a:rPr lang="en-US" dirty="0" err="1"/>
              <a:t>thermoreversibility</a:t>
            </a:r>
            <a:r>
              <a:rPr lang="en-US" dirty="0"/>
              <a:t> of gelatin gels (at around 40</a:t>
            </a:r>
            <a:r>
              <a:rPr lang="en-US" dirty="0">
                <a:latin typeface="Times New Roman" panose="02020603050405020304" pitchFamily="18" charset="0"/>
                <a:cs typeface="Times New Roman" panose="02020603050405020304" pitchFamily="18" charset="0"/>
              </a:rPr>
              <a:t>°</a:t>
            </a:r>
            <a:r>
              <a:rPr lang="en-US" dirty="0"/>
              <a:t>C) gives its main organoleptic feature of a smooth elastic texture which melts agreeably in the mouth. Commercial gelatin is available in leaf, sheet, granule and powder forms. In India, as per Food Safety and Standards (2011) Rules, food grade gelatin is permitted as an additive. </a:t>
            </a:r>
            <a:endParaRPr lang="en-IN" dirty="0"/>
          </a:p>
          <a:p>
            <a:pPr marL="0" indent="0" algn="just">
              <a:buNone/>
            </a:pPr>
            <a:r>
              <a:rPr lang="en-IN" dirty="0"/>
              <a:t>Gum acacia:</a:t>
            </a:r>
            <a:r>
              <a:rPr lang="en-US" dirty="0"/>
              <a:t>It is a tree exudate, where it forms as tears and also called as gum </a:t>
            </a:r>
            <a:r>
              <a:rPr lang="en-US" dirty="0" err="1"/>
              <a:t>arabic</a:t>
            </a:r>
            <a:r>
              <a:rPr lang="en-US" dirty="0"/>
              <a:t>. Each tree yields between 50 and 100 g of gum per year. It is available in lumps, powdered and as purified, standardized, spray-dried. It is the preferred hydrocolloid for many long-lasting, chewy, gum sweets and is used at levels from 10-60%. Resistance to melt away, shape stability, good clarity, bland taste and </a:t>
            </a:r>
            <a:r>
              <a:rPr lang="en-US" dirty="0" err="1"/>
              <a:t>odour</a:t>
            </a:r>
            <a:r>
              <a:rPr lang="en-US" dirty="0"/>
              <a:t> with minimal sweetness and pliable texture with low adhesion during consumption are the key factors of this gum. Its viscosity reduces greatly with increased temperature, making it suitable for fluid-deposited goods. </a:t>
            </a:r>
            <a:endParaRPr lang="en-IN" dirty="0"/>
          </a:p>
          <a:p>
            <a:endParaRPr lang="en-IN" dirty="0"/>
          </a:p>
        </p:txBody>
      </p:sp>
    </p:spTree>
    <p:extLst>
      <p:ext uri="{BB962C8B-B14F-4D97-AF65-F5344CB8AC3E}">
        <p14:creationId xmlns:p14="http://schemas.microsoft.com/office/powerpoint/2010/main" val="2696102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B1587-B526-4DC8-B425-2AAA0E21B4DD}"/>
              </a:ext>
            </a:extLst>
          </p:cNvPr>
          <p:cNvSpPr>
            <a:spLocks noGrp="1"/>
          </p:cNvSpPr>
          <p:nvPr>
            <p:ph type="title"/>
          </p:nvPr>
        </p:nvSpPr>
        <p:spPr/>
        <p:txBody>
          <a:bodyPr>
            <a:normAutofit/>
          </a:bodyPr>
          <a:lstStyle/>
          <a:p>
            <a:r>
              <a:rPr lang="en-US" sz="2800" dirty="0"/>
              <a:t>         Role of Ingredients Used in Chewing Gum</a:t>
            </a:r>
            <a:endParaRPr lang="en-IN" sz="2800" dirty="0"/>
          </a:p>
        </p:txBody>
      </p:sp>
      <p:sp>
        <p:nvSpPr>
          <p:cNvPr id="3" name="Content Placeholder 2">
            <a:extLst>
              <a:ext uri="{FF2B5EF4-FFF2-40B4-BE49-F238E27FC236}">
                <a16:creationId xmlns:a16="http://schemas.microsoft.com/office/drawing/2014/main" id="{A88247FE-DCC6-42E2-B04C-51B350DA674F}"/>
              </a:ext>
            </a:extLst>
          </p:cNvPr>
          <p:cNvSpPr>
            <a:spLocks noGrp="1"/>
          </p:cNvSpPr>
          <p:nvPr>
            <p:ph idx="1"/>
          </p:nvPr>
        </p:nvSpPr>
        <p:spPr/>
        <p:txBody>
          <a:bodyPr/>
          <a:lstStyle/>
          <a:p>
            <a:pPr marL="0" indent="0" algn="just">
              <a:buNone/>
            </a:pPr>
            <a:r>
              <a:rPr lang="en-IN" dirty="0"/>
              <a:t>Pectin:</a:t>
            </a:r>
            <a:r>
              <a:rPr lang="en-US" dirty="0"/>
              <a:t>It is a polymer of galacturonic acid obtained mainly from apple or citrus fruits. </a:t>
            </a:r>
            <a:r>
              <a:rPr lang="en-US" dirty="0" err="1"/>
              <a:t>Pectins</a:t>
            </a:r>
            <a:r>
              <a:rPr lang="en-US" dirty="0"/>
              <a:t> are characterized by their degree of esterification or </a:t>
            </a:r>
            <a:r>
              <a:rPr lang="en-US" dirty="0" err="1"/>
              <a:t>methoxylation</a:t>
            </a:r>
            <a:r>
              <a:rPr lang="en-US" dirty="0"/>
              <a:t> and gel strength. It forms gels at 0.5-4.0% concentration and have a delicate fruit-like short texture and mouth feel with very good </a:t>
            </a:r>
            <a:r>
              <a:rPr lang="en-US" dirty="0" err="1"/>
              <a:t>flavour</a:t>
            </a:r>
            <a:r>
              <a:rPr lang="en-US" dirty="0"/>
              <a:t> release. Low-methoxy pectin does not require acid and a good gel can be obtained by diffusing calcium ions into the system. </a:t>
            </a:r>
            <a:endParaRPr lang="en-IN" dirty="0"/>
          </a:p>
          <a:p>
            <a:pPr marL="0" indent="0" algn="just">
              <a:buNone/>
            </a:pPr>
            <a:r>
              <a:rPr lang="en-IN" dirty="0"/>
              <a:t>Modified starches:</a:t>
            </a:r>
            <a:r>
              <a:rPr lang="en-US" dirty="0"/>
              <a:t>They are the starches modified by chemical reaction or physical means in order to adapt it for a specific application or improve its stability. Chemical modifications include cross linking, acetylation, phosphorylation, oxidation, etc. Physical modifications involve pre-gelatinization of starch by drying or heating. Corn or maize starch is the most commonly used starch although tapioca (sago), rice, wheat and potato starches can be employed to modify textures.</a:t>
            </a:r>
            <a:endParaRPr lang="en-IN" dirty="0"/>
          </a:p>
          <a:p>
            <a:endParaRPr lang="en-IN" dirty="0"/>
          </a:p>
        </p:txBody>
      </p:sp>
    </p:spTree>
    <p:extLst>
      <p:ext uri="{BB962C8B-B14F-4D97-AF65-F5344CB8AC3E}">
        <p14:creationId xmlns:p14="http://schemas.microsoft.com/office/powerpoint/2010/main" val="3750199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24FAD-FE82-469A-A563-82A0114D58F9}"/>
              </a:ext>
            </a:extLst>
          </p:cNvPr>
          <p:cNvSpPr>
            <a:spLocks noGrp="1"/>
          </p:cNvSpPr>
          <p:nvPr>
            <p:ph type="title"/>
          </p:nvPr>
        </p:nvSpPr>
        <p:spPr/>
        <p:txBody>
          <a:bodyPr/>
          <a:lstStyle/>
          <a:p>
            <a:r>
              <a:rPr lang="en-IN" dirty="0"/>
              <a:t>                         </a:t>
            </a:r>
            <a:r>
              <a:rPr lang="en-IN" sz="2800" dirty="0"/>
              <a:t>Sugars</a:t>
            </a:r>
            <a:br>
              <a:rPr lang="en-IN" dirty="0"/>
            </a:br>
            <a:endParaRPr lang="en-IN" dirty="0"/>
          </a:p>
        </p:txBody>
      </p:sp>
      <p:sp>
        <p:nvSpPr>
          <p:cNvPr id="3" name="Content Placeholder 2">
            <a:extLst>
              <a:ext uri="{FF2B5EF4-FFF2-40B4-BE49-F238E27FC236}">
                <a16:creationId xmlns:a16="http://schemas.microsoft.com/office/drawing/2014/main" id="{81DA2079-32DF-4FB2-819E-E0B6BB9CBC92}"/>
              </a:ext>
            </a:extLst>
          </p:cNvPr>
          <p:cNvSpPr>
            <a:spLocks noGrp="1"/>
          </p:cNvSpPr>
          <p:nvPr>
            <p:ph idx="1"/>
          </p:nvPr>
        </p:nvSpPr>
        <p:spPr/>
        <p:txBody>
          <a:bodyPr/>
          <a:lstStyle/>
          <a:p>
            <a:pPr marL="0" indent="0" algn="just">
              <a:buNone/>
            </a:pPr>
            <a:r>
              <a:rPr lang="en-US" dirty="0"/>
              <a:t>In the chewing gum manufacture, sugar used shall be of very fine particle size (less than 20 microns) to avoid gritty feel in the mouth. Chewing gum, therefore, has to be made from milled sugar similar to icing sugar. Milled sugar is difficult to handle and if exposed to high humidity they agglomerate. Therefore, the confectioners procure crystalline sugar and mill it on-site and feed the milled sugar directly into the manufacturing process. Sugar is usually added at a rate of about 25% of the gum base. Dextrose monohydrate is sometimes used as an alternative to sucrose in chewing gum. The endothermic heat of solution of dextrose gives a cooling sensation in the mouth, a property that goes well with mint </a:t>
            </a:r>
            <a:r>
              <a:rPr lang="en-US" dirty="0" err="1"/>
              <a:t>flavours</a:t>
            </a:r>
            <a:r>
              <a:rPr lang="en-US" dirty="0"/>
              <a:t> but not with others. To achieve a final TSS content of at least 75%, glucose syrup or doctors are incorporated.</a:t>
            </a:r>
            <a:endParaRPr lang="en-IN" dirty="0"/>
          </a:p>
        </p:txBody>
      </p:sp>
    </p:spTree>
    <p:extLst>
      <p:ext uri="{BB962C8B-B14F-4D97-AF65-F5344CB8AC3E}">
        <p14:creationId xmlns:p14="http://schemas.microsoft.com/office/powerpoint/2010/main" val="1047351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5ECF3-376E-4106-AB46-EFF42471B0C5}"/>
              </a:ext>
            </a:extLst>
          </p:cNvPr>
          <p:cNvSpPr>
            <a:spLocks noGrp="1"/>
          </p:cNvSpPr>
          <p:nvPr>
            <p:ph type="title"/>
          </p:nvPr>
        </p:nvSpPr>
        <p:spPr/>
        <p:txBody>
          <a:bodyPr/>
          <a:lstStyle/>
          <a:p>
            <a:r>
              <a:rPr lang="en-IN" dirty="0"/>
              <a:t>                      </a:t>
            </a:r>
            <a:r>
              <a:rPr lang="en-IN" sz="2800" dirty="0"/>
              <a:t>Texturizers</a:t>
            </a:r>
          </a:p>
        </p:txBody>
      </p:sp>
      <p:sp>
        <p:nvSpPr>
          <p:cNvPr id="3" name="Content Placeholder 2">
            <a:extLst>
              <a:ext uri="{FF2B5EF4-FFF2-40B4-BE49-F238E27FC236}">
                <a16:creationId xmlns:a16="http://schemas.microsoft.com/office/drawing/2014/main" id="{E8409B7B-8C38-463F-9FC0-ACB87A0A49EA}"/>
              </a:ext>
            </a:extLst>
          </p:cNvPr>
          <p:cNvSpPr>
            <a:spLocks noGrp="1"/>
          </p:cNvSpPr>
          <p:nvPr>
            <p:ph idx="1"/>
          </p:nvPr>
        </p:nvSpPr>
        <p:spPr/>
        <p:txBody>
          <a:bodyPr/>
          <a:lstStyle/>
          <a:p>
            <a:pPr algn="just"/>
            <a:r>
              <a:rPr lang="en-US" dirty="0"/>
              <a:t>Texturizers are substances that are added to the gum base to modify the mouth feel and facilitate processing. Common texturizers are food grade calcium carbonate or talc. Both of these are less expensive than the other ingredients in gum base. Low cost chewing gum bases contain about 45-55% texturizers whereas high quality chewing gum base contains 18-20%. Bubble gum bases have a texturizer level varying between 30 and 60%. Calcium carbonate is not an acceptable texturizer in products where there is an acid component to the </a:t>
            </a:r>
            <a:r>
              <a:rPr lang="en-US" dirty="0" err="1"/>
              <a:t>flavour</a:t>
            </a:r>
            <a:r>
              <a:rPr lang="en-US" dirty="0"/>
              <a:t> as it reacts with the acid to produce carbon dioxide. Typically acids are only used in fruit-</a:t>
            </a:r>
            <a:r>
              <a:rPr lang="en-US" dirty="0" err="1"/>
              <a:t>flavoured</a:t>
            </a:r>
            <a:r>
              <a:rPr lang="en-US" dirty="0"/>
              <a:t> products, and here, talc must be used as a texturizer. </a:t>
            </a:r>
            <a:endParaRPr lang="en-IN" dirty="0"/>
          </a:p>
        </p:txBody>
      </p:sp>
    </p:spTree>
    <p:extLst>
      <p:ext uri="{BB962C8B-B14F-4D97-AF65-F5344CB8AC3E}">
        <p14:creationId xmlns:p14="http://schemas.microsoft.com/office/powerpoint/2010/main" val="46381433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322</TotalTime>
  <Words>3487</Words>
  <Application>Microsoft Office PowerPoint</Application>
  <PresentationFormat>Widescreen</PresentationFormat>
  <Paragraphs>90</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Times New Roman</vt:lpstr>
      <vt:lpstr>Trebuchet MS</vt:lpstr>
      <vt:lpstr>Wingdings 3</vt:lpstr>
      <vt:lpstr>Facet</vt:lpstr>
      <vt:lpstr>CHEWING GUMS AND BUBBLE GUMS </vt:lpstr>
      <vt:lpstr>                    Chewing gum</vt:lpstr>
      <vt:lpstr>        Bubble gum and chewing gum </vt:lpstr>
      <vt:lpstr>               Major Producers</vt:lpstr>
      <vt:lpstr>       Role of Ingredients Used in Chewing Gum</vt:lpstr>
      <vt:lpstr>            Role of Ingredients Used in Chewing Gum</vt:lpstr>
      <vt:lpstr>         Role of Ingredients Used in Chewing Gum</vt:lpstr>
      <vt:lpstr>                         Sugars </vt:lpstr>
      <vt:lpstr>                      Texturizers</vt:lpstr>
      <vt:lpstr>                   Humectants</vt:lpstr>
      <vt:lpstr>                     Antioxidants</vt:lpstr>
      <vt:lpstr>                        Colours      </vt:lpstr>
      <vt:lpstr>                         Flavours</vt:lpstr>
      <vt:lpstr>Manufacturing of Chewing or Bubble Gum</vt:lpstr>
      <vt:lpstr>                       Quality and safety </vt:lpstr>
      <vt:lpstr>             Physical and chemical characteristics </vt:lpstr>
      <vt:lpstr>             Physical and chemical characteristics </vt:lpstr>
      <vt:lpstr>          Physical and chemical characteristics</vt:lpstr>
      <vt:lpstr>                   Health effects </vt:lpstr>
      <vt:lpstr>                 Health effects</vt:lpstr>
      <vt:lpstr>                  Health effects</vt:lpstr>
      <vt:lpstr>         Common Defects In Chewing Gums</vt:lpstr>
      <vt:lpstr>         Common Defects In Chewing Gums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CHEWING GUMS AND BUBBLE GUMS </dc:title>
  <dc:creator>DR.VK SINGH</dc:creator>
  <cp:lastModifiedBy>DR.VK SINGH</cp:lastModifiedBy>
  <cp:revision>133</cp:revision>
  <dcterms:created xsi:type="dcterms:W3CDTF">2020-05-08T03:25:31Z</dcterms:created>
  <dcterms:modified xsi:type="dcterms:W3CDTF">2020-05-13T03:55:21Z</dcterms:modified>
</cp:coreProperties>
</file>