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6" r:id="rId7"/>
    <p:sldId id="267" r:id="rId8"/>
    <p:sldId id="261" r:id="rId9"/>
    <p:sldId id="263" r:id="rId10"/>
    <p:sldId id="264" r:id="rId11"/>
    <p:sldId id="265"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5/19/2020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5/19/2020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ciencedirect.com/topics/food-science/cocoa-powd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topics/medicine-and-dentistry/pesticide-residue" TargetMode="External"/><Relationship Id="rId2" Type="http://schemas.openxmlformats.org/officeDocument/2006/relationships/hyperlink" Target="https://www.sciencedirect.com/topics/biochemistry-genetics-and-molecular-biology/bacterial-cou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ciencedirect.com/topics/biochemistry-genetics-and-molecular-biology/acetic-ac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4A4C-CAC4-4092-A4AD-6A3F43255411}"/>
              </a:ext>
            </a:extLst>
          </p:cNvPr>
          <p:cNvSpPr>
            <a:spLocks noGrp="1"/>
          </p:cNvSpPr>
          <p:nvPr>
            <p:ph type="ctrTitle"/>
          </p:nvPr>
        </p:nvSpPr>
        <p:spPr>
          <a:xfrm>
            <a:off x="1154955" y="818707"/>
            <a:ext cx="8825658" cy="680484"/>
          </a:xfrm>
        </p:spPr>
        <p:txBody>
          <a:bodyPr/>
          <a:lstStyle/>
          <a:p>
            <a:r>
              <a:rPr lang="en-IN" sz="2800" dirty="0"/>
              <a:t>                  COCOA BEAN PROCESSING</a:t>
            </a:r>
          </a:p>
        </p:txBody>
      </p:sp>
      <p:sp>
        <p:nvSpPr>
          <p:cNvPr id="3" name="Subtitle 2">
            <a:extLst>
              <a:ext uri="{FF2B5EF4-FFF2-40B4-BE49-F238E27FC236}">
                <a16:creationId xmlns:a16="http://schemas.microsoft.com/office/drawing/2014/main" id="{2CEEB585-35A1-41DD-A4A4-D927D704538D}"/>
              </a:ext>
            </a:extLst>
          </p:cNvPr>
          <p:cNvSpPr>
            <a:spLocks noGrp="1"/>
          </p:cNvSpPr>
          <p:nvPr>
            <p:ph type="subTitle" idx="1"/>
          </p:nvPr>
        </p:nvSpPr>
        <p:spPr>
          <a:xfrm>
            <a:off x="1154955" y="4423144"/>
            <a:ext cx="4083089" cy="1215656"/>
          </a:xfrm>
        </p:spPr>
        <p:txBody>
          <a:bodyPr>
            <a:normAutofit fontScale="85000" lnSpcReduction="20000"/>
          </a:bodyPr>
          <a:lstStyle/>
          <a:p>
            <a:pPr algn="just"/>
            <a:r>
              <a:rPr lang="en-US" dirty="0"/>
              <a:t>Department : Dairy Technology</a:t>
            </a:r>
          </a:p>
          <a:p>
            <a:pPr algn="just"/>
            <a:r>
              <a:rPr lang="en-US" dirty="0"/>
              <a:t>Course Title : Food Technology I</a:t>
            </a:r>
          </a:p>
          <a:p>
            <a:pPr algn="just"/>
            <a:r>
              <a:rPr lang="en-US" dirty="0"/>
              <a:t>Course No. : DTT -322</a:t>
            </a:r>
          </a:p>
          <a:p>
            <a:pPr algn="just"/>
            <a:r>
              <a:rPr lang="en-US" dirty="0"/>
              <a:t>Course Teacher:  Bipin Kumar Singh</a:t>
            </a:r>
          </a:p>
          <a:p>
            <a:endParaRPr lang="en-IN" dirty="0"/>
          </a:p>
        </p:txBody>
      </p:sp>
      <p:pic>
        <p:nvPicPr>
          <p:cNvPr id="4" name="Picture 3">
            <a:extLst>
              <a:ext uri="{FF2B5EF4-FFF2-40B4-BE49-F238E27FC236}">
                <a16:creationId xmlns:a16="http://schemas.microsoft.com/office/drawing/2014/main" id="{9A212674-DE35-474F-8853-2AC96871D5CB}"/>
              </a:ext>
            </a:extLst>
          </p:cNvPr>
          <p:cNvPicPr>
            <a:picLocks/>
          </p:cNvPicPr>
          <p:nvPr/>
        </p:nvPicPr>
        <p:blipFill>
          <a:blip r:embed="rId2"/>
          <a:stretch>
            <a:fillRect/>
          </a:stretch>
        </p:blipFill>
        <p:spPr>
          <a:xfrm>
            <a:off x="5794744" y="1952978"/>
            <a:ext cx="5550589" cy="3894666"/>
          </a:xfrm>
          <a:prstGeom prst="rect">
            <a:avLst/>
          </a:prstGeom>
        </p:spPr>
      </p:pic>
      <p:pic>
        <p:nvPicPr>
          <p:cNvPr id="2052" name="Picture 4" descr="Image result for Cocoa bean">
            <a:extLst>
              <a:ext uri="{FF2B5EF4-FFF2-40B4-BE49-F238E27FC236}">
                <a16:creationId xmlns:a16="http://schemas.microsoft.com/office/drawing/2014/main" id="{E156AA39-7EFD-458D-BF9B-DDD504ABE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955" y="1952978"/>
            <a:ext cx="3948673" cy="2418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332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3EEB5-FCFF-49E6-8E69-48D163BFACA4}"/>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20A81D88-B654-4F04-B320-2CFBA53CA9A9}"/>
              </a:ext>
            </a:extLst>
          </p:cNvPr>
          <p:cNvSpPr>
            <a:spLocks noGrp="1"/>
          </p:cNvSpPr>
          <p:nvPr>
            <p:ph idx="1"/>
          </p:nvPr>
        </p:nvSpPr>
        <p:spPr/>
        <p:txBody>
          <a:bodyPr>
            <a:normAutofit fontScale="92500" lnSpcReduction="10000"/>
          </a:bodyPr>
          <a:lstStyle/>
          <a:p>
            <a:pPr algn="just"/>
            <a:r>
              <a:rPr lang="en-IN" dirty="0"/>
              <a:t>Grinding and refining:</a:t>
            </a:r>
            <a:r>
              <a:rPr lang="en-US" dirty="0"/>
              <a:t>The next step is grinding of the cocoa nib particles. The nib consists of 55% cocoa butter and 45% solid material coming from the plant cells. The latter must be ground very finely. When eating chocolate or drinking chocolate milk, no grittiness should be felt in the mouth. For both </a:t>
            </a:r>
            <a:r>
              <a:rPr lang="en-US" dirty="0">
                <a:effectLst>
                  <a:outerShdw blurRad="38100" dist="38100" dir="2700000" algn="tl">
                    <a:srgbClr val="000000">
                      <a:alpha val="43137"/>
                    </a:srgbClr>
                  </a:outerShdw>
                </a:effectLst>
                <a:hlinkClick r:id="rId2" tooltip="Learn more about Cocoa Powder from ScienceDirect's AI-generated Topic Pages">
                  <a:extLst>
                    <a:ext uri="{A12FA001-AC4F-418D-AE19-62706E023703}">
                      <ahyp:hlinkClr xmlns:ahyp="http://schemas.microsoft.com/office/drawing/2018/hyperlinkcolor" val="tx"/>
                    </a:ext>
                  </a:extLst>
                </a:hlinkClick>
              </a:rPr>
              <a:t>cocoa powder</a:t>
            </a:r>
            <a:r>
              <a:rPr lang="en-US" dirty="0"/>
              <a:t> and chocolate it is important that the final particle size distribution is narrow. This facilitates the pressing operation and improves the rheological properties of chocolate. The desired fineness (15–70 </a:t>
            </a:r>
            <a:r>
              <a:rPr lang="en-US" dirty="0" err="1"/>
              <a:t>μm</a:t>
            </a:r>
            <a:r>
              <a:rPr lang="en-US" dirty="0"/>
              <a:t>) and particle size distribution are reached in several successive grinding steps. </a:t>
            </a:r>
            <a:r>
              <a:rPr lang="en-US" dirty="0" err="1"/>
              <a:t>Pregrinding</a:t>
            </a:r>
            <a:r>
              <a:rPr lang="en-US" dirty="0"/>
              <a:t> of the large and hard nib particles is done in disk mills, hammer mills, or pin mills. To reach the ultimate fineness, mass for pressing is refined in modern versions of the triple stone mill, or in vertical ball mills (</a:t>
            </a:r>
            <a:r>
              <a:rPr lang="en-US" dirty="0" err="1"/>
              <a:t>attrittors</a:t>
            </a:r>
            <a:r>
              <a:rPr lang="en-US" dirty="0"/>
              <a:t>). In the chocolate industry, roller mills with five rolls are most commonly used for refining the mass. These are also used to grind the chocolate mass, after adding </a:t>
            </a:r>
            <a:r>
              <a:rPr lang="en-US" dirty="0" err="1"/>
              <a:t>preground</a:t>
            </a:r>
            <a:r>
              <a:rPr lang="en-US" dirty="0"/>
              <a:t> sugar and milk powder.</a:t>
            </a:r>
            <a:endParaRPr lang="en-IN" dirty="0"/>
          </a:p>
          <a:p>
            <a:endParaRPr lang="en-IN" dirty="0"/>
          </a:p>
        </p:txBody>
      </p:sp>
    </p:spTree>
    <p:extLst>
      <p:ext uri="{BB962C8B-B14F-4D97-AF65-F5344CB8AC3E}">
        <p14:creationId xmlns:p14="http://schemas.microsoft.com/office/powerpoint/2010/main" val="1331786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3B82-9EF3-497D-AEB9-D702B678687D}"/>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9697D9CF-E9BA-4975-AAF1-428E09008F72}"/>
              </a:ext>
            </a:extLst>
          </p:cNvPr>
          <p:cNvSpPr>
            <a:spLocks noGrp="1"/>
          </p:cNvSpPr>
          <p:nvPr>
            <p:ph idx="1"/>
          </p:nvPr>
        </p:nvSpPr>
        <p:spPr/>
        <p:txBody>
          <a:bodyPr/>
          <a:lstStyle/>
          <a:p>
            <a:pPr algn="just"/>
            <a:r>
              <a:rPr lang="en-IN" dirty="0"/>
              <a:t>Packaging and shelf-life:</a:t>
            </a:r>
            <a:r>
              <a:rPr lang="en-US" dirty="0"/>
              <a:t>When cocoa mass has to be stored or transported, it is usually packed into 30-kg cardboard boxes with a plastic liner or bag inside. In Europe and the USA most of the transport takes place in liquid form.</a:t>
            </a:r>
          </a:p>
          <a:p>
            <a:pPr marL="0" indent="0" algn="just">
              <a:buNone/>
            </a:pPr>
            <a:r>
              <a:rPr lang="en-US" dirty="0"/>
              <a:t>Cocoa mass has a very good shelf-life. The solid particles are protected by a fat with a high degree of saturation. Moreover, cocoa contains powerful natural antioxidants. These conditions also apply to cocoa beans. If the moisture content of the beans is well under control, their shelf-life will be several years. (</a:t>
            </a:r>
            <a:r>
              <a:rPr lang="en-US" i="1" dirty="0"/>
              <a:t>See</a:t>
            </a:r>
            <a:r>
              <a:rPr lang="en-US" dirty="0"/>
              <a:t> ANTIOXIDANTS | Natural Antioxidants.)</a:t>
            </a:r>
          </a:p>
          <a:p>
            <a:pPr algn="just"/>
            <a:endParaRPr lang="en-IN" dirty="0"/>
          </a:p>
          <a:p>
            <a:endParaRPr lang="en-IN" dirty="0"/>
          </a:p>
        </p:txBody>
      </p:sp>
    </p:spTree>
    <p:extLst>
      <p:ext uri="{BB962C8B-B14F-4D97-AF65-F5344CB8AC3E}">
        <p14:creationId xmlns:p14="http://schemas.microsoft.com/office/powerpoint/2010/main" val="179931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EA0D5FB1-4E44-41D5-B9BF-55DD4DD53C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5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74CD-46E2-4639-B473-BC8BF77C7B4F}"/>
              </a:ext>
            </a:extLst>
          </p:cNvPr>
          <p:cNvSpPr>
            <a:spLocks noGrp="1"/>
          </p:cNvSpPr>
          <p:nvPr>
            <p:ph type="title"/>
          </p:nvPr>
        </p:nvSpPr>
        <p:spPr/>
        <p:txBody>
          <a:bodyPr/>
          <a:lstStyle/>
          <a:p>
            <a:r>
              <a:rPr lang="en-IN" sz="2800" dirty="0"/>
              <a:t>                                   COCOA</a:t>
            </a:r>
          </a:p>
        </p:txBody>
      </p:sp>
      <p:sp>
        <p:nvSpPr>
          <p:cNvPr id="3" name="Content Placeholder 2">
            <a:extLst>
              <a:ext uri="{FF2B5EF4-FFF2-40B4-BE49-F238E27FC236}">
                <a16:creationId xmlns:a16="http://schemas.microsoft.com/office/drawing/2014/main" id="{C0E008E4-D496-423F-8E65-B95A7DB9749D}"/>
              </a:ext>
            </a:extLst>
          </p:cNvPr>
          <p:cNvSpPr>
            <a:spLocks noGrp="1"/>
          </p:cNvSpPr>
          <p:nvPr>
            <p:ph idx="1"/>
          </p:nvPr>
        </p:nvSpPr>
        <p:spPr/>
        <p:txBody>
          <a:bodyPr/>
          <a:lstStyle/>
          <a:p>
            <a:pPr algn="just"/>
            <a:r>
              <a:rPr lang="en-US" dirty="0"/>
              <a:t>The Swedish botanist Linnaeus named cocoa bean Theobroma cacao, meaning food of the Gods to reflect its spiritual and social importance to the Mayans and Aztecs. The cacao tree is strictly tropical plant thriving only in hoy, humid climate. The cocoa bean or simply cocoa, which is also called the cacao bean or cacao, is the dried and fully fermented seed of Theobroma cacao, from which cocoa solids and cocoa butter can be extracted. Cocoa beans are the basis of chocolate, and Mesoamerican foods including </a:t>
            </a:r>
            <a:r>
              <a:rPr lang="en-US" dirty="0" err="1"/>
              <a:t>tejate</a:t>
            </a:r>
            <a:r>
              <a:rPr lang="en-US" dirty="0"/>
              <a:t>, an indigenous Mexican drink that also includes maize.</a:t>
            </a:r>
            <a:endParaRPr lang="en-IN" dirty="0"/>
          </a:p>
        </p:txBody>
      </p:sp>
    </p:spTree>
    <p:extLst>
      <p:ext uri="{BB962C8B-B14F-4D97-AF65-F5344CB8AC3E}">
        <p14:creationId xmlns:p14="http://schemas.microsoft.com/office/powerpoint/2010/main" val="773983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7E5A-E63F-4AAF-9CA2-53DA16AF90FE}"/>
              </a:ext>
            </a:extLst>
          </p:cNvPr>
          <p:cNvSpPr>
            <a:spLocks noGrp="1"/>
          </p:cNvSpPr>
          <p:nvPr>
            <p:ph type="title"/>
          </p:nvPr>
        </p:nvSpPr>
        <p:spPr/>
        <p:txBody>
          <a:bodyPr/>
          <a:lstStyle/>
          <a:p>
            <a:r>
              <a:rPr lang="en-IN" sz="2800" dirty="0"/>
              <a:t>                         Varieties of Cocoa</a:t>
            </a:r>
          </a:p>
        </p:txBody>
      </p:sp>
      <p:sp>
        <p:nvSpPr>
          <p:cNvPr id="3" name="Content Placeholder 2">
            <a:extLst>
              <a:ext uri="{FF2B5EF4-FFF2-40B4-BE49-F238E27FC236}">
                <a16:creationId xmlns:a16="http://schemas.microsoft.com/office/drawing/2014/main" id="{248EE863-D36C-4503-BBD3-128A99EEB08C}"/>
              </a:ext>
            </a:extLst>
          </p:cNvPr>
          <p:cNvSpPr>
            <a:spLocks noGrp="1"/>
          </p:cNvSpPr>
          <p:nvPr>
            <p:ph idx="1"/>
          </p:nvPr>
        </p:nvSpPr>
        <p:spPr/>
        <p:txBody>
          <a:bodyPr>
            <a:normAutofit fontScale="92500"/>
          </a:bodyPr>
          <a:lstStyle/>
          <a:p>
            <a:pPr algn="just"/>
            <a:r>
              <a:rPr lang="en-IN" dirty="0"/>
              <a:t>Criollo:</a:t>
            </a:r>
            <a:r>
              <a:rPr lang="en-US" dirty="0"/>
              <a:t> It has white cotyledons. The chocolate made out of it is of light brown </a:t>
            </a:r>
            <a:r>
              <a:rPr lang="en-US" dirty="0" err="1"/>
              <a:t>colour</a:t>
            </a:r>
            <a:r>
              <a:rPr lang="en-US" dirty="0"/>
              <a:t> quite like milk chocolate. It has pleasant </a:t>
            </a:r>
            <a:r>
              <a:rPr lang="en-US" dirty="0" err="1"/>
              <a:t>flavour</a:t>
            </a:r>
            <a:r>
              <a:rPr lang="en-US" dirty="0"/>
              <a:t>, nutty type with only a mild typical chocolate </a:t>
            </a:r>
            <a:r>
              <a:rPr lang="en-US" dirty="0" err="1"/>
              <a:t>flavour</a:t>
            </a:r>
            <a:r>
              <a:rPr lang="en-US" dirty="0"/>
              <a:t>. Criollo is rare in production. Criollo (regarded as </a:t>
            </a:r>
            <a:r>
              <a:rPr lang="en-US" dirty="0" err="1"/>
              <a:t>flavour</a:t>
            </a:r>
            <a:r>
              <a:rPr lang="en-US" dirty="0"/>
              <a:t> cocoa) is mostly grown in Central and South America.</a:t>
            </a:r>
            <a:endParaRPr lang="en-IN" dirty="0"/>
          </a:p>
          <a:p>
            <a:pPr algn="just"/>
            <a:r>
              <a:rPr lang="en-IN" dirty="0" err="1"/>
              <a:t>Forastero</a:t>
            </a:r>
            <a:r>
              <a:rPr lang="en-IN" dirty="0"/>
              <a:t>:</a:t>
            </a:r>
            <a:r>
              <a:rPr lang="en-US" dirty="0"/>
              <a:t> Most of the </a:t>
            </a:r>
            <a:r>
              <a:rPr lang="en-US" dirty="0" err="1"/>
              <a:t>world‟s</a:t>
            </a:r>
            <a:r>
              <a:rPr lang="en-US" dirty="0"/>
              <a:t> cocoa is derived from </a:t>
            </a:r>
            <a:r>
              <a:rPr lang="en-US" dirty="0" err="1"/>
              <a:t>Forastero</a:t>
            </a:r>
            <a:r>
              <a:rPr lang="en-US" dirty="0"/>
              <a:t> trees (i.e. 95% of world cocoa crop). It is made up of small, flattish and purple beans.</a:t>
            </a:r>
            <a:endParaRPr lang="en-IN" dirty="0"/>
          </a:p>
          <a:p>
            <a:pPr algn="just"/>
            <a:r>
              <a:rPr lang="en-IN" dirty="0" err="1"/>
              <a:t>Trinitario</a:t>
            </a:r>
            <a:r>
              <a:rPr lang="en-IN" dirty="0"/>
              <a:t>:</a:t>
            </a:r>
            <a:r>
              <a:rPr lang="en-US" dirty="0"/>
              <a:t> It is a hybrid between </a:t>
            </a:r>
            <a:r>
              <a:rPr lang="en-US" dirty="0" err="1"/>
              <a:t>Forastero</a:t>
            </a:r>
            <a:r>
              <a:rPr lang="en-US" dirty="0"/>
              <a:t> and Criollo trees. It is a disease resistant hybrid, regarded as a </a:t>
            </a:r>
            <a:r>
              <a:rPr lang="en-US" dirty="0" err="1"/>
              <a:t>flavour</a:t>
            </a:r>
            <a:r>
              <a:rPr lang="en-US" dirty="0"/>
              <a:t> bean. It has a strong chocolate </a:t>
            </a:r>
            <a:r>
              <a:rPr lang="en-US" dirty="0" err="1"/>
              <a:t>flavour</a:t>
            </a:r>
            <a:r>
              <a:rPr lang="en-US" dirty="0"/>
              <a:t>; in addition ancillary </a:t>
            </a:r>
            <a:r>
              <a:rPr lang="en-US" dirty="0" err="1"/>
              <a:t>flavours</a:t>
            </a:r>
            <a:r>
              <a:rPr lang="en-US" dirty="0"/>
              <a:t> such as fruity, raisin, caramel, molasses and spicy notes. It is the most fully-</a:t>
            </a:r>
            <a:r>
              <a:rPr lang="en-US" dirty="0" err="1"/>
              <a:t>flavoured</a:t>
            </a:r>
            <a:r>
              <a:rPr lang="en-US" dirty="0"/>
              <a:t> cocoas. It is ~ 3% of world production. The </a:t>
            </a:r>
            <a:r>
              <a:rPr lang="en-US" dirty="0" err="1"/>
              <a:t>Trinitario</a:t>
            </a:r>
            <a:r>
              <a:rPr lang="en-US" dirty="0"/>
              <a:t> and Criollo varieties produce mainly the „fine‟ and „</a:t>
            </a:r>
            <a:r>
              <a:rPr lang="en-US" dirty="0" err="1"/>
              <a:t>flavour</a:t>
            </a:r>
            <a:r>
              <a:rPr lang="en-US" dirty="0"/>
              <a:t>‟ cocoas.</a:t>
            </a:r>
            <a:endParaRPr lang="en-IN" dirty="0"/>
          </a:p>
        </p:txBody>
      </p:sp>
    </p:spTree>
    <p:extLst>
      <p:ext uri="{BB962C8B-B14F-4D97-AF65-F5344CB8AC3E}">
        <p14:creationId xmlns:p14="http://schemas.microsoft.com/office/powerpoint/2010/main" val="334290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3E35-8524-4995-9AD8-0DE4D596B3EF}"/>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B12A029C-F95D-462D-A3B5-022AD8D408B2}"/>
              </a:ext>
            </a:extLst>
          </p:cNvPr>
          <p:cNvSpPr>
            <a:spLocks noGrp="1"/>
          </p:cNvSpPr>
          <p:nvPr>
            <p:ph idx="1"/>
          </p:nvPr>
        </p:nvSpPr>
        <p:spPr/>
        <p:txBody>
          <a:bodyPr/>
          <a:lstStyle/>
          <a:p>
            <a:pPr algn="just"/>
            <a:r>
              <a:rPr lang="en-US" dirty="0"/>
              <a:t>Cocoa tree was exclusive to the Americas around the Valleys of Amazon and Orinoco rivers. West Africa produces over 70% of world cocoa. Now, cocoa trees are cultivated in more than 40 countries around the world. Certain cocoa trees become productive in 3-4 years, while in past 6-7 years was common. The pod contains some 40 seeds or beans. After fermentation and drying, one pod produces some 40 g of beans, 1 bean typically weighing around 1 g.</a:t>
            </a:r>
            <a:endParaRPr lang="en-IN" dirty="0"/>
          </a:p>
        </p:txBody>
      </p:sp>
    </p:spTree>
    <p:extLst>
      <p:ext uri="{BB962C8B-B14F-4D97-AF65-F5344CB8AC3E}">
        <p14:creationId xmlns:p14="http://schemas.microsoft.com/office/powerpoint/2010/main" val="359833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9437-C901-41D8-81CE-462B08976B6A}"/>
              </a:ext>
            </a:extLst>
          </p:cNvPr>
          <p:cNvSpPr>
            <a:spLocks noGrp="1"/>
          </p:cNvSpPr>
          <p:nvPr>
            <p:ph type="title"/>
          </p:nvPr>
        </p:nvSpPr>
        <p:spPr/>
        <p:txBody>
          <a:bodyPr/>
          <a:lstStyle/>
          <a:p>
            <a:r>
              <a:rPr lang="en-IN" sz="2800" dirty="0"/>
              <a:t>               Cocoa Bean Processing</a:t>
            </a:r>
          </a:p>
        </p:txBody>
      </p:sp>
      <p:sp>
        <p:nvSpPr>
          <p:cNvPr id="3" name="Content Placeholder 2">
            <a:extLst>
              <a:ext uri="{FF2B5EF4-FFF2-40B4-BE49-F238E27FC236}">
                <a16:creationId xmlns:a16="http://schemas.microsoft.com/office/drawing/2014/main" id="{9701B68B-3861-4EEC-9307-5866C15E8311}"/>
              </a:ext>
            </a:extLst>
          </p:cNvPr>
          <p:cNvSpPr>
            <a:spLocks noGrp="1"/>
          </p:cNvSpPr>
          <p:nvPr>
            <p:ph idx="1"/>
          </p:nvPr>
        </p:nvSpPr>
        <p:spPr/>
        <p:txBody>
          <a:bodyPr>
            <a:normAutofit lnSpcReduction="10000"/>
          </a:bodyPr>
          <a:lstStyle/>
          <a:p>
            <a:pPr algn="just"/>
            <a:r>
              <a:rPr lang="en-IN" dirty="0"/>
              <a:t>Fermentation of beans</a:t>
            </a:r>
          </a:p>
          <a:p>
            <a:pPr marL="0" indent="0" algn="just">
              <a:buNone/>
            </a:pPr>
            <a:r>
              <a:rPr lang="en-IN" dirty="0"/>
              <a:t>Chemical changes: </a:t>
            </a:r>
            <a:r>
              <a:rPr lang="en-US" dirty="0"/>
              <a:t>Anthocyanins and other polyphenolic compounds in the pigment cells can diffuse out into the adjacent main storage cells. The enzymes breakdown the </a:t>
            </a:r>
            <a:r>
              <a:rPr lang="en-US" dirty="0" err="1"/>
              <a:t>coloured</a:t>
            </a:r>
            <a:r>
              <a:rPr lang="en-US" dirty="0"/>
              <a:t> anthocyanins resulting in some bleaching of cotyledons. As more air reaches, oxidative or browning reactions start to predominate and the tissue darkens.</a:t>
            </a:r>
            <a:endParaRPr lang="en-IN" dirty="0"/>
          </a:p>
          <a:p>
            <a:pPr marL="0" indent="0" algn="just">
              <a:buNone/>
            </a:pPr>
            <a:r>
              <a:rPr lang="en-IN" dirty="0"/>
              <a:t>Cleaning:</a:t>
            </a:r>
            <a:r>
              <a:rPr lang="en-US" dirty="0"/>
              <a:t> The adhering pulp and mucous is removed. Cocoa beans, from silo storage or directly from their burlap bags, first pass through cleaning machines – screens, magnets and controlled air streams. Extraneous materials removed include sticks, stones, string, and metal objects.</a:t>
            </a:r>
            <a:endParaRPr lang="en-IN" dirty="0"/>
          </a:p>
          <a:p>
            <a:pPr marL="0" indent="0" algn="just">
              <a:buNone/>
            </a:pPr>
            <a:r>
              <a:rPr lang="en-US" dirty="0"/>
              <a:t>.</a:t>
            </a:r>
            <a:endParaRPr lang="en-IN" dirty="0"/>
          </a:p>
        </p:txBody>
      </p:sp>
    </p:spTree>
    <p:extLst>
      <p:ext uri="{BB962C8B-B14F-4D97-AF65-F5344CB8AC3E}">
        <p14:creationId xmlns:p14="http://schemas.microsoft.com/office/powerpoint/2010/main" val="190429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C80D-A2B5-41D0-9BE5-A1CFD194C9B2}"/>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01689966-C3BD-48BA-B645-FEE85097E70F}"/>
              </a:ext>
            </a:extLst>
          </p:cNvPr>
          <p:cNvSpPr>
            <a:spLocks noGrp="1"/>
          </p:cNvSpPr>
          <p:nvPr>
            <p:ph idx="1"/>
          </p:nvPr>
        </p:nvSpPr>
        <p:spPr/>
        <p:txBody>
          <a:bodyPr/>
          <a:lstStyle/>
          <a:p>
            <a:pPr marL="0" indent="0" algn="just">
              <a:buNone/>
            </a:pPr>
            <a:r>
              <a:rPr lang="en-IN" dirty="0"/>
              <a:t>Drying:</a:t>
            </a:r>
            <a:r>
              <a:rPr lang="en-US" dirty="0"/>
              <a:t> </a:t>
            </a:r>
          </a:p>
          <a:p>
            <a:pPr algn="just">
              <a:buFont typeface="Arial" panose="020B0604020202020204" pitchFamily="34" charset="0"/>
              <a:buChar char="•"/>
            </a:pPr>
            <a:r>
              <a:rPr lang="en-US" dirty="0"/>
              <a:t>Sun Drying: It takes about a week of sunny weather to dry down to 7.0% moisture, needed to prevent </a:t>
            </a:r>
            <a:r>
              <a:rPr lang="en-US" dirty="0" err="1"/>
              <a:t>mould</a:t>
            </a:r>
            <a:r>
              <a:rPr lang="en-US" dirty="0"/>
              <a:t> growth during storage.  </a:t>
            </a:r>
          </a:p>
          <a:p>
            <a:pPr algn="just">
              <a:buFont typeface="Arial" panose="020B0604020202020204" pitchFamily="34" charset="0"/>
              <a:buChar char="•"/>
            </a:pPr>
            <a:r>
              <a:rPr lang="en-IN" dirty="0"/>
              <a:t>Forced-air driers:</a:t>
            </a:r>
            <a:r>
              <a:rPr lang="en-US" dirty="0"/>
              <a:t> Artificial drying poses two problems (a) Beans are dried too quickly resulting in beans becoming very acidic. (b) Smoke may find its way onto the beans, producing unpleasant acrid, smoky or tarry taste</a:t>
            </a:r>
            <a:endParaRPr lang="en-IN" dirty="0"/>
          </a:p>
          <a:p>
            <a:pPr algn="just"/>
            <a:r>
              <a:rPr lang="en-IN" dirty="0"/>
              <a:t>Cleaning and grading:</a:t>
            </a:r>
            <a:r>
              <a:rPr lang="en-US" dirty="0"/>
              <a:t>From the silo storage/burlap bags, cocoa beans pass through cleaning machines: screens, magnets and controlled air streams. The extraneous material removed includes sticks, stones, string and metal objects</a:t>
            </a:r>
            <a:endParaRPr lang="en-IN" dirty="0"/>
          </a:p>
        </p:txBody>
      </p:sp>
    </p:spTree>
    <p:extLst>
      <p:ext uri="{BB962C8B-B14F-4D97-AF65-F5344CB8AC3E}">
        <p14:creationId xmlns:p14="http://schemas.microsoft.com/office/powerpoint/2010/main" val="161455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rs.els-cdn.com/content/image/3-s2.0-B012227055X002625-gr6.gif?_">
            <a:extLst>
              <a:ext uri="{FF2B5EF4-FFF2-40B4-BE49-F238E27FC236}">
                <a16:creationId xmlns:a16="http://schemas.microsoft.com/office/drawing/2014/main" id="{1C977A7E-2007-4914-A7BE-B94E536983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880" y="1085850"/>
            <a:ext cx="4994909" cy="466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40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4053-498E-4697-BFD7-0D3604F4FE49}"/>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552DCD30-8A69-4A51-A7D5-093FFCC80077}"/>
              </a:ext>
            </a:extLst>
          </p:cNvPr>
          <p:cNvSpPr>
            <a:spLocks noGrp="1"/>
          </p:cNvSpPr>
          <p:nvPr>
            <p:ph idx="1"/>
          </p:nvPr>
        </p:nvSpPr>
        <p:spPr/>
        <p:txBody>
          <a:bodyPr>
            <a:normAutofit fontScale="92500" lnSpcReduction="20000"/>
          </a:bodyPr>
          <a:lstStyle/>
          <a:p>
            <a:pPr algn="just"/>
            <a:r>
              <a:rPr lang="en-IN" dirty="0"/>
              <a:t>Blending:</a:t>
            </a:r>
            <a:r>
              <a:rPr lang="en-US" dirty="0"/>
              <a:t>Substantial variety in flavor exists among cocoa beans from different countries. It is seldom that one batch of beans will be used exclusively in a formula. One reason is that blending provides the opportunity to obtain a certain flavor. Another reason stems from the inconsistency of cocoa beans in flavor and other quality aspects. Batches of cocoa beans show variations from one locality to another, due to differences in the weather during growth and ripening, from differences in fermentation and other variations in processing conditions. Blending will contribute to uniformity.</a:t>
            </a:r>
            <a:endParaRPr lang="en-IN" dirty="0"/>
          </a:p>
          <a:p>
            <a:pPr algn="just"/>
            <a:r>
              <a:rPr lang="en-IN" dirty="0"/>
              <a:t>Thermal pre-treatment:</a:t>
            </a:r>
            <a:r>
              <a:rPr lang="en-US" dirty="0"/>
              <a:t>An important quality aspect in cocoa bean processing is removal of the cocoa shell. The shell, as the covering of the kernel, is always greatly polluted with sand, high </a:t>
            </a:r>
            <a:r>
              <a:rPr lang="en-US" dirty="0">
                <a:effectLst>
                  <a:outerShdw blurRad="38100" dist="38100" dir="2700000" algn="tl">
                    <a:srgbClr val="000000">
                      <a:alpha val="43137"/>
                    </a:srgbClr>
                  </a:outerShdw>
                </a:effectLst>
                <a:hlinkClick r:id="rId2" tooltip="Learn more about Bacterial Count from ScienceDirect's AI-generated Topic Pages">
                  <a:extLst>
                    <a:ext uri="{A12FA001-AC4F-418D-AE19-62706E023703}">
                      <ahyp:hlinkClr xmlns:ahyp="http://schemas.microsoft.com/office/drawing/2018/hyperlinkcolor" val="tx"/>
                    </a:ext>
                  </a:extLst>
                </a:hlinkClick>
              </a:rPr>
              <a:t>bacteria counts</a:t>
            </a:r>
            <a:r>
              <a:rPr lang="en-US" dirty="0">
                <a:effectLst>
                  <a:outerShdw blurRad="38100" dist="38100" dir="2700000" algn="tl">
                    <a:srgbClr val="000000">
                      <a:alpha val="43137"/>
                    </a:srgbClr>
                  </a:outerShdw>
                </a:effectLst>
              </a:rPr>
              <a:t>, </a:t>
            </a:r>
            <a:r>
              <a:rPr lang="en-US" dirty="0"/>
              <a:t>and </a:t>
            </a:r>
            <a:r>
              <a:rPr lang="en-US" dirty="0">
                <a:effectLst>
                  <a:outerShdw blurRad="38100" dist="38100" dir="2700000" algn="tl">
                    <a:srgbClr val="000000">
                      <a:alpha val="43137"/>
                    </a:srgbClr>
                  </a:outerShdw>
                </a:effectLst>
                <a:hlinkClick r:id="rId3" tooltip="Learn more about Pesticide Residue from ScienceDirect's AI-generated Topic Pages">
                  <a:extLst>
                    <a:ext uri="{A12FA001-AC4F-418D-AE19-62706E023703}">
                      <ahyp:hlinkClr xmlns:ahyp="http://schemas.microsoft.com/office/drawing/2018/hyperlinkcolor" val="tx"/>
                    </a:ext>
                  </a:extLst>
                </a:hlinkClick>
              </a:rPr>
              <a:t>pesticide residues</a:t>
            </a:r>
            <a:r>
              <a:rPr lang="en-US" dirty="0">
                <a:effectLst>
                  <a:outerShdw blurRad="38100" dist="38100" dir="2700000" algn="tl">
                    <a:srgbClr val="000000">
                      <a:alpha val="43137"/>
                    </a:srgbClr>
                  </a:outerShdw>
                </a:effectLst>
              </a:rPr>
              <a:t>. </a:t>
            </a:r>
            <a:r>
              <a:rPr lang="en-US" dirty="0"/>
              <a:t>Depending on the fermentation, the shell often sticks to the kernel, which prevents easy removal. Recently machines have been introduced which loosen the shells by means of a thermal shock. This is achieved with hot air, saturated steam, or infrared radiation.</a:t>
            </a:r>
            <a:endParaRPr lang="en-IN" dirty="0"/>
          </a:p>
          <a:p>
            <a:pPr marL="0" indent="0">
              <a:buNone/>
            </a:pPr>
            <a:endParaRPr lang="en-IN" dirty="0"/>
          </a:p>
        </p:txBody>
      </p:sp>
    </p:spTree>
    <p:extLst>
      <p:ext uri="{BB962C8B-B14F-4D97-AF65-F5344CB8AC3E}">
        <p14:creationId xmlns:p14="http://schemas.microsoft.com/office/powerpoint/2010/main" val="293481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B54FC-8895-48CA-B671-88B98B4AC468}"/>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FE2B23D5-7CA3-4202-A0F0-1F58CA2985C8}"/>
              </a:ext>
            </a:extLst>
          </p:cNvPr>
          <p:cNvSpPr>
            <a:spLocks noGrp="1"/>
          </p:cNvSpPr>
          <p:nvPr>
            <p:ph idx="1"/>
          </p:nvPr>
        </p:nvSpPr>
        <p:spPr/>
        <p:txBody>
          <a:bodyPr>
            <a:normAutofit fontScale="92500" lnSpcReduction="20000"/>
          </a:bodyPr>
          <a:lstStyle/>
          <a:p>
            <a:pPr algn="just"/>
            <a:r>
              <a:rPr lang="en-IN" dirty="0"/>
              <a:t>Breaking and Fanning (winnowing):</a:t>
            </a:r>
            <a:r>
              <a:rPr lang="en-US" dirty="0"/>
              <a:t>To remove the shell, the beans are first broken between adjustable toothed rollers. The broken pieces are subsequently separated in fractions by sieving. Each fraction is treated with a stream of air which carries away the light shell pieces. This breaking and fanning process is often referred to as ‘winnowing.</a:t>
            </a:r>
          </a:p>
          <a:p>
            <a:pPr algn="just"/>
            <a:r>
              <a:rPr lang="en-IN" dirty="0"/>
              <a:t>Roasting:</a:t>
            </a:r>
            <a:r>
              <a:rPr lang="en-US" dirty="0"/>
              <a:t>The roasting process at 120–140 °C is needed for the development of the typical flavor of cocoa. Using modern technology, cocoas can be roasted at different particle sizes, such as whole beans, or as liquid cocoa mass, which is produced by a fine grinding of cocoa and liquefying within its own fat. The roasting of smaller particles has the advantages of better controlled roasting, partial exhaustion of abundant </a:t>
            </a:r>
            <a:r>
              <a:rPr lang="en-US" dirty="0">
                <a:effectLst>
                  <a:outerShdw blurRad="38100" dist="38100" dir="2700000" algn="tl">
                    <a:srgbClr val="000000">
                      <a:alpha val="43137"/>
                    </a:srgbClr>
                  </a:outerShdw>
                </a:effectLst>
                <a:hlinkClick r:id="rId2" tooltip="Learn more about Acetic Acid from ScienceDirect's AI-generated Topic Pages">
                  <a:extLst>
                    <a:ext uri="{A12FA001-AC4F-418D-AE19-62706E023703}">
                      <ahyp:hlinkClr xmlns:ahyp="http://schemas.microsoft.com/office/drawing/2018/hyperlinkcolor" val="tx"/>
                    </a:ext>
                  </a:extLst>
                </a:hlinkClick>
              </a:rPr>
              <a:t>acetic acid</a:t>
            </a:r>
            <a:r>
              <a:rPr lang="en-US" dirty="0">
                <a:effectLst>
                  <a:outerShdw blurRad="38100" dist="38100" dir="2700000" algn="tl">
                    <a:srgbClr val="000000">
                      <a:alpha val="43137"/>
                    </a:srgbClr>
                  </a:outerShdw>
                </a:effectLst>
              </a:rPr>
              <a:t>, </a:t>
            </a:r>
            <a:r>
              <a:rPr lang="en-US" dirty="0"/>
              <a:t>and reduced roasting time (beans take about 30 min, nibs 12 min, mass 2 min). The type of roasting technique may also influence microbiological aspects. The bacteria present are on the shell and by removing the shell first the material enters the roasting (= sterilization) process with a lower initial bacteria count.</a:t>
            </a:r>
            <a:endParaRPr lang="en-IN" dirty="0"/>
          </a:p>
          <a:p>
            <a:endParaRPr lang="en-IN" dirty="0"/>
          </a:p>
        </p:txBody>
      </p:sp>
    </p:spTree>
    <p:extLst>
      <p:ext uri="{BB962C8B-B14F-4D97-AF65-F5344CB8AC3E}">
        <p14:creationId xmlns:p14="http://schemas.microsoft.com/office/powerpoint/2010/main" val="3028792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TM02900722[[fn=Ion Boardroom]]</Template>
  <TotalTime>294</TotalTime>
  <Words>1354</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                  COCOA BEAN PROCESSING</vt:lpstr>
      <vt:lpstr>                                   COCOA</vt:lpstr>
      <vt:lpstr>                         Varieties of Cocoa</vt:lpstr>
      <vt:lpstr>Contd…</vt:lpstr>
      <vt:lpstr>               Cocoa Bean Processing</vt:lpstr>
      <vt:lpstr>Contd…</vt:lpstr>
      <vt:lpstr>PowerPoint Presentation</vt:lpstr>
      <vt:lpstr>Contd…</vt:lpstr>
      <vt:lpstr>Contd…</vt:lpstr>
      <vt:lpstr>Contd…</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COCOA BEAN PROCESSING</dc:title>
  <dc:creator>DR.VK SINGH</dc:creator>
  <cp:lastModifiedBy>DR.VK SINGH</cp:lastModifiedBy>
  <cp:revision>48</cp:revision>
  <dcterms:created xsi:type="dcterms:W3CDTF">2020-05-16T06:46:12Z</dcterms:created>
  <dcterms:modified xsi:type="dcterms:W3CDTF">2020-05-19T03:37:11Z</dcterms:modified>
</cp:coreProperties>
</file>