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3" r:id="rId4"/>
    <p:sldId id="274" r:id="rId5"/>
    <p:sldId id="272" r:id="rId6"/>
    <p:sldId id="276" r:id="rId7"/>
    <p:sldId id="277" r:id="rId8"/>
    <p:sldId id="278" r:id="rId9"/>
    <p:sldId id="279" r:id="rId10"/>
    <p:sldId id="280" r:id="rId11"/>
    <p:sldId id="281" r:id="rId12"/>
    <p:sldId id="258" r:id="rId13"/>
    <p:sldId id="259" r:id="rId14"/>
    <p:sldId id="260" r:id="rId15"/>
    <p:sldId id="261" r:id="rId16"/>
    <p:sldId id="262" r:id="rId17"/>
    <p:sldId id="263" r:id="rId18"/>
    <p:sldId id="264" r:id="rId19"/>
    <p:sldId id="265" r:id="rId20"/>
    <p:sldId id="266" r:id="rId21"/>
    <p:sldId id="269"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International_Standard_Book_Number"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en.wikipedia.org/wiki/Special:BookSources/978-1416056706"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a:bodyPr>
          <a:lstStyle/>
          <a:p>
            <a:pPr algn="ctr">
              <a:buNone/>
            </a:pPr>
            <a:endParaRPr lang="en-IN" b="1" dirty="0" smtClean="0">
              <a:latin typeface="Times New Roman" pitchFamily="18" charset="0"/>
              <a:cs typeface="Times New Roman" pitchFamily="18" charset="0"/>
            </a:endParaRPr>
          </a:p>
          <a:p>
            <a:pPr algn="ctr">
              <a:buNone/>
            </a:pPr>
            <a:endParaRPr lang="en-IN" b="1" dirty="0" smtClean="0">
              <a:latin typeface="Times New Roman" pitchFamily="18" charset="0"/>
              <a:cs typeface="Times New Roman" pitchFamily="18" charset="0"/>
            </a:endParaRPr>
          </a:p>
          <a:p>
            <a:pPr algn="ctr">
              <a:buNone/>
            </a:pPr>
            <a:endParaRPr lang="en-IN" b="1" dirty="0" smtClean="0">
              <a:latin typeface="Times New Roman" pitchFamily="18" charset="0"/>
              <a:cs typeface="Times New Roman" pitchFamily="18" charset="0"/>
            </a:endParaRPr>
          </a:p>
          <a:p>
            <a:pPr algn="ctr">
              <a:buNone/>
            </a:pPr>
            <a:endParaRPr lang="en-IN" b="1" dirty="0" smtClean="0">
              <a:latin typeface="Times New Roman" pitchFamily="18" charset="0"/>
              <a:cs typeface="Times New Roman" pitchFamily="18" charset="0"/>
            </a:endParaRPr>
          </a:p>
        </p:txBody>
      </p:sp>
      <p:pic>
        <p:nvPicPr>
          <p:cNvPr id="5" name="Picture 4"/>
          <p:cNvPicPr>
            <a:picLocks noChangeAspect="1"/>
          </p:cNvPicPr>
          <p:nvPr/>
        </p:nvPicPr>
        <p:blipFill>
          <a:blip r:embed="rId3"/>
          <a:stretch>
            <a:fillRect/>
          </a:stretch>
        </p:blipFill>
        <p:spPr>
          <a:xfrm>
            <a:off x="1816369" y="2057400"/>
            <a:ext cx="5511262" cy="1798357"/>
          </a:xfrm>
          <a:prstGeom prst="rect">
            <a:avLst/>
          </a:prstGeom>
          <a:solidFill>
            <a:schemeClr val="bg2"/>
          </a:solidFill>
          <a:ln w="38100">
            <a:solidFill>
              <a:srgbClr val="0070C0"/>
            </a:solidFill>
          </a:ln>
        </p:spPr>
      </p:pic>
      <p:sp>
        <p:nvSpPr>
          <p:cNvPr id="2" name="TextBox 1"/>
          <p:cNvSpPr txBox="1"/>
          <p:nvPr/>
        </p:nvSpPr>
        <p:spPr>
          <a:xfrm>
            <a:off x="4267200" y="4648200"/>
            <a:ext cx="2209800" cy="923330"/>
          </a:xfrm>
          <a:prstGeom prst="rect">
            <a:avLst/>
          </a:prstGeom>
          <a:noFill/>
        </p:spPr>
        <p:txBody>
          <a:bodyPr wrap="square" rtlCol="0">
            <a:spAutoFit/>
          </a:bodyPr>
          <a:lstStyle/>
          <a:p>
            <a:r>
              <a:rPr lang="en-IN" dirty="0" smtClean="0"/>
              <a:t>Dr. Anil Kumar</a:t>
            </a:r>
          </a:p>
          <a:p>
            <a:r>
              <a:rPr lang="en-IN" dirty="0" err="1" smtClean="0"/>
              <a:t>Asstt</a:t>
            </a:r>
            <a:r>
              <a:rPr lang="en-IN" dirty="0" smtClean="0"/>
              <a:t>. Professor</a:t>
            </a:r>
          </a:p>
          <a:p>
            <a:endParaRPr lang="en-IN" dirty="0"/>
          </a:p>
        </p:txBody>
      </p:sp>
      <p:sp>
        <p:nvSpPr>
          <p:cNvPr id="4" name="TextBox 3"/>
          <p:cNvSpPr txBox="1"/>
          <p:nvPr/>
        </p:nvSpPr>
        <p:spPr>
          <a:xfrm>
            <a:off x="1447800" y="4953000"/>
            <a:ext cx="771365" cy="369332"/>
          </a:xfrm>
          <a:prstGeom prst="rect">
            <a:avLst/>
          </a:prstGeom>
          <a:noFill/>
        </p:spPr>
        <p:txBody>
          <a:bodyPr wrap="none" rtlCol="0">
            <a:spAutoFit/>
          </a:bodyPr>
          <a:lstStyle/>
          <a:p>
            <a:r>
              <a:rPr lang="en-IN" dirty="0" smtClean="0"/>
              <a:t>Unit-3</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a:solidFill>
            <a:schemeClr val="bg2"/>
          </a:solidFill>
          <a:ln w="28575">
            <a:solidFill>
              <a:srgbClr val="0070C0"/>
            </a:solidFill>
          </a:ln>
        </p:spPr>
        <p:txBody>
          <a:bodyPr>
            <a:noAutofit/>
          </a:bodyPr>
          <a:lstStyle/>
          <a:p>
            <a:pPr algn="just"/>
            <a:r>
              <a:rPr lang="en-IN" sz="2400" dirty="0">
                <a:latin typeface="+mj-lt"/>
              </a:rPr>
              <a:t>Measurement of endogenous plasma ACTH concentrations can differentiate between PDH and adrenal </a:t>
            </a:r>
            <a:r>
              <a:rPr lang="en-IN" sz="2400" dirty="0" err="1" smtClean="0">
                <a:latin typeface="+mj-lt"/>
              </a:rPr>
              <a:t>tumors</a:t>
            </a:r>
            <a:r>
              <a:rPr lang="en-IN" sz="2400" dirty="0" smtClean="0">
                <a:latin typeface="+mj-lt"/>
              </a:rPr>
              <a:t> by:</a:t>
            </a:r>
          </a:p>
          <a:p>
            <a:pPr algn="just">
              <a:buFont typeface="Wingdings" panose="05000000000000000000" pitchFamily="2" charset="2"/>
              <a:buChar char="ü"/>
            </a:pPr>
            <a:r>
              <a:rPr lang="en-IN" sz="2400" dirty="0">
                <a:latin typeface="+mj-lt"/>
              </a:rPr>
              <a:t>low to undetectable ACTH concentrations---adrenal </a:t>
            </a:r>
            <a:r>
              <a:rPr lang="en-IN" sz="2400" dirty="0" err="1" smtClean="0">
                <a:latin typeface="+mj-lt"/>
              </a:rPr>
              <a:t>tumors</a:t>
            </a:r>
            <a:endParaRPr lang="en-IN" sz="2400" dirty="0" smtClean="0">
              <a:latin typeface="+mj-lt"/>
            </a:endParaRPr>
          </a:p>
          <a:p>
            <a:pPr algn="just">
              <a:buFont typeface="Wingdings" panose="05000000000000000000" pitchFamily="2" charset="2"/>
              <a:buChar char="ü"/>
            </a:pPr>
            <a:r>
              <a:rPr lang="en-IN" sz="2400" dirty="0">
                <a:latin typeface="+mj-lt"/>
              </a:rPr>
              <a:t>normal to increased ACTH concentrations--- Pituitary-dependent </a:t>
            </a:r>
            <a:r>
              <a:rPr lang="en-IN" sz="2400" dirty="0" err="1" smtClean="0">
                <a:latin typeface="+mj-lt"/>
              </a:rPr>
              <a:t>Hyperadrenocorticism</a:t>
            </a:r>
            <a:r>
              <a:rPr lang="en-IN" sz="2400" dirty="0" smtClean="0">
                <a:latin typeface="+mj-lt"/>
              </a:rPr>
              <a:t>(PDH)</a:t>
            </a:r>
          </a:p>
          <a:p>
            <a:pPr algn="just"/>
            <a:r>
              <a:rPr lang="en-IN" sz="2400" dirty="0">
                <a:latin typeface="+mj-lt"/>
              </a:rPr>
              <a:t>Diagnostic imaging of the pituitary and the adrenal </a:t>
            </a:r>
            <a:r>
              <a:rPr lang="en-IN" sz="2400" dirty="0" smtClean="0">
                <a:latin typeface="+mj-lt"/>
              </a:rPr>
              <a:t>glands</a:t>
            </a:r>
          </a:p>
          <a:p>
            <a:pPr algn="just">
              <a:buFont typeface="Wingdings" panose="05000000000000000000" pitchFamily="2" charset="2"/>
              <a:buChar char="ü"/>
            </a:pPr>
            <a:r>
              <a:rPr lang="en-IN" sz="2400" dirty="0" smtClean="0">
                <a:latin typeface="+mj-lt"/>
              </a:rPr>
              <a:t>Abdominal </a:t>
            </a:r>
            <a:r>
              <a:rPr lang="en-IN" sz="2400" dirty="0">
                <a:latin typeface="+mj-lt"/>
              </a:rPr>
              <a:t>radiography (all dogs that do not suppress on an </a:t>
            </a:r>
            <a:r>
              <a:rPr lang="en-IN" sz="2400" dirty="0" smtClean="0">
                <a:latin typeface="+mj-lt"/>
              </a:rPr>
              <a:t>HDDS i.e. for tumours)</a:t>
            </a:r>
          </a:p>
          <a:p>
            <a:pPr algn="just">
              <a:buFont typeface="Wingdings" panose="05000000000000000000" pitchFamily="2" charset="2"/>
              <a:buChar char="ü"/>
            </a:pPr>
            <a:r>
              <a:rPr lang="en-IN" sz="2400" dirty="0">
                <a:latin typeface="+mj-lt"/>
              </a:rPr>
              <a:t> </a:t>
            </a:r>
            <a:r>
              <a:rPr lang="en-IN" sz="2400" dirty="0" smtClean="0">
                <a:latin typeface="+mj-lt"/>
              </a:rPr>
              <a:t>Ultrasonography </a:t>
            </a:r>
            <a:r>
              <a:rPr lang="en-IN" sz="2400" dirty="0">
                <a:latin typeface="+mj-lt"/>
              </a:rPr>
              <a:t>(adrenal </a:t>
            </a:r>
            <a:r>
              <a:rPr lang="en-IN" sz="2400" dirty="0" err="1" smtClean="0">
                <a:latin typeface="+mj-lt"/>
              </a:rPr>
              <a:t>tumors</a:t>
            </a:r>
            <a:r>
              <a:rPr lang="en-IN" sz="2400" dirty="0">
                <a:latin typeface="+mj-lt"/>
              </a:rPr>
              <a:t>/ adrenal </a:t>
            </a:r>
            <a:r>
              <a:rPr lang="en-IN" sz="2400" dirty="0" smtClean="0">
                <a:latin typeface="+mj-lt"/>
              </a:rPr>
              <a:t>carcinomas to detect </a:t>
            </a:r>
            <a:r>
              <a:rPr lang="en-IN" sz="2400" dirty="0">
                <a:latin typeface="+mj-lt"/>
              </a:rPr>
              <a:t>metastasis in liver or into the vena cava </a:t>
            </a:r>
            <a:r>
              <a:rPr lang="en-IN" sz="2400" dirty="0" smtClean="0">
                <a:latin typeface="+mj-lt"/>
              </a:rPr>
              <a:t>) </a:t>
            </a:r>
          </a:p>
          <a:p>
            <a:pPr algn="just">
              <a:buFont typeface="Wingdings" panose="05000000000000000000" pitchFamily="2" charset="2"/>
              <a:buChar char="ü"/>
            </a:pPr>
            <a:r>
              <a:rPr lang="en-IN" sz="2400" dirty="0">
                <a:latin typeface="+mj-lt"/>
              </a:rPr>
              <a:t>CT or MRI (brain or abdominal </a:t>
            </a:r>
            <a:r>
              <a:rPr lang="en-IN" sz="2400" dirty="0" smtClean="0">
                <a:latin typeface="+mj-lt"/>
              </a:rPr>
              <a:t>cavity </a:t>
            </a:r>
            <a:r>
              <a:rPr lang="en-IN" sz="2400" dirty="0">
                <a:latin typeface="+mj-lt"/>
              </a:rPr>
              <a:t>to </a:t>
            </a:r>
            <a:r>
              <a:rPr lang="en-IN" sz="2400" dirty="0" err="1" smtClean="0">
                <a:latin typeface="+mj-lt"/>
              </a:rPr>
              <a:t>dectect</a:t>
            </a:r>
            <a:r>
              <a:rPr lang="en-IN" sz="2400" dirty="0" smtClean="0">
                <a:latin typeface="+mj-lt"/>
              </a:rPr>
              <a:t> unilateral </a:t>
            </a:r>
            <a:r>
              <a:rPr lang="en-IN" sz="2400" dirty="0">
                <a:latin typeface="+mj-lt"/>
              </a:rPr>
              <a:t>adrenal enlargement/pituitary </a:t>
            </a:r>
            <a:r>
              <a:rPr lang="en-IN" sz="2400" dirty="0" err="1" smtClean="0">
                <a:latin typeface="+mj-lt"/>
              </a:rPr>
              <a:t>macroadenoma</a:t>
            </a:r>
            <a:r>
              <a:rPr lang="en-IN" sz="2400" dirty="0">
                <a:latin typeface="+mj-lt"/>
              </a:rPr>
              <a:t>/ pituitary </a:t>
            </a:r>
            <a:r>
              <a:rPr lang="en-IN" sz="2400" dirty="0" err="1">
                <a:latin typeface="+mj-lt"/>
              </a:rPr>
              <a:t>microadenoma</a:t>
            </a:r>
            <a:r>
              <a:rPr lang="en-IN" sz="2400" dirty="0">
                <a:latin typeface="+mj-lt"/>
              </a:rPr>
              <a:t> </a:t>
            </a:r>
            <a:endParaRPr lang="en-IN" sz="2400" dirty="0" smtClean="0">
              <a:latin typeface="+mj-lt"/>
            </a:endParaRPr>
          </a:p>
          <a:p>
            <a:pPr marL="0" indent="0" algn="just">
              <a:buNone/>
            </a:pPr>
            <a:endParaRPr lang="en-IN" sz="2400" dirty="0"/>
          </a:p>
        </p:txBody>
      </p:sp>
    </p:spTree>
    <p:extLst>
      <p:ext uri="{BB962C8B-B14F-4D97-AF65-F5344CB8AC3E}">
        <p14:creationId xmlns:p14="http://schemas.microsoft.com/office/powerpoint/2010/main" val="84984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a:solidFill>
            <a:schemeClr val="bg2"/>
          </a:solidFill>
          <a:ln w="38100">
            <a:solidFill>
              <a:schemeClr val="accent1"/>
            </a:solidFill>
          </a:ln>
        </p:spPr>
        <p:txBody>
          <a:bodyPr>
            <a:normAutofit fontScale="85000" lnSpcReduction="20000"/>
          </a:bodyPr>
          <a:lstStyle/>
          <a:p>
            <a:pPr marL="0" indent="0">
              <a:buNone/>
            </a:pPr>
            <a:r>
              <a:rPr lang="en-IN" dirty="0" smtClean="0">
                <a:solidFill>
                  <a:srgbClr val="FF0000"/>
                </a:solidFill>
              </a:rPr>
              <a:t>Treatment:</a:t>
            </a:r>
          </a:p>
          <a:p>
            <a:r>
              <a:rPr lang="en-IN" dirty="0" smtClean="0">
                <a:solidFill>
                  <a:srgbClr val="FF0000"/>
                </a:solidFill>
              </a:rPr>
              <a:t>Medical</a:t>
            </a:r>
          </a:p>
          <a:p>
            <a:r>
              <a:rPr lang="en-IN" dirty="0">
                <a:solidFill>
                  <a:srgbClr val="FF0000"/>
                </a:solidFill>
              </a:rPr>
              <a:t>Surgical ((</a:t>
            </a:r>
            <a:r>
              <a:rPr lang="en-IN" dirty="0" err="1">
                <a:solidFill>
                  <a:srgbClr val="FF0000"/>
                </a:solidFill>
              </a:rPr>
              <a:t>hypophysectomy</a:t>
            </a:r>
            <a:r>
              <a:rPr lang="en-IN" dirty="0">
                <a:solidFill>
                  <a:srgbClr val="FF0000"/>
                </a:solidFill>
              </a:rPr>
              <a:t>))</a:t>
            </a:r>
            <a:endParaRPr lang="en-IN" dirty="0" smtClean="0">
              <a:solidFill>
                <a:srgbClr val="FF0000"/>
              </a:solidFill>
            </a:endParaRPr>
          </a:p>
          <a:p>
            <a:r>
              <a:rPr lang="en-IN" dirty="0">
                <a:solidFill>
                  <a:srgbClr val="FF0000"/>
                </a:solidFill>
              </a:rPr>
              <a:t>Radiation therapy </a:t>
            </a:r>
            <a:endParaRPr lang="en-IN" dirty="0" smtClean="0">
              <a:solidFill>
                <a:srgbClr val="FF0000"/>
              </a:solidFill>
            </a:endParaRPr>
          </a:p>
          <a:p>
            <a:pPr marL="0" indent="0">
              <a:buNone/>
            </a:pPr>
            <a:r>
              <a:rPr lang="en-IN" dirty="0" smtClean="0">
                <a:solidFill>
                  <a:srgbClr val="FF0000"/>
                </a:solidFill>
              </a:rPr>
              <a:t>Medical Management:</a:t>
            </a:r>
          </a:p>
          <a:p>
            <a:pPr algn="just"/>
            <a:r>
              <a:rPr lang="en-IN" dirty="0" smtClean="0"/>
              <a:t>Adrenolytic </a:t>
            </a:r>
            <a:r>
              <a:rPr lang="en-IN" dirty="0"/>
              <a:t>agent </a:t>
            </a:r>
            <a:r>
              <a:rPr lang="en-IN" dirty="0" err="1"/>
              <a:t>mitotane</a:t>
            </a:r>
            <a:r>
              <a:rPr lang="en-IN" dirty="0"/>
              <a:t> @25–50 mg/kg/day for 7–10 </a:t>
            </a:r>
            <a:r>
              <a:rPr lang="en-IN" dirty="0" smtClean="0"/>
              <a:t>days Monitor </a:t>
            </a:r>
            <a:r>
              <a:rPr lang="en-IN" dirty="0"/>
              <a:t>for signs of </a:t>
            </a:r>
            <a:r>
              <a:rPr lang="en-IN" dirty="0" err="1"/>
              <a:t>hypoadrenocorticism</a:t>
            </a:r>
            <a:r>
              <a:rPr lang="en-IN" dirty="0"/>
              <a:t>, such as anorexia, vomiting, and </a:t>
            </a:r>
            <a:r>
              <a:rPr lang="en-IN" dirty="0" smtClean="0"/>
              <a:t>diarrhoea, discontinued the treatment </a:t>
            </a:r>
            <a:r>
              <a:rPr lang="en-IN" dirty="0"/>
              <a:t>and </a:t>
            </a:r>
            <a:r>
              <a:rPr lang="en-IN" dirty="0" smtClean="0"/>
              <a:t>give glucocorticoids administered.</a:t>
            </a:r>
          </a:p>
          <a:p>
            <a:pPr algn="just"/>
            <a:r>
              <a:rPr lang="en-IN" dirty="0" err="1" smtClean="0"/>
              <a:t>Trilostane</a:t>
            </a:r>
            <a:r>
              <a:rPr lang="en-IN" dirty="0" smtClean="0"/>
              <a:t>, started  </a:t>
            </a:r>
            <a:r>
              <a:rPr lang="en-IN" dirty="0"/>
              <a:t>@ 1-3 </a:t>
            </a:r>
            <a:r>
              <a:rPr lang="en-IN" dirty="0" smtClean="0"/>
              <a:t>mg/kg X2 </a:t>
            </a:r>
            <a:r>
              <a:rPr lang="en-IN" dirty="0"/>
              <a:t>PO to achieve a decrease in glucocorticoid secretion from the adrenal glands. </a:t>
            </a:r>
            <a:endParaRPr lang="en-IN" dirty="0" smtClean="0"/>
          </a:p>
          <a:p>
            <a:pPr algn="just"/>
            <a:r>
              <a:rPr lang="en-IN" dirty="0"/>
              <a:t> Pre-</a:t>
            </a:r>
            <a:r>
              <a:rPr lang="en-IN" dirty="0" err="1"/>
              <a:t>trilostane</a:t>
            </a:r>
            <a:r>
              <a:rPr lang="en-IN" dirty="0"/>
              <a:t> and 3-hour post </a:t>
            </a:r>
            <a:r>
              <a:rPr lang="en-IN" dirty="0" err="1"/>
              <a:t>trilostane</a:t>
            </a:r>
            <a:r>
              <a:rPr lang="en-IN" dirty="0"/>
              <a:t> cortisol concentrations ≤ 138 </a:t>
            </a:r>
            <a:r>
              <a:rPr lang="en-IN" dirty="0" err="1"/>
              <a:t>nmol</a:t>
            </a:r>
            <a:r>
              <a:rPr lang="en-IN" dirty="0"/>
              <a:t>/L or 62 </a:t>
            </a:r>
            <a:r>
              <a:rPr lang="en-IN" dirty="0" err="1"/>
              <a:t>nmol</a:t>
            </a:r>
            <a:r>
              <a:rPr lang="en-IN" dirty="0"/>
              <a:t>/L, respectively, were associated with excellent control based on clinical signs</a:t>
            </a:r>
          </a:p>
        </p:txBody>
      </p:sp>
    </p:spTree>
    <p:extLst>
      <p:ext uri="{BB962C8B-B14F-4D97-AF65-F5344CB8AC3E}">
        <p14:creationId xmlns:p14="http://schemas.microsoft.com/office/powerpoint/2010/main" val="350419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a:blipFill>
            <a:blip r:embed="rId2"/>
            <a:tile tx="0" ty="0" sx="100000" sy="100000" flip="none" algn="tl"/>
          </a:blipFill>
        </p:spPr>
        <p:txBody>
          <a:bodyPr>
            <a:normAutofit fontScale="92500" lnSpcReduction="20000"/>
          </a:bodyPr>
          <a:lstStyle/>
          <a:p>
            <a:pPr>
              <a:buNone/>
            </a:pPr>
            <a:r>
              <a:rPr lang="en-IN" b="1" dirty="0" smtClean="0">
                <a:solidFill>
                  <a:srgbClr val="FF0000"/>
                </a:solidFill>
                <a:latin typeface="Times New Roman" pitchFamily="18" charset="0"/>
                <a:cs typeface="Times New Roman" pitchFamily="18" charset="0"/>
              </a:rPr>
              <a:t>EQUINE CUSHING’S DISEASE</a:t>
            </a:r>
          </a:p>
          <a:p>
            <a:pPr>
              <a:buNone/>
            </a:pPr>
            <a:r>
              <a:rPr lang="en-IN" b="1" dirty="0" smtClean="0">
                <a:latin typeface="Times New Roman" pitchFamily="18" charset="0"/>
                <a:cs typeface="Times New Roman" pitchFamily="18" charset="0"/>
              </a:rPr>
              <a:t>INTRODUCTION:</a:t>
            </a:r>
          </a:p>
          <a:p>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All breeds and types of </a:t>
            </a:r>
            <a:r>
              <a:rPr lang="en-IN" dirty="0" err="1" smtClean="0">
                <a:latin typeface="Times New Roman" pitchFamily="18" charset="0"/>
                <a:cs typeface="Times New Roman" pitchFamily="18" charset="0"/>
              </a:rPr>
              <a:t>equids</a:t>
            </a:r>
            <a:r>
              <a:rPr lang="en-IN" dirty="0" smtClean="0">
                <a:latin typeface="Times New Roman" pitchFamily="18" charset="0"/>
                <a:cs typeface="Times New Roman" pitchFamily="18" charset="0"/>
              </a:rPr>
              <a:t> can be affected </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but </a:t>
            </a:r>
            <a:r>
              <a:rPr lang="en-IN" b="1" i="1" dirty="0" smtClean="0">
                <a:latin typeface="Times New Roman" pitchFamily="18" charset="0"/>
                <a:cs typeface="Times New Roman" pitchFamily="18" charset="0"/>
              </a:rPr>
              <a:t>Morgan horses and ponies</a:t>
            </a:r>
            <a:r>
              <a:rPr lang="en-IN" dirty="0" smtClean="0">
                <a:latin typeface="Times New Roman" pitchFamily="18" charset="0"/>
                <a:cs typeface="Times New Roman" pitchFamily="18" charset="0"/>
              </a:rPr>
              <a:t> appear to be at greater risk.</a:t>
            </a:r>
          </a:p>
          <a:p>
            <a:pPr algn="just"/>
            <a:r>
              <a:rPr lang="en-IN" dirty="0" smtClean="0">
                <a:latin typeface="Times New Roman" pitchFamily="18" charset="0"/>
                <a:cs typeface="Times New Roman" pitchFamily="18" charset="0"/>
              </a:rPr>
              <a:t>It is characterized by abnormal </a:t>
            </a:r>
            <a:r>
              <a:rPr lang="en-IN" dirty="0">
                <a:latin typeface="Times New Roman" panose="02020603050405020304" pitchFamily="18" charset="0"/>
                <a:cs typeface="Times New Roman" panose="02020603050405020304" pitchFamily="18" charset="0"/>
              </a:rPr>
              <a:t>growth of </a:t>
            </a:r>
            <a:r>
              <a:rPr lang="en-IN" dirty="0" err="1">
                <a:latin typeface="Times New Roman" panose="02020603050405020304" pitchFamily="18" charset="0"/>
                <a:cs typeface="Times New Roman" panose="02020603050405020304" pitchFamily="18" charset="0"/>
              </a:rPr>
              <a:t>haircoat</a:t>
            </a:r>
            <a:r>
              <a:rPr lang="en-IN" dirty="0">
                <a:latin typeface="Times New Roman" panose="02020603050405020304" pitchFamily="18" charset="0"/>
                <a:cs typeface="Times New Roman" panose="02020603050405020304" pitchFamily="18" charset="0"/>
              </a:rPr>
              <a:t>, persistent </a:t>
            </a:r>
            <a:r>
              <a:rPr lang="en-IN" dirty="0" smtClean="0">
                <a:latin typeface="Times New Roman" panose="02020603050405020304" pitchFamily="18" charset="0"/>
                <a:cs typeface="Times New Roman" panose="02020603050405020304" pitchFamily="18" charset="0"/>
              </a:rPr>
              <a:t>sweating, lethargy/dullness</a:t>
            </a:r>
            <a:r>
              <a:rPr lang="en-IN" dirty="0">
                <a:latin typeface="Times New Roman" panose="02020603050405020304" pitchFamily="18" charset="0"/>
                <a:cs typeface="Times New Roman" panose="02020603050405020304" pitchFamily="18" charset="0"/>
              </a:rPr>
              <a:t>, weight loss, excessive thirst, chronic infections and </a:t>
            </a:r>
            <a:r>
              <a:rPr lang="en-IN" dirty="0" smtClean="0">
                <a:latin typeface="Times New Roman" panose="02020603050405020304" pitchFamily="18" charset="0"/>
                <a:cs typeface="Times New Roman" panose="02020603050405020304" pitchFamily="18" charset="0"/>
              </a:rPr>
              <a:t>chronic laminitis</a:t>
            </a:r>
            <a:r>
              <a:rPr lang="en-IN" dirty="0">
                <a:latin typeface="Times New Roman" panose="02020603050405020304" pitchFamily="18" charset="0"/>
                <a:cs typeface="Times New Roman" panose="02020603050405020304" pitchFamily="18" charset="0"/>
              </a:rPr>
              <a:t>.</a:t>
            </a:r>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It is exclusively attributed to hyperplasia or adenoma formation in the pars </a:t>
            </a:r>
            <a:r>
              <a:rPr lang="en-IN" dirty="0" err="1" smtClean="0">
                <a:latin typeface="Times New Roman" pitchFamily="18" charset="0"/>
                <a:cs typeface="Times New Roman" pitchFamily="18" charset="0"/>
              </a:rPr>
              <a:t>intermedia</a:t>
            </a:r>
            <a:r>
              <a:rPr lang="en-IN" dirty="0" smtClean="0">
                <a:latin typeface="Times New Roman" pitchFamily="18" charset="0"/>
                <a:cs typeface="Times New Roman" pitchFamily="18" charset="0"/>
              </a:rPr>
              <a:t> that appears to be due to loss of hypothalamic innervation of dopaminergic nerve (reduced anti-oxidant </a:t>
            </a:r>
            <a:r>
              <a:rPr lang="en-IN" dirty="0" err="1" smtClean="0">
                <a:latin typeface="Times New Roman" pitchFamily="18" charset="0"/>
                <a:cs typeface="Times New Roman" pitchFamily="18" charset="0"/>
              </a:rPr>
              <a:t>defense</a:t>
            </a:r>
            <a:r>
              <a:rPr lang="en-IN" dirty="0" smtClean="0">
                <a:latin typeface="Times New Roman" pitchFamily="18" charset="0"/>
                <a:cs typeface="Times New Roman" pitchFamily="18" charset="0"/>
              </a:rPr>
              <a:t> mechanisms in neural tissue).</a:t>
            </a:r>
          </a:p>
          <a:p>
            <a:pPr algn="just"/>
            <a:r>
              <a:rPr lang="en-IN" dirty="0" smtClean="0">
                <a:latin typeface="Times New Roman" pitchFamily="18" charset="0"/>
                <a:cs typeface="Times New Roman" pitchFamily="18" charset="0"/>
              </a:rPr>
              <a:t>This leads to over production of </a:t>
            </a:r>
            <a:r>
              <a:rPr lang="en-IN" b="1" dirty="0" smtClean="0">
                <a:latin typeface="Times New Roman" pitchFamily="18" charset="0"/>
                <a:cs typeface="Times New Roman" pitchFamily="18" charset="0"/>
              </a:rPr>
              <a:t>p</a:t>
            </a:r>
            <a:r>
              <a:rPr lang="en-IN" dirty="0" smtClean="0">
                <a:latin typeface="Times New Roman" pitchFamily="18" charset="0"/>
                <a:cs typeface="Times New Roman" pitchFamily="18" charset="0"/>
              </a:rPr>
              <a:t>ro-</a:t>
            </a:r>
            <a:r>
              <a:rPr lang="en-IN" b="1" dirty="0" err="1" smtClean="0">
                <a:latin typeface="Times New Roman" pitchFamily="18" charset="0"/>
                <a:cs typeface="Times New Roman" pitchFamily="18" charset="0"/>
              </a:rPr>
              <a:t>o</a:t>
            </a:r>
            <a:r>
              <a:rPr lang="en-IN" dirty="0" err="1" smtClean="0">
                <a:latin typeface="Times New Roman" pitchFamily="18" charset="0"/>
                <a:cs typeface="Times New Roman" pitchFamily="18" charset="0"/>
              </a:rPr>
              <a:t>pio</a:t>
            </a:r>
            <a:r>
              <a:rPr lang="en-IN" dirty="0" smtClean="0">
                <a:latin typeface="Times New Roman" pitchFamily="18" charset="0"/>
                <a:cs typeface="Times New Roman" pitchFamily="18" charset="0"/>
              </a:rPr>
              <a:t> </a:t>
            </a:r>
            <a:r>
              <a:rPr lang="en-IN" b="1" dirty="0" err="1" smtClean="0">
                <a:latin typeface="Times New Roman" pitchFamily="18" charset="0"/>
                <a:cs typeface="Times New Roman" pitchFamily="18" charset="0"/>
              </a:rPr>
              <a:t>m</a:t>
            </a:r>
            <a:r>
              <a:rPr lang="en-IN" dirty="0" err="1" smtClean="0">
                <a:latin typeface="Times New Roman" pitchFamily="18" charset="0"/>
                <a:cs typeface="Times New Roman" pitchFamily="18" charset="0"/>
              </a:rPr>
              <a:t>elano</a:t>
            </a:r>
            <a:r>
              <a:rPr lang="en-IN" b="1" dirty="0" err="1" smtClean="0">
                <a:latin typeface="Times New Roman" pitchFamily="18" charset="0"/>
                <a:cs typeface="Times New Roman" pitchFamily="18" charset="0"/>
              </a:rPr>
              <a:t>c</a:t>
            </a:r>
            <a:r>
              <a:rPr lang="en-IN" dirty="0" err="1" smtClean="0">
                <a:latin typeface="Times New Roman" pitchFamily="18" charset="0"/>
                <a:cs typeface="Times New Roman" pitchFamily="18" charset="0"/>
              </a:rPr>
              <a:t>ortin</a:t>
            </a:r>
            <a:r>
              <a:rPr lang="en-IN" dirty="0" smtClean="0">
                <a:latin typeface="Times New Roman" pitchFamily="18" charset="0"/>
                <a:cs typeface="Times New Roman" pitchFamily="18" charset="0"/>
              </a:rPr>
              <a:t> (POMC) peptides.</a:t>
            </a:r>
          </a:p>
          <a:p>
            <a:pPr algn="just"/>
            <a:endParaRPr lang="en-IN" dirty="0" smtClean="0"/>
          </a:p>
        </p:txBody>
      </p:sp>
      <p:pic>
        <p:nvPicPr>
          <p:cNvPr id="1027" name="Picture 3"/>
          <p:cNvPicPr>
            <a:picLocks noGrp="1" noChangeAspect="1" noChangeArrowheads="1"/>
          </p:cNvPicPr>
          <p:nvPr>
            <p:ph sz="half" idx="2"/>
          </p:nvPr>
        </p:nvPicPr>
        <p:blipFill>
          <a:blip r:embed="rId3"/>
          <a:srcRect/>
          <a:stretch>
            <a:fillRect/>
          </a:stretch>
        </p:blipFill>
        <p:spPr bwMode="auto">
          <a:xfrm>
            <a:off x="5486400" y="0"/>
            <a:ext cx="3657600" cy="2362199"/>
          </a:xfrm>
          <a:prstGeom prst="rect">
            <a:avLst/>
          </a:prstGeom>
          <a:noFill/>
          <a:ln w="9525">
            <a:noFill/>
            <a:miter lim="800000"/>
            <a:headEnd/>
            <a:tailEnd/>
          </a:ln>
          <a:effectLst/>
        </p:spPr>
      </p:pic>
      <p:sp>
        <p:nvSpPr>
          <p:cNvPr id="11" name="TextBox 10"/>
          <p:cNvSpPr txBox="1"/>
          <p:nvPr/>
        </p:nvSpPr>
        <p:spPr>
          <a:xfrm>
            <a:off x="20053" y="914400"/>
            <a:ext cx="5029200" cy="1569660"/>
          </a:xfrm>
          <a:prstGeom prst="rect">
            <a:avLst/>
          </a:prstGeom>
          <a:noFill/>
        </p:spPr>
        <p:txBody>
          <a:bodyPr wrap="square" rtlCol="0">
            <a:spAutoFit/>
          </a:bodyPr>
          <a:lstStyle/>
          <a:p>
            <a:pPr algn="just">
              <a:buFont typeface="Arial" pitchFamily="34" charset="0"/>
              <a:buChar char="•"/>
            </a:pPr>
            <a:r>
              <a:rPr lang="en-IN" sz="2400" dirty="0" smtClean="0">
                <a:latin typeface="Times New Roman" pitchFamily="18" charset="0"/>
                <a:cs typeface="Times New Roman" pitchFamily="18" charset="0"/>
              </a:rPr>
              <a:t>This is the most common  </a:t>
            </a:r>
            <a:r>
              <a:rPr lang="en-IN" sz="2400" dirty="0" err="1" smtClean="0">
                <a:latin typeface="Times New Roman" pitchFamily="18" charset="0"/>
                <a:cs typeface="Times New Roman" pitchFamily="18" charset="0"/>
              </a:rPr>
              <a:t>endocrinopathy</a:t>
            </a:r>
            <a:r>
              <a:rPr lang="en-IN" sz="2400" dirty="0" smtClean="0">
                <a:latin typeface="Times New Roman" pitchFamily="18" charset="0"/>
                <a:cs typeface="Times New Roman" pitchFamily="18" charset="0"/>
              </a:rPr>
              <a:t> of horses and ponies  with a large number of older animals  affected.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a:solidFill>
            <a:schemeClr val="accent6">
              <a:lumMod val="60000"/>
              <a:lumOff val="40000"/>
            </a:schemeClr>
          </a:solidFill>
        </p:spPr>
        <p:txBody>
          <a:bodyPr>
            <a:noAutofit/>
          </a:bodyPr>
          <a:lstStyle/>
          <a:p>
            <a:pPr algn="l"/>
            <a:r>
              <a:rPr lang="en-IN" sz="2800" b="1" dirty="0" smtClean="0"/>
              <a:t>Pathogenesis:</a:t>
            </a:r>
            <a:endParaRPr lang="en-IN" sz="2800" b="1" dirty="0"/>
          </a:p>
        </p:txBody>
      </p:sp>
      <p:pic>
        <p:nvPicPr>
          <p:cNvPr id="5" name="Picture 7" descr="pitanatomy2"/>
          <p:cNvPicPr>
            <a:picLocks noGrp="1" noChangeAspect="1" noChangeArrowheads="1"/>
          </p:cNvPicPr>
          <p:nvPr>
            <p:ph sz="half" idx="1"/>
          </p:nvPr>
        </p:nvPicPr>
        <p:blipFill>
          <a:blip r:embed="rId2"/>
          <a:srcRect/>
          <a:stretch>
            <a:fillRect/>
          </a:stretch>
        </p:blipFill>
        <p:spPr>
          <a:xfrm>
            <a:off x="0" y="487362"/>
            <a:ext cx="4572000" cy="3932237"/>
          </a:xfrm>
          <a:noFill/>
          <a:ln>
            <a:solidFill>
              <a:srgbClr val="FF0000"/>
            </a:solidFill>
          </a:ln>
        </p:spPr>
      </p:pic>
      <p:pic>
        <p:nvPicPr>
          <p:cNvPr id="6" name="Picture 8" descr="pitadenoma2"/>
          <p:cNvPicPr>
            <a:picLocks noGrp="1" noChangeAspect="1" noChangeArrowheads="1"/>
          </p:cNvPicPr>
          <p:nvPr>
            <p:ph sz="half" idx="2"/>
          </p:nvPr>
        </p:nvPicPr>
        <p:blipFill>
          <a:blip r:embed="rId3"/>
          <a:srcRect/>
          <a:stretch>
            <a:fillRect/>
          </a:stretch>
        </p:blipFill>
        <p:spPr>
          <a:xfrm>
            <a:off x="4572000" y="0"/>
            <a:ext cx="4572000" cy="4419599"/>
          </a:xfrm>
          <a:solidFill>
            <a:schemeClr val="accent1"/>
          </a:solidFill>
          <a:ln w="15875">
            <a:solidFill>
              <a:srgbClr val="FF6600"/>
            </a:solidFill>
          </a:ln>
        </p:spPr>
      </p:pic>
      <p:sp>
        <p:nvSpPr>
          <p:cNvPr id="7" name="TextBox 6"/>
          <p:cNvSpPr txBox="1"/>
          <p:nvPr/>
        </p:nvSpPr>
        <p:spPr>
          <a:xfrm>
            <a:off x="4495800" y="4549676"/>
            <a:ext cx="4648200" cy="2308324"/>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The enlarged pars </a:t>
            </a:r>
            <a:r>
              <a:rPr lang="en-US" b="1" dirty="0" err="1" smtClean="0">
                <a:latin typeface="Times New Roman" pitchFamily="18" charset="0"/>
                <a:cs typeface="Times New Roman" pitchFamily="18" charset="0"/>
              </a:rPr>
              <a:t>intermedia</a:t>
            </a:r>
            <a:r>
              <a:rPr lang="en-US" b="1" dirty="0" smtClean="0">
                <a:latin typeface="Times New Roman" pitchFamily="18" charset="0"/>
                <a:cs typeface="Times New Roman" pitchFamily="18" charset="0"/>
              </a:rPr>
              <a:t> can be  hormonally active resulting in increased expression of </a:t>
            </a:r>
            <a:r>
              <a:rPr lang="en-US" b="1" dirty="0" err="1" smtClean="0">
                <a:latin typeface="Times New Roman" pitchFamily="18" charset="0"/>
                <a:cs typeface="Times New Roman" pitchFamily="18" charset="0"/>
              </a:rPr>
              <a:t>proopiomelanocortin</a:t>
            </a:r>
            <a:r>
              <a:rPr lang="en-US" b="1" dirty="0" smtClean="0">
                <a:latin typeface="Times New Roman" pitchFamily="18" charset="0"/>
                <a:cs typeface="Times New Roman" pitchFamily="18" charset="0"/>
              </a:rPr>
              <a:t> (POMC) peptides which include </a:t>
            </a:r>
            <a:r>
              <a:rPr lang="en-US" b="1" dirty="0" err="1" smtClean="0">
                <a:latin typeface="Times New Roman" pitchFamily="18" charset="0"/>
                <a:cs typeface="Times New Roman" pitchFamily="18" charset="0"/>
              </a:rPr>
              <a:t>adrenocorticotropic</a:t>
            </a:r>
            <a:r>
              <a:rPr lang="en-US" b="1" dirty="0" smtClean="0">
                <a:latin typeface="Times New Roman" pitchFamily="18" charset="0"/>
                <a:cs typeface="Times New Roman" pitchFamily="18" charset="0"/>
              </a:rPr>
              <a:t> hormone (ACTH), </a:t>
            </a:r>
            <a:r>
              <a:rPr lang="en-US" b="1" dirty="0" err="1" smtClean="0">
                <a:latin typeface="Times New Roman" pitchFamily="18" charset="0"/>
                <a:cs typeface="Times New Roman" pitchFamily="18" charset="0"/>
              </a:rPr>
              <a:t>melanocyte</a:t>
            </a:r>
            <a:r>
              <a:rPr lang="en-US" b="1" dirty="0" smtClean="0">
                <a:latin typeface="Times New Roman" pitchFamily="18" charset="0"/>
                <a:cs typeface="Times New Roman" pitchFamily="18" charset="0"/>
              </a:rPr>
              <a:t> stimulating hormone (MSH), </a:t>
            </a:r>
            <a:r>
              <a:rPr lang="en-US" b="1" dirty="0" err="1" smtClean="0">
                <a:latin typeface="Times New Roman" pitchFamily="18" charset="0"/>
                <a:cs typeface="Times New Roman" pitchFamily="18" charset="0"/>
              </a:rPr>
              <a:t>corticotropin</a:t>
            </a:r>
            <a:r>
              <a:rPr lang="en-US" b="1" dirty="0" smtClean="0">
                <a:latin typeface="Times New Roman" pitchFamily="18" charset="0"/>
                <a:cs typeface="Times New Roman" pitchFamily="18" charset="0"/>
              </a:rPr>
              <a:t>-like intermediate lobe peptide (CLIP), and beta-endorphin (β-END). </a:t>
            </a:r>
          </a:p>
        </p:txBody>
      </p:sp>
      <p:sp>
        <p:nvSpPr>
          <p:cNvPr id="8" name="TextBox 7"/>
          <p:cNvSpPr txBox="1"/>
          <p:nvPr/>
        </p:nvSpPr>
        <p:spPr>
          <a:xfrm>
            <a:off x="0" y="4463142"/>
            <a:ext cx="4495800" cy="2246769"/>
          </a:xfrm>
          <a:prstGeom prst="rect">
            <a:avLst/>
          </a:prstGeom>
          <a:noFill/>
        </p:spPr>
        <p:txBody>
          <a:bodyPr wrap="square" rtlCol="0">
            <a:spAutoFit/>
          </a:bodyPr>
          <a:lstStyle/>
          <a:p>
            <a:pPr algn="just"/>
            <a:r>
              <a:rPr lang="en-IN" sz="2000" b="1" dirty="0" smtClean="0">
                <a:latin typeface="Times New Roman" pitchFamily="18" charset="0"/>
                <a:cs typeface="Times New Roman" pitchFamily="18" charset="0"/>
              </a:rPr>
              <a:t>Overall, these conditions contribute to excessive ACTH production, and the enlarged gland makes a mechanical pressure on adjacent tissues, inhibiting function of the pars </a:t>
            </a:r>
            <a:r>
              <a:rPr lang="en-IN" sz="2000" b="1" dirty="0" err="1" smtClean="0">
                <a:latin typeface="Times New Roman" pitchFamily="18" charset="0"/>
                <a:cs typeface="Times New Roman" pitchFamily="18" charset="0"/>
              </a:rPr>
              <a:t>distalis</a:t>
            </a:r>
            <a:r>
              <a:rPr lang="en-IN" sz="2000" b="1" dirty="0" smtClean="0">
                <a:latin typeface="Times New Roman" pitchFamily="18" charset="0"/>
                <a:cs typeface="Times New Roman" pitchFamily="18" charset="0"/>
              </a:rPr>
              <a:t> and pars nervosa.</a:t>
            </a:r>
          </a:p>
          <a:p>
            <a:pPr algn="just"/>
            <a:endParaRPr lang="en-IN" sz="2000" b="1" dirty="0">
              <a:latin typeface="Times New Roman" pitchFamily="18" charset="0"/>
              <a:cs typeface="Times New Roman" pitchFamily="18" charset="0"/>
            </a:endParaRPr>
          </a:p>
        </p:txBody>
      </p:sp>
      <p:sp>
        <p:nvSpPr>
          <p:cNvPr id="10" name="TextBox 9"/>
          <p:cNvSpPr txBox="1"/>
          <p:nvPr/>
        </p:nvSpPr>
        <p:spPr>
          <a:xfrm>
            <a:off x="7239000" y="2895600"/>
            <a:ext cx="1905000" cy="523220"/>
          </a:xfrm>
          <a:prstGeom prst="rect">
            <a:avLst/>
          </a:prstGeom>
          <a:noFill/>
        </p:spPr>
        <p:txBody>
          <a:bodyPr wrap="square" rtlCol="0">
            <a:spAutoFit/>
          </a:bodyPr>
          <a:lstStyle/>
          <a:p>
            <a:r>
              <a:rPr lang="en-US" sz="1400" b="1" dirty="0" smtClean="0"/>
              <a:t>Pro-</a:t>
            </a:r>
            <a:r>
              <a:rPr lang="en-US" sz="1400" b="1" dirty="0" err="1" smtClean="0"/>
              <a:t>opio</a:t>
            </a:r>
            <a:r>
              <a:rPr lang="en-US" sz="1400" b="1" dirty="0" smtClean="0"/>
              <a:t>-</a:t>
            </a:r>
            <a:r>
              <a:rPr lang="en-US" sz="1400" b="1" dirty="0" err="1" smtClean="0"/>
              <a:t>melanocortin</a:t>
            </a:r>
            <a:r>
              <a:rPr lang="en-US" sz="1400" b="1" dirty="0" smtClean="0"/>
              <a:t> peptides</a:t>
            </a:r>
            <a:endParaRPr lang="en-IN"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63562"/>
          </a:xfrm>
          <a:solidFill>
            <a:schemeClr val="accent6">
              <a:lumMod val="60000"/>
              <a:lumOff val="40000"/>
            </a:schemeClr>
          </a:solidFill>
        </p:spPr>
        <p:txBody>
          <a:bodyPr>
            <a:normAutofit/>
          </a:bodyPr>
          <a:lstStyle/>
          <a:p>
            <a:pPr algn="l"/>
            <a:r>
              <a:rPr lang="en-IN" sz="2800" b="1" dirty="0" smtClean="0">
                <a:latin typeface="Times New Roman" pitchFamily="18" charset="0"/>
                <a:cs typeface="Times New Roman" pitchFamily="18" charset="0"/>
              </a:rPr>
              <a:t>Clinical Signs:</a:t>
            </a:r>
            <a:endParaRPr lang="en-IN" sz="28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533400"/>
            <a:ext cx="4876800" cy="6324600"/>
          </a:xfrm>
          <a:blipFill>
            <a:blip r:embed="rId2"/>
            <a:tile tx="0" ty="0" sx="100000" sy="100000" flip="none" algn="tl"/>
          </a:blipFill>
        </p:spPr>
        <p:txBody>
          <a:bodyPr>
            <a:normAutofit lnSpcReduction="10000"/>
          </a:bodyPr>
          <a:lstStyle/>
          <a:p>
            <a:pPr lvl="0" algn="just"/>
            <a:r>
              <a:rPr lang="en-IN" dirty="0" err="1" smtClean="0">
                <a:latin typeface="Times New Roman" pitchFamily="18" charset="0"/>
                <a:cs typeface="Times New Roman" pitchFamily="18" charset="0"/>
              </a:rPr>
              <a:t>Hirsutism</a:t>
            </a:r>
            <a:r>
              <a:rPr lang="en-IN" dirty="0" smtClean="0">
                <a:latin typeface="Times New Roman" pitchFamily="18" charset="0"/>
                <a:cs typeface="Times New Roman" pitchFamily="18" charset="0"/>
              </a:rPr>
              <a:t> (long curly hair coat): It is characterized by long, shaggy and curly hair coat, particularly found in limbs. Some animals may have matted thick tufts of hair due to persistent sweating (</a:t>
            </a:r>
            <a:r>
              <a:rPr lang="en-IN" dirty="0" err="1" smtClean="0">
                <a:latin typeface="Times New Roman" pitchFamily="18" charset="0"/>
                <a:cs typeface="Times New Roman" pitchFamily="18" charset="0"/>
              </a:rPr>
              <a:t>Hyperhidrosis</a:t>
            </a:r>
            <a:r>
              <a:rPr lang="en-IN" dirty="0" smtClean="0">
                <a:latin typeface="Times New Roman" pitchFamily="18" charset="0"/>
                <a:cs typeface="Times New Roman" pitchFamily="18" charset="0"/>
              </a:rPr>
              <a:t>). In many cases there is prolonged retention of the winter hair coat. </a:t>
            </a:r>
          </a:p>
          <a:p>
            <a:pPr algn="just"/>
            <a:r>
              <a:rPr lang="en-IN" dirty="0" smtClean="0">
                <a:latin typeface="Times New Roman" pitchFamily="18" charset="0"/>
                <a:cs typeface="Times New Roman" pitchFamily="18" charset="0"/>
              </a:rPr>
              <a:t>Laminitis: All four feet may be </a:t>
            </a:r>
            <a:r>
              <a:rPr lang="en-IN" dirty="0" err="1" smtClean="0">
                <a:latin typeface="Times New Roman" pitchFamily="18" charset="0"/>
                <a:cs typeface="Times New Roman" pitchFamily="18" charset="0"/>
              </a:rPr>
              <a:t>laminitic</a:t>
            </a:r>
            <a:r>
              <a:rPr lang="en-IN" dirty="0" smtClean="0">
                <a:latin typeface="Times New Roman" pitchFamily="18" charset="0"/>
                <a:cs typeface="Times New Roman" pitchFamily="18" charset="0"/>
              </a:rPr>
              <a:t>, due to effects of endogenous </a:t>
            </a:r>
            <a:r>
              <a:rPr lang="en-IN" dirty="0" err="1" smtClean="0">
                <a:latin typeface="Times New Roman" pitchFamily="18" charset="0"/>
                <a:cs typeface="Times New Roman" pitchFamily="18" charset="0"/>
              </a:rPr>
              <a:t>cortisol</a:t>
            </a:r>
            <a:r>
              <a:rPr lang="en-IN" dirty="0" smtClean="0">
                <a:latin typeface="Times New Roman" pitchFamily="18" charset="0"/>
                <a:cs typeface="Times New Roman" pitchFamily="18" charset="0"/>
              </a:rPr>
              <a:t> on laminar vasculature</a:t>
            </a:r>
            <a:r>
              <a:rPr lang="en-IN" dirty="0" smtClean="0"/>
              <a:t>. </a:t>
            </a:r>
          </a:p>
          <a:p>
            <a:pPr lvl="0">
              <a:buNone/>
            </a:pPr>
            <a:endParaRPr lang="en-IN" dirty="0" smtClean="0"/>
          </a:p>
          <a:p>
            <a:pPr>
              <a:buNone/>
            </a:pPr>
            <a:endParaRPr lang="en-IN" dirty="0"/>
          </a:p>
        </p:txBody>
      </p:sp>
      <p:pic>
        <p:nvPicPr>
          <p:cNvPr id="2050" name="Picture 2"/>
          <p:cNvPicPr>
            <a:picLocks noGrp="1" noChangeAspect="1" noChangeArrowheads="1"/>
          </p:cNvPicPr>
          <p:nvPr>
            <p:ph sz="half" idx="2"/>
          </p:nvPr>
        </p:nvPicPr>
        <p:blipFill>
          <a:blip r:embed="rId3"/>
          <a:srcRect/>
          <a:stretch>
            <a:fillRect/>
          </a:stretch>
        </p:blipFill>
        <p:spPr bwMode="auto">
          <a:xfrm>
            <a:off x="4876800" y="1"/>
            <a:ext cx="4267200" cy="31241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876800" y="3733801"/>
            <a:ext cx="4267200" cy="2743200"/>
          </a:xfrm>
          <a:prstGeom prst="rect">
            <a:avLst/>
          </a:prstGeom>
          <a:noFill/>
          <a:ln w="9525">
            <a:noFill/>
            <a:miter lim="800000"/>
            <a:headEnd/>
            <a:tailEnd/>
          </a:ln>
          <a:effectLst/>
        </p:spPr>
      </p:pic>
      <p:sp>
        <p:nvSpPr>
          <p:cNvPr id="7" name="TextBox 6"/>
          <p:cNvSpPr txBox="1"/>
          <p:nvPr/>
        </p:nvSpPr>
        <p:spPr>
          <a:xfrm>
            <a:off x="4800600" y="6211669"/>
            <a:ext cx="4343400" cy="646331"/>
          </a:xfrm>
          <a:prstGeom prst="rect">
            <a:avLst/>
          </a:prstGeom>
          <a:solidFill>
            <a:schemeClr val="accent6">
              <a:lumMod val="60000"/>
              <a:lumOff val="40000"/>
            </a:schemeClr>
          </a:solidFill>
        </p:spPr>
        <p:txBody>
          <a:bodyPr wrap="square" rtlCol="0">
            <a:spAutoFit/>
          </a:bodyPr>
          <a:lstStyle/>
          <a:p>
            <a:r>
              <a:rPr lang="en-IN" b="1" dirty="0" smtClean="0"/>
              <a:t>Chronic laminitis in a horse with PPID</a:t>
            </a:r>
          </a:p>
          <a:p>
            <a:endParaRPr lang="en-IN" b="1" dirty="0"/>
          </a:p>
        </p:txBody>
      </p:sp>
      <p:sp>
        <p:nvSpPr>
          <p:cNvPr id="8" name="TextBox 7"/>
          <p:cNvSpPr txBox="1"/>
          <p:nvPr/>
        </p:nvSpPr>
        <p:spPr>
          <a:xfrm>
            <a:off x="4876800" y="3124200"/>
            <a:ext cx="4267200" cy="707886"/>
          </a:xfrm>
          <a:prstGeom prst="rect">
            <a:avLst/>
          </a:prstGeom>
          <a:solidFill>
            <a:schemeClr val="accent6">
              <a:lumMod val="60000"/>
              <a:lumOff val="40000"/>
            </a:schemeClr>
          </a:solidFill>
        </p:spPr>
        <p:txBody>
          <a:bodyPr wrap="square" rtlCol="0">
            <a:spAutoFit/>
          </a:bodyPr>
          <a:lstStyle/>
          <a:p>
            <a:r>
              <a:rPr lang="en-IN" sz="2000" dirty="0" smtClean="0">
                <a:latin typeface="Times New Roman" pitchFamily="18" charset="0"/>
                <a:cs typeface="Times New Roman" pitchFamily="18" charset="0"/>
              </a:rPr>
              <a:t>Excessive, curly coat in summer</a:t>
            </a:r>
          </a:p>
          <a:p>
            <a:endParaRPr lang="en-IN"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accent6">
              <a:lumMod val="60000"/>
              <a:lumOff val="40000"/>
            </a:schemeClr>
          </a:solidFill>
        </p:spPr>
        <p:txBody>
          <a:bodyPr>
            <a:normAutofit/>
          </a:bodyPr>
          <a:lstStyle/>
          <a:p>
            <a:pPr algn="l"/>
            <a:r>
              <a:rPr lang="en-IN" sz="2800" b="1" dirty="0" smtClean="0">
                <a:latin typeface="Times New Roman" pitchFamily="18" charset="0"/>
                <a:cs typeface="Times New Roman" pitchFamily="18" charset="0"/>
              </a:rPr>
              <a:t>Clinical Signs: Cont----</a:t>
            </a:r>
            <a:endParaRPr lang="en-IN" sz="2800" dirty="0"/>
          </a:p>
        </p:txBody>
      </p:sp>
      <p:sp>
        <p:nvSpPr>
          <p:cNvPr id="3" name="Content Placeholder 2"/>
          <p:cNvSpPr>
            <a:spLocks noGrp="1"/>
          </p:cNvSpPr>
          <p:nvPr>
            <p:ph sz="half" idx="1"/>
          </p:nvPr>
        </p:nvSpPr>
        <p:spPr>
          <a:xfrm>
            <a:off x="0" y="609600"/>
            <a:ext cx="4724400" cy="6248400"/>
          </a:xfrm>
          <a:blipFill>
            <a:blip r:embed="rId2"/>
            <a:tile tx="0" ty="0" sx="100000" sy="100000" flip="none" algn="tl"/>
          </a:blipFill>
        </p:spPr>
        <p:txBody>
          <a:bodyPr>
            <a:normAutofit fontScale="92500" lnSpcReduction="20000"/>
          </a:bodyPr>
          <a:lstStyle/>
          <a:p>
            <a:pPr lvl="0"/>
            <a:r>
              <a:rPr lang="en-IN" b="1" dirty="0" err="1" smtClean="0">
                <a:latin typeface="Times New Roman" pitchFamily="18" charset="0"/>
                <a:cs typeface="Times New Roman" pitchFamily="18" charset="0"/>
              </a:rPr>
              <a:t>Polyuria</a:t>
            </a:r>
            <a:r>
              <a:rPr lang="en-IN" b="1" dirty="0" smtClean="0">
                <a:latin typeface="Times New Roman" pitchFamily="18" charset="0"/>
                <a:cs typeface="Times New Roman" pitchFamily="18" charset="0"/>
              </a:rPr>
              <a:t> /</a:t>
            </a:r>
            <a:r>
              <a:rPr lang="en-IN" b="1" dirty="0" err="1" smtClean="0">
                <a:latin typeface="Times New Roman" pitchFamily="18" charset="0"/>
                <a:cs typeface="Times New Roman" pitchFamily="18" charset="0"/>
              </a:rPr>
              <a:t>Polydipsia</a:t>
            </a:r>
            <a:r>
              <a:rPr lang="en-IN" dirty="0" smtClean="0">
                <a:latin typeface="Times New Roman" pitchFamily="18" charset="0"/>
                <a:cs typeface="Times New Roman" pitchFamily="18" charset="0"/>
              </a:rPr>
              <a:t>: Leading to Diabetic conditions might be due to:</a:t>
            </a:r>
          </a:p>
          <a:p>
            <a:pPr lvl="0" algn="just">
              <a:buFont typeface="Wingdings" pitchFamily="2" charset="2"/>
              <a:buChar char="ü"/>
            </a:pPr>
            <a:r>
              <a:rPr lang="en-IN" dirty="0" smtClean="0">
                <a:latin typeface="Times New Roman" pitchFamily="18" charset="0"/>
                <a:cs typeface="Times New Roman" pitchFamily="18" charset="0"/>
              </a:rPr>
              <a:t>Increased plasma </a:t>
            </a:r>
            <a:r>
              <a:rPr lang="en-IN" dirty="0" err="1" smtClean="0">
                <a:latin typeface="Times New Roman" pitchFamily="18" charset="0"/>
                <a:cs typeface="Times New Roman" pitchFamily="18" charset="0"/>
              </a:rPr>
              <a:t>cortisol</a:t>
            </a:r>
            <a:r>
              <a:rPr lang="en-IN" dirty="0" smtClean="0">
                <a:latin typeface="Times New Roman" pitchFamily="18" charset="0"/>
                <a:cs typeface="Times New Roman" pitchFamily="18" charset="0"/>
              </a:rPr>
              <a:t> levels,</a:t>
            </a:r>
          </a:p>
          <a:p>
            <a:pPr lvl="0" algn="just">
              <a:buFont typeface="Wingdings" pitchFamily="2" charset="2"/>
              <a:buChar char="ü"/>
            </a:pPr>
            <a:r>
              <a:rPr lang="en-IN" dirty="0" smtClean="0">
                <a:latin typeface="Times New Roman" pitchFamily="18" charset="0"/>
                <a:cs typeface="Times New Roman" pitchFamily="18" charset="0"/>
              </a:rPr>
              <a:t>Decreased anti-diuretic hormone (ADH) production,</a:t>
            </a:r>
          </a:p>
          <a:p>
            <a:pPr lvl="0" algn="just">
              <a:buFont typeface="Wingdings" pitchFamily="2" charset="2"/>
              <a:buChar char="ü"/>
            </a:pPr>
            <a:r>
              <a:rPr lang="en-IN" dirty="0" smtClean="0">
                <a:latin typeface="Times New Roman" pitchFamily="18" charset="0"/>
                <a:cs typeface="Times New Roman" pitchFamily="18" charset="0"/>
              </a:rPr>
              <a:t> Secondary pars nervosa damage</a:t>
            </a:r>
          </a:p>
          <a:p>
            <a:pPr lvl="0">
              <a:buFont typeface="Wingdings" pitchFamily="2" charset="2"/>
              <a:buChar char="ü"/>
            </a:pPr>
            <a:r>
              <a:rPr lang="en-IN" dirty="0" smtClean="0">
                <a:latin typeface="Times New Roman" pitchFamily="18" charset="0"/>
                <a:cs typeface="Times New Roman" pitchFamily="18" charset="0"/>
              </a:rPr>
              <a:t> Osmotic diuresis resulting from </a:t>
            </a:r>
            <a:r>
              <a:rPr lang="en-IN" dirty="0" err="1" smtClean="0">
                <a:latin typeface="Times New Roman" pitchFamily="18" charset="0"/>
                <a:cs typeface="Times New Roman" pitchFamily="18" charset="0"/>
              </a:rPr>
              <a:t>hyperglycemia</a:t>
            </a:r>
            <a:r>
              <a:rPr lang="en-IN" dirty="0" smtClean="0">
                <a:latin typeface="Times New Roman" pitchFamily="18" charset="0"/>
                <a:cs typeface="Times New Roman" pitchFamily="18" charset="0"/>
              </a:rPr>
              <a:t>.</a:t>
            </a:r>
          </a:p>
          <a:p>
            <a:pPr lvl="0" algn="just"/>
            <a:r>
              <a:rPr lang="en-IN" b="1" dirty="0" smtClean="0">
                <a:latin typeface="Times New Roman" pitchFamily="18" charset="0"/>
                <a:cs typeface="Times New Roman" pitchFamily="18" charset="0"/>
              </a:rPr>
              <a:t>Weight loss, poor muscle tone/weakness</a:t>
            </a:r>
            <a:r>
              <a:rPr lang="en-IN" dirty="0" smtClean="0">
                <a:latin typeface="Times New Roman" pitchFamily="18" charset="0"/>
                <a:cs typeface="Times New Roman" pitchFamily="18" charset="0"/>
              </a:rPr>
              <a:t> particularly of </a:t>
            </a:r>
            <a:r>
              <a:rPr lang="en-IN" dirty="0" err="1" smtClean="0">
                <a:latin typeface="Times New Roman" pitchFamily="18" charset="0"/>
                <a:cs typeface="Times New Roman" pitchFamily="18" charset="0"/>
              </a:rPr>
              <a:t>epaxial</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topline</a:t>
            </a:r>
            <a:r>
              <a:rPr lang="en-IN" dirty="0" smtClean="0">
                <a:latin typeface="Times New Roman" pitchFamily="18" charset="0"/>
                <a:cs typeface="Times New Roman" pitchFamily="18" charset="0"/>
              </a:rPr>
              <a:t>)</a:t>
            </a:r>
            <a:r>
              <a:rPr lang="en-IN" dirty="0" smtClean="0"/>
              <a:t> </a:t>
            </a:r>
            <a:r>
              <a:rPr lang="en-IN" dirty="0" smtClean="0">
                <a:latin typeface="Times New Roman" pitchFamily="18" charset="0"/>
                <a:cs typeface="Times New Roman" pitchFamily="18" charset="0"/>
              </a:rPr>
              <a:t>, lumber and abdominal muscle groups give dip-backed and or pot-bellied appearance.</a:t>
            </a:r>
          </a:p>
          <a:p>
            <a:pPr>
              <a:buNone/>
            </a:pPr>
            <a:endParaRPr lang="en-IN" dirty="0"/>
          </a:p>
        </p:txBody>
      </p:sp>
      <p:sp>
        <p:nvSpPr>
          <p:cNvPr id="4" name="Content Placeholder 3"/>
          <p:cNvSpPr>
            <a:spLocks noGrp="1"/>
          </p:cNvSpPr>
          <p:nvPr>
            <p:ph sz="half" idx="2"/>
          </p:nvPr>
        </p:nvSpPr>
        <p:spPr>
          <a:xfrm>
            <a:off x="4724400" y="609600"/>
            <a:ext cx="4419600" cy="6248400"/>
          </a:xfrm>
          <a:blipFill>
            <a:blip r:embed="rId2"/>
            <a:tile tx="0" ty="0" sx="100000" sy="100000" flip="none" algn="tl"/>
          </a:blipFill>
        </p:spPr>
        <p:txBody>
          <a:bodyPr>
            <a:normAutofit fontScale="92500" lnSpcReduction="20000"/>
          </a:bodyPr>
          <a:lstStyle/>
          <a:p>
            <a:pPr lvl="0" algn="just"/>
            <a:r>
              <a:rPr lang="en-IN" b="1" dirty="0" smtClean="0">
                <a:latin typeface="Times New Roman" pitchFamily="18" charset="0"/>
                <a:cs typeface="Times New Roman" pitchFamily="18" charset="0"/>
              </a:rPr>
              <a:t>Changes in behaviour and attitude</a:t>
            </a:r>
            <a:r>
              <a:rPr lang="en-IN" dirty="0" smtClean="0">
                <a:latin typeface="Times New Roman" pitchFamily="18" charset="0"/>
                <a:cs typeface="Times New Roman" pitchFamily="18" charset="0"/>
              </a:rPr>
              <a:t>: The affected cases are often </a:t>
            </a:r>
            <a:r>
              <a:rPr lang="en-IN" b="1" i="1" dirty="0" smtClean="0">
                <a:latin typeface="Times New Roman" pitchFamily="18" charset="0"/>
                <a:cs typeface="Times New Roman" pitchFamily="18" charset="0"/>
              </a:rPr>
              <a:t>dull, docile, lethargic, drowsy or even </a:t>
            </a:r>
            <a:r>
              <a:rPr lang="en-IN" b="1" i="1" dirty="0" err="1" smtClean="0">
                <a:latin typeface="Times New Roman" pitchFamily="18" charset="0"/>
                <a:cs typeface="Times New Roman" pitchFamily="18" charset="0"/>
              </a:rPr>
              <a:t>somnolescent</a:t>
            </a:r>
            <a:r>
              <a:rPr lang="en-IN" dirty="0" smtClean="0">
                <a:latin typeface="Times New Roman" pitchFamily="18" charset="0"/>
                <a:cs typeface="Times New Roman" pitchFamily="18" charset="0"/>
              </a:rPr>
              <a:t>.</a:t>
            </a:r>
          </a:p>
          <a:p>
            <a:pPr lvl="0" algn="just">
              <a:buNone/>
            </a:pPr>
            <a:r>
              <a:rPr lang="en-IN" dirty="0" smtClean="0">
                <a:latin typeface="Times New Roman" pitchFamily="18" charset="0"/>
                <a:cs typeface="Times New Roman" pitchFamily="18" charset="0"/>
              </a:rPr>
              <a:t>		This might be associated with raised levels of pituitary peptides, particularly endorphins in cerebrospinal fluid (CSF). </a:t>
            </a:r>
          </a:p>
          <a:p>
            <a:pPr algn="just"/>
            <a:r>
              <a:rPr lang="en-IN" b="1" dirty="0" smtClean="0">
                <a:latin typeface="Times New Roman" pitchFamily="18" charset="0"/>
                <a:cs typeface="Times New Roman" pitchFamily="18" charset="0"/>
              </a:rPr>
              <a:t>The reproductive cycles </a:t>
            </a:r>
            <a:r>
              <a:rPr lang="en-IN" dirty="0" smtClean="0">
                <a:latin typeface="Times New Roman" pitchFamily="18" charset="0"/>
                <a:cs typeface="Times New Roman" pitchFamily="18" charset="0"/>
              </a:rPr>
              <a:t>of mares are interrupted or abnormal in duration, and some affected mares even produce milk without pregnancy.</a:t>
            </a:r>
          </a:p>
          <a:p>
            <a:pPr lvl="0">
              <a:buNone/>
            </a:pPr>
            <a:endParaRPr lang="en-IN" dirty="0" smtClean="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naturalhorsetrim.com/Cresty_necked_mare_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25.photobucket.com/albums/c86/missysgirl/DSCF0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osp.mans.edu.eg/elsawalhy/Inf-Dis/images/AH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495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457890"/>
            <a:ext cx="4419600" cy="400110"/>
          </a:xfrm>
          <a:prstGeom prst="rect">
            <a:avLst/>
          </a:prstGeom>
          <a:solidFill>
            <a:schemeClr val="accent6">
              <a:lumMod val="60000"/>
              <a:lumOff val="40000"/>
            </a:schemeClr>
          </a:solidFill>
        </p:spPr>
        <p:txBody>
          <a:bodyPr wrap="square" rtlCol="0">
            <a:spAutoFit/>
          </a:bodyPr>
          <a:lstStyle/>
          <a:p>
            <a:r>
              <a:rPr lang="en-IN" sz="20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Periorbital</a:t>
            </a:r>
            <a:r>
              <a:rPr lang="en-IN" sz="2000" b="1" dirty="0" smtClean="0">
                <a:latin typeface="Times New Roman" pitchFamily="18" charset="0"/>
                <a:cs typeface="Times New Roman" pitchFamily="18" charset="0"/>
              </a:rPr>
              <a:t> swelling</a:t>
            </a:r>
          </a:p>
        </p:txBody>
      </p:sp>
      <p:sp>
        <p:nvSpPr>
          <p:cNvPr id="11" name="TextBox 10"/>
          <p:cNvSpPr txBox="1"/>
          <p:nvPr/>
        </p:nvSpPr>
        <p:spPr>
          <a:xfrm>
            <a:off x="0" y="3028890"/>
            <a:ext cx="4495800" cy="400110"/>
          </a:xfrm>
          <a:prstGeom prst="rect">
            <a:avLst/>
          </a:prstGeom>
          <a:solidFill>
            <a:schemeClr val="accent6">
              <a:lumMod val="60000"/>
              <a:lumOff val="40000"/>
            </a:schemeClr>
          </a:solidFill>
        </p:spPr>
        <p:txBody>
          <a:bodyPr wrap="square" rtlCol="0">
            <a:spAutoFit/>
          </a:bodyPr>
          <a:lstStyle/>
          <a:p>
            <a:r>
              <a:rPr lang="en-US" sz="2000" b="1" dirty="0" smtClean="0">
                <a:latin typeface="Times New Roman" pitchFamily="18" charset="0"/>
                <a:cs typeface="Times New Roman" pitchFamily="18" charset="0"/>
              </a:rPr>
              <a:t>	Fat accumulated on it’s neck.</a:t>
            </a:r>
            <a:endParaRPr lang="en-IN" sz="2000" b="1" dirty="0">
              <a:latin typeface="Times New Roman" pitchFamily="18" charset="0"/>
              <a:cs typeface="Times New Roman" pitchFamily="18" charset="0"/>
            </a:endParaRPr>
          </a:p>
        </p:txBody>
      </p:sp>
      <p:sp>
        <p:nvSpPr>
          <p:cNvPr id="12" name="TextBox 11"/>
          <p:cNvSpPr txBox="1"/>
          <p:nvPr/>
        </p:nvSpPr>
        <p:spPr>
          <a:xfrm>
            <a:off x="4495800" y="3028890"/>
            <a:ext cx="4648200" cy="400110"/>
          </a:xfrm>
          <a:prstGeom prst="rect">
            <a:avLst/>
          </a:prstGeom>
          <a:solidFill>
            <a:schemeClr val="accent6">
              <a:lumMod val="60000"/>
              <a:lumOff val="40000"/>
            </a:schemeClr>
          </a:solidFill>
        </p:spPr>
        <p:txBody>
          <a:bodyPr wrap="square" rtlCol="0">
            <a:spAutoFit/>
          </a:bodyPr>
          <a:lstStyle/>
          <a:p>
            <a:r>
              <a:rPr lang="en-US" sz="2000" b="1" dirty="0" smtClean="0">
                <a:latin typeface="Times New Roman" pitchFamily="18" charset="0"/>
                <a:cs typeface="Times New Roman" pitchFamily="18" charset="0"/>
              </a:rPr>
              <a:t>	Potbelly appearance</a:t>
            </a:r>
            <a:endParaRPr lang="en-IN" sz="2000" b="1" dirty="0">
              <a:latin typeface="Times New Roman" pitchFamily="18" charset="0"/>
              <a:cs typeface="Times New Roman" pitchFamily="18" charset="0"/>
            </a:endParaRPr>
          </a:p>
        </p:txBody>
      </p:sp>
      <p:sp>
        <p:nvSpPr>
          <p:cNvPr id="14" name="TextBox 13"/>
          <p:cNvSpPr txBox="1"/>
          <p:nvPr/>
        </p:nvSpPr>
        <p:spPr>
          <a:xfrm>
            <a:off x="4419600" y="6400800"/>
            <a:ext cx="4724400" cy="461665"/>
          </a:xfrm>
          <a:prstGeom prst="rect">
            <a:avLst/>
          </a:prstGeom>
          <a:solidFill>
            <a:schemeClr val="accent6">
              <a:lumMod val="60000"/>
              <a:lumOff val="40000"/>
            </a:schemeClr>
          </a:solidFill>
        </p:spPr>
        <p:txBody>
          <a:bodyPr wrap="square" rtlCol="0">
            <a:spAutoFit/>
          </a:bodyPr>
          <a:lstStyle/>
          <a:p>
            <a:r>
              <a:rPr lang="en-IN" sz="24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Hirsutic</a:t>
            </a:r>
            <a:r>
              <a:rPr lang="en-IN" sz="2000" b="1" dirty="0" smtClean="0">
                <a:latin typeface="Times New Roman" pitchFamily="18" charset="0"/>
                <a:cs typeface="Times New Roman" pitchFamily="18" charset="0"/>
              </a:rPr>
              <a:t> Horse</a:t>
            </a:r>
            <a:endParaRPr lang="en-IN" sz="20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5"/>
          <a:srcRect/>
          <a:stretch>
            <a:fillRect/>
          </a:stretch>
        </p:blipFill>
        <p:spPr bwMode="auto">
          <a:xfrm>
            <a:off x="4467225" y="3429000"/>
            <a:ext cx="4676775" cy="2971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a:bodyPr>
          <a:lstStyle/>
          <a:p>
            <a:pPr algn="just">
              <a:buNone/>
            </a:pPr>
            <a:r>
              <a:rPr lang="en-IN" sz="2800" b="1" dirty="0" smtClean="0">
                <a:latin typeface="Times New Roman" pitchFamily="18" charset="0"/>
                <a:cs typeface="Times New Roman" pitchFamily="18" charset="0"/>
              </a:rPr>
              <a:t>Diagnosis:</a:t>
            </a:r>
            <a:r>
              <a:rPr lang="en-IN" sz="2800" dirty="0" smtClean="0">
                <a:latin typeface="Times New Roman" pitchFamily="18" charset="0"/>
                <a:cs typeface="Times New Roman" pitchFamily="18" charset="0"/>
              </a:rPr>
              <a:t> A drawback in  the many of indicated tests do not test the pars </a:t>
            </a:r>
            <a:r>
              <a:rPr lang="en-IN" sz="2800" dirty="0" err="1" smtClean="0">
                <a:latin typeface="Times New Roman" pitchFamily="18" charset="0"/>
                <a:cs typeface="Times New Roman" pitchFamily="18" charset="0"/>
              </a:rPr>
              <a:t>intermedia</a:t>
            </a:r>
            <a:r>
              <a:rPr lang="en-IN" sz="2800" dirty="0" smtClean="0">
                <a:latin typeface="Times New Roman" pitchFamily="18" charset="0"/>
                <a:cs typeface="Times New Roman" pitchFamily="18" charset="0"/>
              </a:rPr>
              <a:t> cells directly. </a:t>
            </a:r>
          </a:p>
          <a:p>
            <a:pPr algn="just"/>
            <a:r>
              <a:rPr lang="en-IN" sz="2800" dirty="0" smtClean="0">
                <a:latin typeface="Times New Roman" pitchFamily="18" charset="0"/>
                <a:cs typeface="Times New Roman" pitchFamily="18" charset="0"/>
              </a:rPr>
              <a:t>Based on history and clinical signs: The best indication of PPID is the presence of </a:t>
            </a:r>
            <a:r>
              <a:rPr lang="en-IN" sz="2800" b="1" i="1" dirty="0" err="1" smtClean="0">
                <a:latin typeface="Times New Roman" pitchFamily="18" charset="0"/>
                <a:cs typeface="Times New Roman" pitchFamily="18" charset="0"/>
              </a:rPr>
              <a:t>hirsutism</a:t>
            </a:r>
            <a:r>
              <a:rPr lang="en-IN" sz="2800" dirty="0" smtClean="0">
                <a:latin typeface="Times New Roman" pitchFamily="18" charset="0"/>
                <a:cs typeface="Times New Roman" pitchFamily="18" charset="0"/>
              </a:rPr>
              <a:t> in an aged horse. </a:t>
            </a:r>
          </a:p>
          <a:p>
            <a:pPr algn="just"/>
            <a:r>
              <a:rPr lang="en-IN" sz="2800" dirty="0" smtClean="0">
                <a:latin typeface="Times New Roman" pitchFamily="18" charset="0"/>
                <a:cs typeface="Times New Roman" pitchFamily="18" charset="0"/>
              </a:rPr>
              <a:t>A complete blood cell count (CBC), biochemical (mild to moderate </a:t>
            </a:r>
            <a:r>
              <a:rPr lang="en-IN" sz="2800" dirty="0" err="1" smtClean="0">
                <a:latin typeface="Times New Roman" pitchFamily="18" charset="0"/>
                <a:cs typeface="Times New Roman" pitchFamily="18" charset="0"/>
              </a:rPr>
              <a:t>hyperglycemia</a:t>
            </a:r>
            <a:r>
              <a:rPr lang="en-IN" sz="2800" dirty="0" smtClean="0">
                <a:latin typeface="Times New Roman" pitchFamily="18" charset="0"/>
                <a:cs typeface="Times New Roman" pitchFamily="18" charset="0"/>
              </a:rPr>
              <a:t>, increased hepatic enzymes, cholesterol and </a:t>
            </a:r>
            <a:r>
              <a:rPr lang="en-IN" sz="2800" dirty="0" err="1" smtClean="0">
                <a:latin typeface="Times New Roman" pitchFamily="18" charset="0"/>
                <a:cs typeface="Times New Roman" pitchFamily="18" charset="0"/>
              </a:rPr>
              <a:t>tryglycerides</a:t>
            </a:r>
            <a:r>
              <a:rPr lang="en-IN" sz="2800" dirty="0" smtClean="0">
                <a:latin typeface="Times New Roman" pitchFamily="18" charset="0"/>
                <a:cs typeface="Times New Roman" pitchFamily="18" charset="0"/>
              </a:rPr>
              <a:t> )and urine analysis.</a:t>
            </a:r>
          </a:p>
          <a:p>
            <a:r>
              <a:rPr lang="en-IN" sz="2800" dirty="0" smtClean="0">
                <a:latin typeface="Times New Roman" pitchFamily="18" charset="0"/>
                <a:cs typeface="Times New Roman" pitchFamily="18" charset="0"/>
              </a:rPr>
              <a:t>The </a:t>
            </a:r>
            <a:r>
              <a:rPr lang="en-IN" sz="2800" dirty="0" err="1" smtClean="0">
                <a:latin typeface="Times New Roman" pitchFamily="18" charset="0"/>
                <a:cs typeface="Times New Roman" pitchFamily="18" charset="0"/>
              </a:rPr>
              <a:t>cortisol</a:t>
            </a:r>
            <a:r>
              <a:rPr lang="en-IN" sz="2800" dirty="0" smtClean="0">
                <a:latin typeface="Times New Roman" pitchFamily="18" charset="0"/>
                <a:cs typeface="Times New Roman" pitchFamily="18" charset="0"/>
              </a:rPr>
              <a:t> rhythm test</a:t>
            </a:r>
          </a:p>
          <a:p>
            <a:r>
              <a:rPr lang="en-IN" sz="2800" dirty="0" smtClean="0">
                <a:latin typeface="Times New Roman" pitchFamily="18" charset="0"/>
                <a:cs typeface="Times New Roman" pitchFamily="18" charset="0"/>
              </a:rPr>
              <a:t>The Dexamethasone suppression test (DST)</a:t>
            </a:r>
          </a:p>
          <a:p>
            <a:r>
              <a:rPr lang="en-IN" sz="2800" dirty="0" smtClean="0">
                <a:latin typeface="Times New Roman" pitchFamily="18" charset="0"/>
                <a:cs typeface="Times New Roman" pitchFamily="18" charset="0"/>
              </a:rPr>
              <a:t>ACTH measurement</a:t>
            </a:r>
          </a:p>
          <a:p>
            <a:r>
              <a:rPr lang="en-IN" sz="2800" dirty="0" smtClean="0">
                <a:latin typeface="Times New Roman" pitchFamily="18" charset="0"/>
                <a:cs typeface="Times New Roman" pitchFamily="18" charset="0"/>
              </a:rPr>
              <a:t>Thyroid releasing hormone (TRH) test </a:t>
            </a:r>
          </a:p>
          <a:p>
            <a:r>
              <a:rPr lang="en-IN" sz="2800" dirty="0" err="1" smtClean="0">
                <a:latin typeface="Times New Roman" pitchFamily="18" charset="0"/>
                <a:cs typeface="Times New Roman" pitchFamily="18" charset="0"/>
              </a:rPr>
              <a:t>Hyperinsulinemia</a:t>
            </a:r>
            <a:r>
              <a:rPr lang="en-IN" sz="2800" dirty="0" smtClean="0">
                <a:latin typeface="Times New Roman" pitchFamily="18" charset="0"/>
                <a:cs typeface="Times New Roman" pitchFamily="18" charset="0"/>
              </a:rPr>
              <a:t> along with </a:t>
            </a:r>
            <a:r>
              <a:rPr lang="en-IN" sz="2800" dirty="0" err="1" smtClean="0">
                <a:latin typeface="Times New Roman" pitchFamily="18" charset="0"/>
                <a:cs typeface="Times New Roman" pitchFamily="18" charset="0"/>
              </a:rPr>
              <a:t>hyperglycemia</a:t>
            </a:r>
            <a:endParaRPr lang="en-IN" sz="2800" dirty="0" smtClean="0">
              <a:latin typeface="Times New Roman" pitchFamily="18" charset="0"/>
              <a:cs typeface="Times New Roman" pitchFamily="18" charset="0"/>
            </a:endParaRPr>
          </a:p>
          <a:p>
            <a:pPr algn="just"/>
            <a:r>
              <a:rPr lang="en-IN" sz="2800" dirty="0" smtClean="0">
                <a:latin typeface="Times New Roman" pitchFamily="18" charset="0"/>
                <a:cs typeface="Times New Roman" pitchFamily="18" charset="0"/>
              </a:rPr>
              <a:t>One new approach is to give </a:t>
            </a:r>
            <a:r>
              <a:rPr lang="en-IN" sz="2800" dirty="0" err="1" smtClean="0">
                <a:latin typeface="Times New Roman" pitchFamily="18" charset="0"/>
                <a:cs typeface="Times New Roman" pitchFamily="18" charset="0"/>
              </a:rPr>
              <a:t>Domperidone</a:t>
            </a:r>
            <a:r>
              <a:rPr lang="en-IN" sz="2800" dirty="0" smtClean="0">
                <a:latin typeface="Times New Roman" pitchFamily="18" charset="0"/>
                <a:cs typeface="Times New Roman" pitchFamily="18" charset="0"/>
              </a:rPr>
              <a:t> (dopamine antagonist )</a:t>
            </a:r>
            <a:endParaRPr lang="en-IN"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fontScale="85000" lnSpcReduction="20000"/>
          </a:bodyPr>
          <a:lstStyle/>
          <a:p>
            <a:pPr>
              <a:buNone/>
            </a:pPr>
            <a:r>
              <a:rPr lang="en-IN" sz="3000" b="1" dirty="0" smtClean="0">
                <a:latin typeface="Times New Roman" pitchFamily="18" charset="0"/>
                <a:cs typeface="Times New Roman" pitchFamily="18" charset="0"/>
              </a:rPr>
              <a:t>Treatment:</a:t>
            </a:r>
          </a:p>
          <a:p>
            <a:pPr lvl="0" algn="just"/>
            <a:r>
              <a:rPr lang="en-IN" sz="3000" dirty="0" smtClean="0">
                <a:latin typeface="Times New Roman" pitchFamily="18" charset="0"/>
                <a:cs typeface="Times New Roman" pitchFamily="18" charset="0"/>
              </a:rPr>
              <a:t>The main goal of therapy is to increasing </a:t>
            </a:r>
            <a:r>
              <a:rPr lang="en-IN" sz="3000" dirty="0" err="1" smtClean="0">
                <a:latin typeface="Times New Roman" pitchFamily="18" charset="0"/>
                <a:cs typeface="Times New Roman" pitchFamily="18" charset="0"/>
              </a:rPr>
              <a:t>dopaminergic</a:t>
            </a:r>
            <a:r>
              <a:rPr lang="en-IN" sz="3000" dirty="0" smtClean="0">
                <a:latin typeface="Times New Roman" pitchFamily="18" charset="0"/>
                <a:cs typeface="Times New Roman" pitchFamily="18" charset="0"/>
              </a:rPr>
              <a:t> tone in the pars </a:t>
            </a:r>
            <a:r>
              <a:rPr lang="en-IN" sz="3000" dirty="0" err="1" smtClean="0">
                <a:latin typeface="Times New Roman" pitchFamily="18" charset="0"/>
                <a:cs typeface="Times New Roman" pitchFamily="18" charset="0"/>
              </a:rPr>
              <a:t>intermedia</a:t>
            </a:r>
            <a:r>
              <a:rPr lang="en-IN" sz="3000" dirty="0" smtClean="0">
                <a:latin typeface="Times New Roman" pitchFamily="18" charset="0"/>
                <a:cs typeface="Times New Roman" pitchFamily="18" charset="0"/>
              </a:rPr>
              <a:t> or decreasing circulating </a:t>
            </a:r>
            <a:r>
              <a:rPr lang="en-IN" sz="3000" dirty="0" err="1" smtClean="0">
                <a:latin typeface="Times New Roman" pitchFamily="18" charset="0"/>
                <a:cs typeface="Times New Roman" pitchFamily="18" charset="0"/>
              </a:rPr>
              <a:t>cortisol</a:t>
            </a:r>
            <a:r>
              <a:rPr lang="en-IN" sz="3000" dirty="0" smtClean="0">
                <a:latin typeface="Times New Roman" pitchFamily="18" charset="0"/>
                <a:cs typeface="Times New Roman" pitchFamily="18" charset="0"/>
              </a:rPr>
              <a:t> concentration.</a:t>
            </a:r>
          </a:p>
          <a:p>
            <a:pPr lvl="0" algn="just"/>
            <a:r>
              <a:rPr lang="en-IN" sz="3000" b="1" i="1" dirty="0" err="1" smtClean="0">
                <a:latin typeface="Times New Roman" pitchFamily="18" charset="0"/>
                <a:cs typeface="Times New Roman" pitchFamily="18" charset="0"/>
              </a:rPr>
              <a:t>Pergolide</a:t>
            </a:r>
            <a:r>
              <a:rPr lang="en-IN" sz="3000" dirty="0" smtClean="0">
                <a:latin typeface="Times New Roman" pitchFamily="18" charset="0"/>
                <a:cs typeface="Times New Roman" pitchFamily="18" charset="0"/>
              </a:rPr>
              <a:t> @0.002 mg/kg PO q 24 h (1 mg per 450 kg). This dose may be slowly increased if the horse becomes refractory to treatment. Anorexia, depression and ataxia are the common side effects and the dose may be reduced in the events of adverse effects.</a:t>
            </a:r>
          </a:p>
          <a:p>
            <a:pPr lvl="0" algn="just"/>
            <a:r>
              <a:rPr lang="en-IN" sz="3000" b="1" i="1" dirty="0" err="1" smtClean="0">
                <a:latin typeface="Times New Roman" pitchFamily="18" charset="0"/>
                <a:cs typeface="Times New Roman" pitchFamily="18" charset="0"/>
              </a:rPr>
              <a:t>Bromocriptine</a:t>
            </a:r>
            <a:r>
              <a:rPr lang="en-IN" sz="3000" b="1" i="1" dirty="0" smtClean="0">
                <a:latin typeface="Times New Roman" pitchFamily="18" charset="0"/>
                <a:cs typeface="Times New Roman" pitchFamily="18" charset="0"/>
              </a:rPr>
              <a:t> i</a:t>
            </a:r>
            <a:r>
              <a:rPr lang="en-IN" sz="3000" dirty="0" smtClean="0">
                <a:latin typeface="Times New Roman" pitchFamily="18" charset="0"/>
                <a:cs typeface="Times New Roman" pitchFamily="18" charset="0"/>
              </a:rPr>
              <a:t>s also a dopamine agonist but due to its poor </a:t>
            </a:r>
            <a:r>
              <a:rPr lang="en-IN" sz="3000" dirty="0" err="1" smtClean="0">
                <a:latin typeface="Times New Roman" pitchFamily="18" charset="0"/>
                <a:cs typeface="Times New Roman" pitchFamily="18" charset="0"/>
              </a:rPr>
              <a:t>bioavailability,it</a:t>
            </a:r>
            <a:r>
              <a:rPr lang="en-IN" sz="3000" dirty="0" smtClean="0">
                <a:latin typeface="Times New Roman" pitchFamily="18" charset="0"/>
                <a:cs typeface="Times New Roman" pitchFamily="18" charset="0"/>
              </a:rPr>
              <a:t>  is not commonly used.</a:t>
            </a:r>
          </a:p>
          <a:p>
            <a:pPr lvl="0" algn="just"/>
            <a:r>
              <a:rPr lang="en-IN" sz="3000" b="1" i="1" dirty="0" err="1" smtClean="0">
                <a:latin typeface="Times New Roman" pitchFamily="18" charset="0"/>
                <a:cs typeface="Times New Roman" pitchFamily="18" charset="0"/>
              </a:rPr>
              <a:t>Cyproheptadine</a:t>
            </a:r>
            <a:r>
              <a:rPr lang="en-IN" sz="3000" dirty="0" smtClean="0">
                <a:latin typeface="Times New Roman" pitchFamily="18" charset="0"/>
                <a:cs typeface="Times New Roman" pitchFamily="18" charset="0"/>
              </a:rPr>
              <a:t>, a serotonin antagonist @ 0.25mg/kg/d in the morning is recommended to treat PPID and also may be used in combination with </a:t>
            </a:r>
            <a:r>
              <a:rPr lang="en-IN" sz="3000" dirty="0" err="1" smtClean="0">
                <a:latin typeface="Times New Roman" pitchFamily="18" charset="0"/>
                <a:cs typeface="Times New Roman" pitchFamily="18" charset="0"/>
              </a:rPr>
              <a:t>pergolide</a:t>
            </a:r>
            <a:r>
              <a:rPr lang="en-IN" sz="3000" dirty="0" smtClean="0">
                <a:latin typeface="Times New Roman" pitchFamily="18" charset="0"/>
                <a:cs typeface="Times New Roman" pitchFamily="18" charset="0"/>
              </a:rPr>
              <a:t>.</a:t>
            </a:r>
          </a:p>
          <a:p>
            <a:pPr lvl="0" algn="just"/>
            <a:r>
              <a:rPr lang="en-IN" sz="3000" dirty="0" smtClean="0">
                <a:latin typeface="Times New Roman" pitchFamily="18" charset="0"/>
                <a:cs typeface="Times New Roman" pitchFamily="18" charset="0"/>
              </a:rPr>
              <a:t>Laminitis is treated with non-steroidal anti-inflammatory drugs (NSAIDs), such as </a:t>
            </a:r>
            <a:r>
              <a:rPr lang="en-IN" sz="3000" dirty="0" err="1" smtClean="0">
                <a:latin typeface="Times New Roman" pitchFamily="18" charset="0"/>
                <a:cs typeface="Times New Roman" pitchFamily="18" charset="0"/>
              </a:rPr>
              <a:t>phenylbutazone</a:t>
            </a:r>
            <a:r>
              <a:rPr lang="en-IN" sz="2600" dirty="0" smtClean="0">
                <a:latin typeface="Times New Roman" pitchFamily="18" charset="0"/>
                <a:cs typeface="Times New Roman" pitchFamily="18" charset="0"/>
              </a:rPr>
              <a:t>. </a:t>
            </a:r>
          </a:p>
          <a:p>
            <a:pPr lvl="0" algn="just">
              <a:buNone/>
            </a:pPr>
            <a:r>
              <a:rPr lang="en-IN" sz="3300" b="1" dirty="0" smtClean="0">
                <a:latin typeface="Times New Roman" pitchFamily="18" charset="0"/>
                <a:cs typeface="Times New Roman" pitchFamily="18" charset="0"/>
              </a:rPr>
              <a:t>Management: </a:t>
            </a:r>
          </a:p>
          <a:p>
            <a:pPr algn="just"/>
            <a:r>
              <a:rPr lang="en-IN" sz="3300" dirty="0" smtClean="0">
                <a:latin typeface="Times New Roman" pitchFamily="18" charset="0"/>
                <a:cs typeface="Times New Roman" pitchFamily="18" charset="0"/>
              </a:rPr>
              <a:t>Dietary management is of primary importance in all horses with insulin resistance (Hyperglycemia).</a:t>
            </a:r>
          </a:p>
          <a:p>
            <a:pPr lvl="0" algn="just">
              <a:buNone/>
            </a:pPr>
            <a:endParaRPr lang="en-IN" sz="2600" dirty="0" smtClean="0">
              <a:latin typeface="Times New Roman" pitchFamily="18" charset="0"/>
              <a:cs typeface="Times New Roman" pitchFamily="18" charset="0"/>
            </a:endParaRPr>
          </a:p>
          <a:p>
            <a:pPr>
              <a:buNone/>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fontScale="70000" lnSpcReduction="20000"/>
          </a:bodyPr>
          <a:lstStyle/>
          <a:p>
            <a:pPr lvl="0">
              <a:buNone/>
            </a:pPr>
            <a:r>
              <a:rPr lang="en-IN" b="1" dirty="0" smtClean="0">
                <a:latin typeface="Times New Roman" pitchFamily="18" charset="0"/>
                <a:cs typeface="Times New Roman" pitchFamily="18" charset="0"/>
              </a:rPr>
              <a:t>Management Cont-----</a:t>
            </a:r>
          </a:p>
          <a:p>
            <a:pPr lvl="0" algn="just"/>
            <a:r>
              <a:rPr lang="en-IN" sz="3600" dirty="0" smtClean="0">
                <a:latin typeface="Times New Roman" pitchFamily="18" charset="0"/>
                <a:cs typeface="Times New Roman" pitchFamily="18" charset="0"/>
              </a:rPr>
              <a:t>A diet of </a:t>
            </a:r>
            <a:r>
              <a:rPr lang="en-IN" sz="3600" b="1" i="1" dirty="0" smtClean="0">
                <a:latin typeface="Times New Roman" pitchFamily="18" charset="0"/>
                <a:cs typeface="Times New Roman" pitchFamily="18" charset="0"/>
              </a:rPr>
              <a:t>low soluble carbohydrate</a:t>
            </a:r>
            <a:r>
              <a:rPr lang="en-IN" sz="3600" dirty="0" smtClean="0">
                <a:latin typeface="Times New Roman" pitchFamily="18" charset="0"/>
                <a:cs typeface="Times New Roman" pitchFamily="18" charset="0"/>
              </a:rPr>
              <a:t>-content feed and forage to provide low </a:t>
            </a:r>
            <a:r>
              <a:rPr lang="en-IN" sz="3600" dirty="0" err="1" smtClean="0">
                <a:latin typeface="Times New Roman" pitchFamily="18" charset="0"/>
                <a:cs typeface="Times New Roman" pitchFamily="18" charset="0"/>
              </a:rPr>
              <a:t>glycemic</a:t>
            </a:r>
            <a:r>
              <a:rPr lang="en-IN" sz="3600" dirty="0" smtClean="0">
                <a:latin typeface="Times New Roman" pitchFamily="18" charset="0"/>
                <a:cs typeface="Times New Roman" pitchFamily="18" charset="0"/>
              </a:rPr>
              <a:t> response.</a:t>
            </a:r>
          </a:p>
          <a:p>
            <a:pPr lvl="0" algn="just"/>
            <a:r>
              <a:rPr lang="en-IN" sz="3600" dirty="0" smtClean="0">
                <a:latin typeface="Times New Roman" pitchFamily="18" charset="0"/>
                <a:cs typeface="Times New Roman" pitchFamily="18" charset="0"/>
              </a:rPr>
              <a:t>Affected animals often allowed limited pasture grazing or withheld from it altogether in fresh growth of grasses due to high sugar contents.</a:t>
            </a:r>
          </a:p>
          <a:p>
            <a:pPr lvl="0"/>
            <a:r>
              <a:rPr lang="en-IN" sz="3600" dirty="0" smtClean="0">
                <a:latin typeface="Times New Roman" pitchFamily="18" charset="0"/>
                <a:cs typeface="Times New Roman" pitchFamily="18" charset="0"/>
              </a:rPr>
              <a:t>However, </a:t>
            </a:r>
            <a:r>
              <a:rPr lang="en-IN" sz="3600" b="1" i="1" dirty="0" smtClean="0">
                <a:latin typeface="Times New Roman" pitchFamily="18" charset="0"/>
                <a:cs typeface="Times New Roman" pitchFamily="18" charset="0"/>
              </a:rPr>
              <a:t>grass hay provides a much lower </a:t>
            </a:r>
            <a:r>
              <a:rPr lang="en-IN" sz="3600" b="1" i="1" dirty="0" err="1" smtClean="0">
                <a:latin typeface="Times New Roman" pitchFamily="18" charset="0"/>
                <a:cs typeface="Times New Roman" pitchFamily="18" charset="0"/>
              </a:rPr>
              <a:t>glycemic</a:t>
            </a:r>
            <a:r>
              <a:rPr lang="en-IN" sz="3600" b="1" i="1" dirty="0" smtClean="0">
                <a:latin typeface="Times New Roman" pitchFamily="18" charset="0"/>
                <a:cs typeface="Times New Roman" pitchFamily="18" charset="0"/>
              </a:rPr>
              <a:t> response</a:t>
            </a:r>
            <a:r>
              <a:rPr lang="en-IN" sz="3600" dirty="0" smtClean="0">
                <a:latin typeface="Times New Roman" pitchFamily="18" charset="0"/>
                <a:cs typeface="Times New Roman" pitchFamily="18" charset="0"/>
              </a:rPr>
              <a:t>.</a:t>
            </a:r>
          </a:p>
          <a:p>
            <a:pPr lvl="0" algn="just"/>
            <a:r>
              <a:rPr lang="en-IN" sz="3600" dirty="0" smtClean="0">
                <a:latin typeface="Times New Roman" pitchFamily="18" charset="0"/>
                <a:cs typeface="Times New Roman" pitchFamily="18" charset="0"/>
              </a:rPr>
              <a:t>As a rule, grain and most concentrates should not be fed because of their high carbohydrate levels, which increase the </a:t>
            </a:r>
            <a:r>
              <a:rPr lang="en-IN" sz="3600" dirty="0" err="1" smtClean="0">
                <a:latin typeface="Times New Roman" pitchFamily="18" charset="0"/>
                <a:cs typeface="Times New Roman" pitchFamily="18" charset="0"/>
              </a:rPr>
              <a:t>glycemic</a:t>
            </a:r>
            <a:r>
              <a:rPr lang="en-IN" sz="3600" dirty="0" smtClean="0">
                <a:latin typeface="Times New Roman" pitchFamily="18" charset="0"/>
                <a:cs typeface="Times New Roman" pitchFamily="18" charset="0"/>
              </a:rPr>
              <a:t> response.</a:t>
            </a:r>
          </a:p>
          <a:p>
            <a:pPr lvl="0" algn="just"/>
            <a:r>
              <a:rPr lang="en-IN" sz="3600" dirty="0" smtClean="0">
                <a:latin typeface="Times New Roman" pitchFamily="18" charset="0"/>
                <a:cs typeface="Times New Roman" pitchFamily="18" charset="0"/>
              </a:rPr>
              <a:t>Sometimes, more calories as feeds containing molasses-free beet pulp, corn oil, canola oil, rice bran oil, or rice bran are needed especially for working horses or horses with poor dentition.</a:t>
            </a:r>
          </a:p>
          <a:p>
            <a:pPr lvl="0"/>
            <a:r>
              <a:rPr lang="en-IN" sz="3600" dirty="0" smtClean="0">
                <a:latin typeface="Times New Roman" pitchFamily="18" charset="0"/>
                <a:cs typeface="Times New Roman" pitchFamily="18" charset="0"/>
              </a:rPr>
              <a:t>Many feed manufacturers have developed </a:t>
            </a:r>
            <a:r>
              <a:rPr lang="en-IN" sz="3600" dirty="0" err="1" smtClean="0">
                <a:latin typeface="Times New Roman" pitchFamily="18" charset="0"/>
                <a:cs typeface="Times New Roman" pitchFamily="18" charset="0"/>
              </a:rPr>
              <a:t>pelleted</a:t>
            </a:r>
            <a:r>
              <a:rPr lang="en-IN" sz="3600" dirty="0" smtClean="0">
                <a:latin typeface="Times New Roman" pitchFamily="18" charset="0"/>
                <a:cs typeface="Times New Roman" pitchFamily="18" charset="0"/>
              </a:rPr>
              <a:t> complete feeds to stimulate a low </a:t>
            </a:r>
            <a:r>
              <a:rPr lang="en-IN" sz="3600" dirty="0" err="1" smtClean="0">
                <a:latin typeface="Times New Roman" pitchFamily="18" charset="0"/>
                <a:cs typeface="Times New Roman" pitchFamily="18" charset="0"/>
              </a:rPr>
              <a:t>glycemic</a:t>
            </a:r>
            <a:r>
              <a:rPr lang="en-IN" sz="3600" dirty="0" smtClean="0">
                <a:latin typeface="Times New Roman" pitchFamily="18" charset="0"/>
                <a:cs typeface="Times New Roman" pitchFamily="18" charset="0"/>
              </a:rPr>
              <a:t> response in geriatric horses.</a:t>
            </a:r>
          </a:p>
          <a:p>
            <a:pPr lvl="0" algn="just"/>
            <a:r>
              <a:rPr lang="en-IN" sz="3600" b="1" i="1" dirty="0" smtClean="0">
                <a:latin typeface="Times New Roman" pitchFamily="18" charset="0"/>
                <a:cs typeface="Times New Roman" pitchFamily="18" charset="0"/>
              </a:rPr>
              <a:t>Magnesium</a:t>
            </a:r>
            <a:r>
              <a:rPr lang="en-IN" sz="3600" dirty="0" smtClean="0">
                <a:latin typeface="Times New Roman" pitchFamily="18" charset="0"/>
                <a:cs typeface="Times New Roman" pitchFamily="18" charset="0"/>
              </a:rPr>
              <a:t> (insulin sensitivity) and </a:t>
            </a:r>
            <a:r>
              <a:rPr lang="en-IN" sz="3600" b="1" i="1" dirty="0" smtClean="0">
                <a:latin typeface="Times New Roman" pitchFamily="18" charset="0"/>
                <a:cs typeface="Times New Roman" pitchFamily="18" charset="0"/>
              </a:rPr>
              <a:t>chromium</a:t>
            </a:r>
            <a:r>
              <a:rPr lang="en-IN" sz="3600" dirty="0" smtClean="0">
                <a:latin typeface="Times New Roman" pitchFamily="18" charset="0"/>
                <a:cs typeface="Times New Roman" pitchFamily="18" charset="0"/>
              </a:rPr>
              <a:t>(Improve  glucose uptake and insulin sensitivity)  supplementation have been a</a:t>
            </a:r>
            <a:endParaRPr lang="en-IN" sz="3600" b="1" dirty="0" smtClean="0">
              <a:latin typeface="Times New Roman" pitchFamily="18" charset="0"/>
              <a:cs typeface="Times New Roman" pitchFamily="18" charset="0"/>
            </a:endParaRPr>
          </a:p>
          <a:p>
            <a:pPr lvl="0" algn="just"/>
            <a:r>
              <a:rPr lang="en-IN" sz="3600" b="1" dirty="0" smtClean="0">
                <a:latin typeface="Times New Roman" pitchFamily="18" charset="0"/>
                <a:cs typeface="Times New Roman" pitchFamily="18" charset="0"/>
              </a:rPr>
              <a:t>Vitamin E and C </a:t>
            </a:r>
            <a:r>
              <a:rPr lang="en-IN" sz="3600" dirty="0" smtClean="0">
                <a:latin typeface="Times New Roman" pitchFamily="18" charset="0"/>
                <a:cs typeface="Times New Roman" pitchFamily="18" charset="0"/>
              </a:rPr>
              <a:t>is also </a:t>
            </a:r>
            <a:r>
              <a:rPr lang="en-IN" sz="3600" dirty="0" err="1" smtClean="0">
                <a:latin typeface="Times New Roman" pitchFamily="18" charset="0"/>
                <a:cs typeface="Times New Roman" pitchFamily="18" charset="0"/>
              </a:rPr>
              <a:t>dvocated</a:t>
            </a:r>
            <a:r>
              <a:rPr lang="en-IN" sz="3600" dirty="0" smtClean="0">
                <a:latin typeface="Times New Roman" pitchFamily="18" charset="0"/>
                <a:cs typeface="Times New Roman" pitchFamily="18" charset="0"/>
              </a:rPr>
              <a:t>.</a:t>
            </a:r>
          </a:p>
          <a:p>
            <a:pPr lvl="0" algn="just"/>
            <a:endParaRPr lang="en-IN" sz="3600" dirty="0" smtClean="0">
              <a:latin typeface="Times New Roman" pitchFamily="18" charset="0"/>
              <a:cs typeface="Times New Roman" pitchFamily="18" charset="0"/>
            </a:endParaRPr>
          </a:p>
          <a:p>
            <a:pPr lvl="0"/>
            <a:endParaRPr lang="en-IN"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77000"/>
          </a:xfrm>
          <a:solidFill>
            <a:schemeClr val="bg2"/>
          </a:solidFill>
          <a:ln w="38100">
            <a:solidFill>
              <a:srgbClr val="0070C0"/>
            </a:solidFill>
          </a:ln>
        </p:spPr>
        <p:txBody>
          <a:bodyPr>
            <a:normAutofit/>
          </a:bodyPr>
          <a:lstStyle/>
          <a:p>
            <a:endParaRPr lang="en-IN" sz="2800" dirty="0" smtClean="0"/>
          </a:p>
          <a:p>
            <a:endParaRPr lang="en-IN" sz="2800" dirty="0" smtClean="0"/>
          </a:p>
          <a:p>
            <a:pPr algn="just"/>
            <a:r>
              <a:rPr lang="en-IN" sz="2400" dirty="0" smtClean="0"/>
              <a:t>The </a:t>
            </a:r>
            <a:r>
              <a:rPr lang="en-IN" sz="2400" dirty="0"/>
              <a:t>pituitary </a:t>
            </a:r>
            <a:r>
              <a:rPr lang="en-IN" sz="2400" dirty="0" smtClean="0"/>
              <a:t>gland (Master Gland) </a:t>
            </a:r>
            <a:r>
              <a:rPr lang="en-IN" sz="2400" dirty="0"/>
              <a:t>is located near the </a:t>
            </a:r>
            <a:r>
              <a:rPr lang="en-IN" sz="2400" dirty="0" err="1"/>
              <a:t>center</a:t>
            </a:r>
            <a:r>
              <a:rPr lang="en-IN" sz="2400" dirty="0"/>
              <a:t> and bottom of the </a:t>
            </a:r>
            <a:r>
              <a:rPr lang="en-IN" sz="2400" dirty="0" smtClean="0"/>
              <a:t>brain</a:t>
            </a:r>
          </a:p>
          <a:p>
            <a:pPr algn="just"/>
            <a:r>
              <a:rPr lang="en-IN" sz="2400" dirty="0" smtClean="0"/>
              <a:t>It produces </a:t>
            </a:r>
            <a:r>
              <a:rPr lang="en-IN" sz="2400" dirty="0"/>
              <a:t>a number of critical hormones that control many parts of the body, including several other endocrine glands</a:t>
            </a:r>
          </a:p>
          <a:p>
            <a:pPr algn="just"/>
            <a:r>
              <a:rPr lang="en-IN" sz="2400" dirty="0" smtClean="0"/>
              <a:t>Any </a:t>
            </a:r>
            <a:r>
              <a:rPr lang="en-IN" sz="2400" dirty="0"/>
              <a:t>cause of elevated cortisol </a:t>
            </a:r>
            <a:r>
              <a:rPr lang="en-IN" sz="2400" dirty="0" smtClean="0"/>
              <a:t>concentrations is </a:t>
            </a:r>
            <a:r>
              <a:rPr lang="en-IN" sz="2400" dirty="0"/>
              <a:t>known as </a:t>
            </a:r>
            <a:r>
              <a:rPr lang="en-IN" sz="2400" dirty="0" err="1" smtClean="0"/>
              <a:t>hyperadrenocorticism</a:t>
            </a:r>
            <a:r>
              <a:rPr lang="en-IN" sz="2400" dirty="0" smtClean="0"/>
              <a:t>.</a:t>
            </a:r>
          </a:p>
          <a:p>
            <a:pPr algn="just"/>
            <a:r>
              <a:rPr lang="en-IN" sz="2400" dirty="0"/>
              <a:t>L</a:t>
            </a:r>
            <a:r>
              <a:rPr lang="en-IN" sz="2400" dirty="0" smtClean="0"/>
              <a:t>arge </a:t>
            </a:r>
            <a:r>
              <a:rPr lang="en-IN" sz="2400" dirty="0"/>
              <a:t>numbers of hormones are produced by the pituitary gland, a variety of different conditions can be caused by pituitary disease or </a:t>
            </a:r>
            <a:r>
              <a:rPr lang="en-IN" sz="2400" dirty="0" err="1"/>
              <a:t>tumors</a:t>
            </a:r>
            <a:r>
              <a:rPr lang="en-IN" sz="2400" dirty="0" smtClean="0"/>
              <a:t>.</a:t>
            </a:r>
          </a:p>
          <a:p>
            <a:pPr marL="0" indent="0" algn="just">
              <a:buNone/>
            </a:pPr>
            <a:endParaRPr lang="en-IN" sz="2400" dirty="0" smtClean="0"/>
          </a:p>
        </p:txBody>
      </p:sp>
      <p:sp>
        <p:nvSpPr>
          <p:cNvPr id="4" name="Rounded Rectangle 3"/>
          <p:cNvSpPr/>
          <p:nvPr/>
        </p:nvSpPr>
        <p:spPr>
          <a:xfrm>
            <a:off x="1295400" y="232610"/>
            <a:ext cx="6553200" cy="68178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Introduction</a:t>
            </a:r>
            <a:endParaRPr lang="en-IN" sz="3200" b="1" dirty="0">
              <a:solidFill>
                <a:srgbClr val="FF0000"/>
              </a:solidFill>
            </a:endParaRPr>
          </a:p>
        </p:txBody>
      </p:sp>
    </p:spTree>
    <p:extLst>
      <p:ext uri="{BB962C8B-B14F-4D97-AF65-F5344CB8AC3E}">
        <p14:creationId xmlns:p14="http://schemas.microsoft.com/office/powerpoint/2010/main" val="135035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a:bodyPr>
          <a:lstStyle/>
          <a:p>
            <a:pPr>
              <a:buNone/>
            </a:pPr>
            <a:r>
              <a:rPr lang="en-IN" sz="2800" b="1" dirty="0" smtClean="0">
                <a:latin typeface="Times New Roman" pitchFamily="18" charset="0"/>
                <a:cs typeface="Times New Roman" pitchFamily="18" charset="0"/>
              </a:rPr>
              <a:t>Conclusion:</a:t>
            </a:r>
          </a:p>
          <a:p>
            <a:pPr algn="just"/>
            <a:r>
              <a:rPr lang="en-IN" sz="2800" dirty="0" smtClean="0">
                <a:latin typeface="Times New Roman" pitchFamily="18" charset="0"/>
                <a:cs typeface="Times New Roman" pitchFamily="18" charset="0"/>
              </a:rPr>
              <a:t> PPID is a disorder of </a:t>
            </a:r>
            <a:r>
              <a:rPr lang="en-IN" sz="2800" b="1" dirty="0" smtClean="0">
                <a:latin typeface="Times New Roman" pitchFamily="18" charset="0"/>
                <a:cs typeface="Times New Roman" pitchFamily="18" charset="0"/>
              </a:rPr>
              <a:t>pituitary pars </a:t>
            </a:r>
            <a:r>
              <a:rPr lang="en-IN" sz="2800" b="1" dirty="0" err="1" smtClean="0">
                <a:latin typeface="Times New Roman" pitchFamily="18" charset="0"/>
                <a:cs typeface="Times New Roman" pitchFamily="18" charset="0"/>
              </a:rPr>
              <a:t>intermedia</a:t>
            </a:r>
            <a:r>
              <a:rPr lang="en-IN" sz="2800" b="1" dirty="0" smtClean="0">
                <a:latin typeface="Times New Roman" pitchFamily="18" charset="0"/>
                <a:cs typeface="Times New Roman" pitchFamily="18" charset="0"/>
              </a:rPr>
              <a:t> dysfunction </a:t>
            </a:r>
            <a:r>
              <a:rPr lang="en-IN" sz="2800" dirty="0" smtClean="0">
                <a:latin typeface="Times New Roman" pitchFamily="18" charset="0"/>
                <a:cs typeface="Times New Roman" pitchFamily="18" charset="0"/>
              </a:rPr>
              <a:t>and early diagnosis of disease is challenging.</a:t>
            </a:r>
          </a:p>
          <a:p>
            <a:pPr algn="just"/>
            <a:r>
              <a:rPr lang="en-IN" sz="2800" dirty="0" smtClean="0">
                <a:latin typeface="Times New Roman" pitchFamily="18" charset="0"/>
                <a:cs typeface="Times New Roman" pitchFamily="18" charset="0"/>
              </a:rPr>
              <a:t>It is a lifelong condition, and the prognosis for correction of the disorder is poor.</a:t>
            </a:r>
          </a:p>
          <a:p>
            <a:pPr algn="just"/>
            <a:r>
              <a:rPr lang="en-IN" sz="2800" dirty="0" smtClean="0">
                <a:latin typeface="Times New Roman" pitchFamily="18" charset="0"/>
                <a:cs typeface="Times New Roman" pitchFamily="18" charset="0"/>
              </a:rPr>
              <a:t>However, it can effectively be treated with a combination of management factors and medications. </a:t>
            </a:r>
          </a:p>
          <a:p>
            <a:pPr>
              <a:buNone/>
            </a:pPr>
            <a:endParaRPr lang="en-IN"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Autofit/>
          </a:bodyPr>
          <a:lstStyle/>
          <a:p>
            <a:pPr>
              <a:buNone/>
            </a:pPr>
            <a:r>
              <a:rPr lang="en-IN" sz="2400" b="1" dirty="0" smtClean="0"/>
              <a:t>References: </a:t>
            </a:r>
            <a:endParaRPr lang="en-IN" sz="2400" dirty="0" smtClean="0"/>
          </a:p>
          <a:p>
            <a:pPr lvl="0"/>
            <a:r>
              <a:rPr lang="en-IN" sz="2000" dirty="0" err="1" smtClean="0">
                <a:latin typeface="Times New Roman" pitchFamily="18" charset="0"/>
                <a:cs typeface="Times New Roman" pitchFamily="18" charset="0"/>
              </a:rPr>
              <a:t>Dybdal</a:t>
            </a:r>
            <a:r>
              <a:rPr lang="en-IN" sz="2000" dirty="0" smtClean="0">
                <a:latin typeface="Times New Roman" pitchFamily="18" charset="0"/>
                <a:cs typeface="Times New Roman" pitchFamily="18" charset="0"/>
              </a:rPr>
              <a:t> N. (1997). Pituitary pars </a:t>
            </a:r>
            <a:r>
              <a:rPr lang="en-IN" sz="2000" dirty="0" err="1" smtClean="0">
                <a:latin typeface="Times New Roman" pitchFamily="18" charset="0"/>
                <a:cs typeface="Times New Roman" pitchFamily="18" charset="0"/>
              </a:rPr>
              <a:t>intermedia</a:t>
            </a:r>
            <a:r>
              <a:rPr lang="en-IN" sz="2000" dirty="0" smtClean="0">
                <a:latin typeface="Times New Roman" pitchFamily="18" charset="0"/>
                <a:cs typeface="Times New Roman" pitchFamily="18" charset="0"/>
              </a:rPr>
              <a:t> dysfunction (equine Cushing’s-like disease). In: Robinson NE, editor. Current therapy in equine medicine. 4th edition. Philadelphia: WB Saunders; p. 499–501.</a:t>
            </a:r>
          </a:p>
          <a:p>
            <a:pPr lvl="0"/>
            <a:r>
              <a:rPr lang="en-IN" sz="2000" dirty="0" smtClean="0">
                <a:latin typeface="Times New Roman" pitchFamily="18" charset="0"/>
                <a:cs typeface="Times New Roman" pitchFamily="18" charset="0"/>
              </a:rPr>
              <a:t>Wilson M, Nicholson W, </a:t>
            </a:r>
            <a:r>
              <a:rPr lang="en-IN" sz="2000" dirty="0" err="1" smtClean="0">
                <a:latin typeface="Times New Roman" pitchFamily="18" charset="0"/>
                <a:cs typeface="Times New Roman" pitchFamily="18" charset="0"/>
              </a:rPr>
              <a:t>Holscher</a:t>
            </a:r>
            <a:r>
              <a:rPr lang="en-IN" sz="2000" dirty="0" smtClean="0">
                <a:latin typeface="Times New Roman" pitchFamily="18" charset="0"/>
                <a:cs typeface="Times New Roman" pitchFamily="18" charset="0"/>
              </a:rPr>
              <a:t> M, </a:t>
            </a:r>
            <a:r>
              <a:rPr lang="en-IN" sz="2000" dirty="0" err="1" smtClean="0">
                <a:latin typeface="Times New Roman" pitchFamily="18" charset="0"/>
                <a:cs typeface="Times New Roman" pitchFamily="18" charset="0"/>
              </a:rPr>
              <a:t>Sherrell</a:t>
            </a:r>
            <a:r>
              <a:rPr lang="en-IN" sz="2000" dirty="0" smtClean="0">
                <a:latin typeface="Times New Roman" pitchFamily="18" charset="0"/>
                <a:cs typeface="Times New Roman" pitchFamily="18" charset="0"/>
              </a:rPr>
              <a:t> BJ, Mount CD, </a:t>
            </a:r>
            <a:r>
              <a:rPr lang="en-IN" sz="2000" dirty="0" err="1" smtClean="0">
                <a:latin typeface="Times New Roman" pitchFamily="18" charset="0"/>
                <a:cs typeface="Times New Roman" pitchFamily="18" charset="0"/>
              </a:rPr>
              <a:t>Orth</a:t>
            </a:r>
            <a:r>
              <a:rPr lang="en-IN" sz="2000" dirty="0" smtClean="0">
                <a:latin typeface="Times New Roman" pitchFamily="18" charset="0"/>
                <a:cs typeface="Times New Roman" pitchFamily="18" charset="0"/>
              </a:rPr>
              <a:t> DN. (1982).</a:t>
            </a:r>
            <a:r>
              <a:rPr lang="en-IN" sz="2000" dirty="0" err="1" smtClean="0">
                <a:latin typeface="Times New Roman" pitchFamily="18" charset="0"/>
                <a:cs typeface="Times New Roman" pitchFamily="18" charset="0"/>
              </a:rPr>
              <a:t>Proopiomelanocortin</a:t>
            </a:r>
            <a:r>
              <a:rPr lang="en-IN" sz="2000" dirty="0" smtClean="0">
                <a:latin typeface="Times New Roman" pitchFamily="18" charset="0"/>
                <a:cs typeface="Times New Roman" pitchFamily="18" charset="0"/>
              </a:rPr>
              <a:t> peptides in normal pituitary, pituitary </a:t>
            </a:r>
            <a:r>
              <a:rPr lang="en-IN" sz="2000" dirty="0" err="1" smtClean="0">
                <a:latin typeface="Times New Roman" pitchFamily="18" charset="0"/>
                <a:cs typeface="Times New Roman" pitchFamily="18" charset="0"/>
              </a:rPr>
              <a:t>tumor</a:t>
            </a:r>
            <a:r>
              <a:rPr lang="en-IN" sz="2000" dirty="0" smtClean="0">
                <a:latin typeface="Times New Roman" pitchFamily="18" charset="0"/>
                <a:cs typeface="Times New Roman" pitchFamily="18" charset="0"/>
              </a:rPr>
              <a:t> and plasma of normal and Cushing’s horses. Endocrinology. </a:t>
            </a:r>
            <a:r>
              <a:rPr lang="en-IN" sz="2000" b="1" dirty="0" smtClean="0">
                <a:latin typeface="Times New Roman" pitchFamily="18" charset="0"/>
                <a:cs typeface="Times New Roman" pitchFamily="18" charset="0"/>
              </a:rPr>
              <a:t>110</a:t>
            </a:r>
            <a:r>
              <a:rPr lang="en-IN" sz="2000" dirty="0" smtClean="0">
                <a:latin typeface="Times New Roman" pitchFamily="18" charset="0"/>
                <a:cs typeface="Times New Roman" pitchFamily="18" charset="0"/>
              </a:rPr>
              <a:t>:941–54.</a:t>
            </a:r>
          </a:p>
          <a:p>
            <a:pPr lvl="0"/>
            <a:r>
              <a:rPr lang="en-IN" sz="2000" dirty="0" smtClean="0">
                <a:latin typeface="Times New Roman" pitchFamily="18" charset="0"/>
                <a:cs typeface="Times New Roman" pitchFamily="18" charset="0"/>
              </a:rPr>
              <a:t>Pituitary pars </a:t>
            </a:r>
            <a:r>
              <a:rPr lang="en-IN" sz="2000" dirty="0" err="1" smtClean="0">
                <a:latin typeface="Times New Roman" pitchFamily="18" charset="0"/>
                <a:cs typeface="Times New Roman" pitchFamily="18" charset="0"/>
              </a:rPr>
              <a:t>intermedia</a:t>
            </a:r>
            <a:r>
              <a:rPr lang="en-IN" sz="2000" dirty="0" smtClean="0">
                <a:latin typeface="Times New Roman" pitchFamily="18" charset="0"/>
                <a:cs typeface="Times New Roman" pitchFamily="18" charset="0"/>
              </a:rPr>
              <a:t> dysfunction- From Wikipedia. </a:t>
            </a:r>
          </a:p>
          <a:p>
            <a:pPr lvl="0"/>
            <a:r>
              <a:rPr lang="en-IN" sz="2000" dirty="0" smtClean="0">
                <a:latin typeface="Times New Roman" pitchFamily="18" charset="0"/>
                <a:cs typeface="Times New Roman" pitchFamily="18" charset="0"/>
              </a:rPr>
              <a:t>Frank, N. and </a:t>
            </a:r>
            <a:r>
              <a:rPr lang="en-IN" sz="2000" dirty="0" err="1" smtClean="0">
                <a:latin typeface="Times New Roman" pitchFamily="18" charset="0"/>
                <a:cs typeface="Times New Roman" pitchFamily="18" charset="0"/>
              </a:rPr>
              <a:t>Tadros</a:t>
            </a:r>
            <a:r>
              <a:rPr lang="en-IN" sz="2000" dirty="0" smtClean="0">
                <a:latin typeface="Times New Roman" pitchFamily="18" charset="0"/>
                <a:cs typeface="Times New Roman" pitchFamily="18" charset="0"/>
              </a:rPr>
              <a:t>, E. M. (2014), Insulin </a:t>
            </a:r>
            <a:r>
              <a:rPr lang="en-IN" sz="2000" dirty="0" err="1" smtClean="0">
                <a:latin typeface="Times New Roman" pitchFamily="18" charset="0"/>
                <a:cs typeface="Times New Roman" pitchFamily="18" charset="0"/>
              </a:rPr>
              <a:t>dysregulation</a:t>
            </a:r>
            <a:r>
              <a:rPr lang="en-IN" sz="2000" dirty="0" smtClean="0">
                <a:latin typeface="Times New Roman" pitchFamily="18" charset="0"/>
                <a:cs typeface="Times New Roman" pitchFamily="18" charset="0"/>
              </a:rPr>
              <a:t>. Equine Veterinary Journal, </a:t>
            </a:r>
            <a:r>
              <a:rPr lang="en-IN" sz="2000" b="1" dirty="0" smtClean="0">
                <a:latin typeface="Times New Roman" pitchFamily="18" charset="0"/>
                <a:cs typeface="Times New Roman" pitchFamily="18" charset="0"/>
              </a:rPr>
              <a:t>46:</a:t>
            </a:r>
            <a:r>
              <a:rPr lang="en-IN" sz="2000" dirty="0" smtClean="0">
                <a:latin typeface="Times New Roman" pitchFamily="18" charset="0"/>
                <a:cs typeface="Times New Roman" pitchFamily="18" charset="0"/>
              </a:rPr>
              <a:t> 103–112. </a:t>
            </a:r>
            <a:r>
              <a:rPr lang="en-IN" sz="2000" dirty="0" err="1" smtClean="0">
                <a:latin typeface="Times New Roman" pitchFamily="18" charset="0"/>
                <a:cs typeface="Times New Roman" pitchFamily="18" charset="0"/>
              </a:rPr>
              <a:t>doi</a:t>
            </a:r>
            <a:r>
              <a:rPr lang="en-IN" sz="2000" dirty="0" smtClean="0">
                <a:latin typeface="Times New Roman" pitchFamily="18" charset="0"/>
                <a:cs typeface="Times New Roman" pitchFamily="18" charset="0"/>
              </a:rPr>
              <a:t>: 10.1111/evj.1216.</a:t>
            </a:r>
          </a:p>
          <a:p>
            <a:pPr lvl="0"/>
            <a:r>
              <a:rPr lang="en-IN" sz="2000" dirty="0" smtClean="0">
                <a:latin typeface="Times New Roman" pitchFamily="18" charset="0"/>
                <a:cs typeface="Times New Roman" pitchFamily="18" charset="0"/>
              </a:rPr>
              <a:t>Stephen M. Reed; Warwick M. </a:t>
            </a:r>
            <a:r>
              <a:rPr lang="en-IN" sz="2000" dirty="0" err="1" smtClean="0">
                <a:latin typeface="Times New Roman" pitchFamily="18" charset="0"/>
                <a:cs typeface="Times New Roman" pitchFamily="18" charset="0"/>
              </a:rPr>
              <a:t>Bayly</a:t>
            </a:r>
            <a:r>
              <a:rPr lang="en-IN" sz="2000" dirty="0" smtClean="0">
                <a:latin typeface="Times New Roman" pitchFamily="18" charset="0"/>
                <a:cs typeface="Times New Roman" pitchFamily="18" charset="0"/>
              </a:rPr>
              <a:t>; Debra C. </a:t>
            </a:r>
            <a:r>
              <a:rPr lang="en-IN" sz="2000" dirty="0" err="1" smtClean="0">
                <a:latin typeface="Times New Roman" pitchFamily="18" charset="0"/>
                <a:cs typeface="Times New Roman" pitchFamily="18" charset="0"/>
              </a:rPr>
              <a:t>Sellon</a:t>
            </a:r>
            <a:r>
              <a:rPr lang="en-IN" sz="2000" dirty="0" smtClean="0">
                <a:latin typeface="Times New Roman" pitchFamily="18" charset="0"/>
                <a:cs typeface="Times New Roman" pitchFamily="18" charset="0"/>
              </a:rPr>
              <a:t> (2010). </a:t>
            </a:r>
            <a:r>
              <a:rPr lang="en-IN" sz="2000" i="1" dirty="0" smtClean="0">
                <a:latin typeface="Times New Roman" pitchFamily="18" charset="0"/>
                <a:cs typeface="Times New Roman" pitchFamily="18" charset="0"/>
              </a:rPr>
              <a:t>Equine Internal Medicine</a:t>
            </a:r>
            <a:r>
              <a:rPr lang="en-IN" sz="2000" dirty="0" smtClean="0">
                <a:latin typeface="Times New Roman" pitchFamily="18" charset="0"/>
                <a:cs typeface="Times New Roman" pitchFamily="18" charset="0"/>
              </a:rPr>
              <a:t> (3rd ed.). St. Louis, MO: Saunders/Elsevier. </a:t>
            </a:r>
            <a:r>
              <a:rPr lang="en-IN" sz="2000" u="sng" dirty="0" smtClean="0">
                <a:latin typeface="Times New Roman" pitchFamily="18" charset="0"/>
                <a:cs typeface="Times New Roman" pitchFamily="18" charset="0"/>
                <a:hlinkClick r:id="rId3" tooltip="International Standard Book Number"/>
              </a:rPr>
              <a:t>ISBN</a:t>
            </a:r>
            <a:r>
              <a:rPr lang="en-IN" sz="2000" dirty="0" smtClean="0">
                <a:latin typeface="Times New Roman" pitchFamily="18" charset="0"/>
                <a:cs typeface="Times New Roman" pitchFamily="18" charset="0"/>
              </a:rPr>
              <a:t> </a:t>
            </a:r>
            <a:r>
              <a:rPr lang="en-IN" sz="2000" u="sng" dirty="0" smtClean="0">
                <a:latin typeface="Times New Roman" pitchFamily="18" charset="0"/>
                <a:cs typeface="Times New Roman" pitchFamily="18" charset="0"/>
                <a:hlinkClick r:id="rId4" tooltip="Special:BookSources/978-1416056706"/>
              </a:rPr>
              <a:t>978-1416056706</a:t>
            </a:r>
            <a:r>
              <a:rPr lang="en-IN" sz="2000" dirty="0" smtClean="0">
                <a:latin typeface="Times New Roman" pitchFamily="18" charset="0"/>
                <a:cs typeface="Times New Roman" pitchFamily="18" charset="0"/>
              </a:rPr>
              <a:t>.</a:t>
            </a:r>
          </a:p>
          <a:p>
            <a:pPr lvl="0"/>
            <a:r>
              <a:rPr lang="en-IN" sz="2000" dirty="0" smtClean="0">
                <a:latin typeface="Times New Roman" pitchFamily="18" charset="0"/>
                <a:cs typeface="Times New Roman" pitchFamily="18" charset="0"/>
              </a:rPr>
              <a:t>Sandy Love. (1993). Equine Cushing’s disease .Br. Vet.J.149:139-151.</a:t>
            </a:r>
          </a:p>
          <a:p>
            <a:pPr lvl="0"/>
            <a:r>
              <a:rPr lang="en-IN" sz="2000" dirty="0" smtClean="0">
                <a:latin typeface="Times New Roman" pitchFamily="18" charset="0"/>
                <a:cs typeface="Times New Roman" pitchFamily="18" charset="0"/>
              </a:rPr>
              <a:t>Patrick M. McCue. (2002).Equine Cushing’s disease Vet </a:t>
            </a:r>
            <a:r>
              <a:rPr lang="en-IN" sz="2000" dirty="0" err="1" smtClean="0">
                <a:latin typeface="Times New Roman" pitchFamily="18" charset="0"/>
                <a:cs typeface="Times New Roman" pitchFamily="18" charset="0"/>
              </a:rPr>
              <a:t>Clin</a:t>
            </a:r>
            <a:r>
              <a:rPr lang="en-IN" sz="2000" dirty="0" smtClean="0">
                <a:latin typeface="Times New Roman" pitchFamily="18" charset="0"/>
                <a:cs typeface="Times New Roman" pitchFamily="18" charset="0"/>
              </a:rPr>
              <a:t> Equine 18:533–543.</a:t>
            </a:r>
          </a:p>
          <a:p>
            <a:pPr lvl="0"/>
            <a:r>
              <a:rPr lang="en-IN" sz="2000" dirty="0" smtClean="0">
                <a:latin typeface="Times New Roman" pitchFamily="18" charset="0"/>
                <a:cs typeface="Times New Roman" pitchFamily="18" charset="0"/>
              </a:rPr>
              <a:t>Siobhan B. McAuliffe. (2014). Disorders of metabolism, nutrition and endocrine diseases. In </a:t>
            </a:r>
            <a:r>
              <a:rPr lang="en-IN" sz="2000" dirty="0" err="1" smtClean="0">
                <a:latin typeface="Times New Roman" pitchFamily="18" charset="0"/>
                <a:cs typeface="Times New Roman" pitchFamily="18" charset="0"/>
              </a:rPr>
              <a:t>Knottenbelt</a:t>
            </a:r>
            <a:r>
              <a:rPr lang="en-IN" sz="2000" dirty="0" smtClean="0">
                <a:latin typeface="Times New Roman" pitchFamily="18" charset="0"/>
                <a:cs typeface="Times New Roman" pitchFamily="18" charset="0"/>
              </a:rPr>
              <a:t> and Pascoe’s </a:t>
            </a:r>
            <a:r>
              <a:rPr lang="en-IN" sz="2000" dirty="0" err="1" smtClean="0">
                <a:latin typeface="Times New Roman" pitchFamily="18" charset="0"/>
                <a:cs typeface="Times New Roman" pitchFamily="18" charset="0"/>
              </a:rPr>
              <a:t>Color</a:t>
            </a:r>
            <a:r>
              <a:rPr lang="en-IN" sz="2000" dirty="0" smtClean="0">
                <a:latin typeface="Times New Roman" pitchFamily="18" charset="0"/>
                <a:cs typeface="Times New Roman" pitchFamily="18" charset="0"/>
              </a:rPr>
              <a:t> Atlas of Diseases and Disorders of the Horse.  2</a:t>
            </a:r>
            <a:r>
              <a:rPr lang="en-IN" sz="2000" baseline="30000" dirty="0" smtClean="0">
                <a:latin typeface="Times New Roman" pitchFamily="18" charset="0"/>
                <a:cs typeface="Times New Roman" pitchFamily="18" charset="0"/>
              </a:rPr>
              <a:t>nd</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Edn</a:t>
            </a:r>
            <a:r>
              <a:rPr lang="en-IN" sz="2000" dirty="0" smtClean="0">
                <a:latin typeface="Times New Roman" pitchFamily="18" charset="0"/>
                <a:cs typeface="Times New Roman" pitchFamily="18" charset="0"/>
              </a:rPr>
              <a:t>. Elsevier </a:t>
            </a:r>
            <a:r>
              <a:rPr lang="en-IN" sz="2000" dirty="0" err="1" smtClean="0">
                <a:latin typeface="Times New Roman" pitchFamily="18" charset="0"/>
                <a:cs typeface="Times New Roman" pitchFamily="18" charset="0"/>
              </a:rPr>
              <a:t>Ltd.pp</a:t>
            </a:r>
            <a:r>
              <a:rPr lang="en-IN" sz="2000" dirty="0" smtClean="0">
                <a:latin typeface="Times New Roman" pitchFamily="18" charset="0"/>
                <a:cs typeface="Times New Roman" pitchFamily="18" charset="0"/>
              </a:rPr>
              <a:t> 218-229.</a:t>
            </a:r>
            <a:r>
              <a:rPr lang="en-IN" sz="2000" b="1" dirty="0" smtClean="0">
                <a:latin typeface="Times New Roman" pitchFamily="18" charset="0"/>
                <a:cs typeface="Times New Roman" pitchFamily="18" charset="0"/>
              </a:rPr>
              <a:t> </a:t>
            </a:r>
            <a:endParaRPr lang="en-IN" sz="2000" dirty="0" smtClean="0">
              <a:latin typeface="Times New Roman" pitchFamily="18" charset="0"/>
              <a:cs typeface="Times New Roman" pitchFamily="18" charset="0"/>
            </a:endParaRPr>
          </a:p>
          <a:p>
            <a:pPr>
              <a:buNone/>
            </a:pPr>
            <a:endParaRPr lang="en-IN"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tile tx="0" ty="0" sx="100000" sy="100000" flip="none" algn="tl"/>
          </a:blipFill>
        </p:spPr>
        <p:txBody>
          <a:bodyPr>
            <a:normAutofit/>
          </a:bodyPr>
          <a:lstStyle/>
          <a:p>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t/>
            </a:r>
            <a:b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b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t>THANKS</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 DARLING" pitchFamily="2" charset="0"/>
                <a:cs typeface="Times New Roman" pitchFamily="18" charset="0"/>
              </a:rPr>
            </a:b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77000"/>
          </a:xfrm>
          <a:solidFill>
            <a:schemeClr val="bg2"/>
          </a:solidFill>
          <a:ln w="28575">
            <a:solidFill>
              <a:srgbClr val="0070C0"/>
            </a:solidFill>
          </a:ln>
        </p:spPr>
        <p:txBody>
          <a:bodyPr>
            <a:normAutofit/>
          </a:bodyPr>
          <a:lstStyle/>
          <a:p>
            <a:pPr algn="just"/>
            <a:r>
              <a:rPr lang="en-IN" sz="2400" dirty="0" smtClean="0"/>
              <a:t>The specific illness and signs depend on the cause and the area(s) of the pituitary gland that is affected.</a:t>
            </a:r>
          </a:p>
          <a:p>
            <a:pPr marL="0" indent="0" algn="just">
              <a:buNone/>
            </a:pPr>
            <a:endParaRPr lang="en-IN" sz="2400" dirty="0" smtClean="0"/>
          </a:p>
          <a:p>
            <a:pPr algn="just"/>
            <a:r>
              <a:rPr lang="en-IN" sz="2400" dirty="0" smtClean="0"/>
              <a:t>Cushing disease, or pituitary-dependent </a:t>
            </a:r>
            <a:r>
              <a:rPr lang="en-IN" sz="2400" dirty="0" err="1" smtClean="0"/>
              <a:t>hyperadrenocorticism</a:t>
            </a:r>
            <a:r>
              <a:rPr lang="en-IN" sz="2400" dirty="0" smtClean="0"/>
              <a:t>, arises from adenomatous enlargement of the pituitary gland, resulting in excessive ACTH production.</a:t>
            </a:r>
          </a:p>
          <a:p>
            <a:pPr marL="0" indent="0" algn="just">
              <a:buNone/>
            </a:pPr>
            <a:endParaRPr lang="en-IN" sz="2400" dirty="0" smtClean="0"/>
          </a:p>
          <a:p>
            <a:pPr algn="just"/>
            <a:r>
              <a:rPr lang="en-IN" sz="2400" dirty="0" smtClean="0"/>
              <a:t>A related term, Cushing syndrome, refers to elevated adrenocortical hormones, regardless of cause. </a:t>
            </a:r>
          </a:p>
          <a:p>
            <a:pPr marL="0" indent="0" algn="just">
              <a:buNone/>
            </a:pPr>
            <a:endParaRPr lang="en-IN" sz="2400" dirty="0" smtClean="0"/>
          </a:p>
          <a:p>
            <a:pPr algn="just"/>
            <a:r>
              <a:rPr lang="en-IN" sz="2400" dirty="0" smtClean="0"/>
              <a:t>The latter term includes pituitary-dependent </a:t>
            </a:r>
            <a:r>
              <a:rPr lang="en-IN" sz="2400" dirty="0" err="1" smtClean="0"/>
              <a:t>hyperadrenocorticism</a:t>
            </a:r>
            <a:r>
              <a:rPr lang="en-IN" sz="2400" dirty="0" smtClean="0"/>
              <a:t> as well as adrenal-dependent disease</a:t>
            </a:r>
            <a:endParaRPr lang="en-IN" sz="2400" dirty="0"/>
          </a:p>
        </p:txBody>
      </p:sp>
    </p:spTree>
    <p:extLst>
      <p:ext uri="{BB962C8B-B14F-4D97-AF65-F5344CB8AC3E}">
        <p14:creationId xmlns:p14="http://schemas.microsoft.com/office/powerpoint/2010/main" val="67129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a:solidFill>
            <a:schemeClr val="bg2"/>
          </a:solidFill>
          <a:ln w="38100">
            <a:solidFill>
              <a:srgbClr val="0070C0"/>
            </a:solidFill>
          </a:ln>
        </p:spPr>
        <p:txBody>
          <a:bodyPr>
            <a:normAutofit/>
          </a:bodyPr>
          <a:lstStyle/>
          <a:p>
            <a:pPr algn="just"/>
            <a:endParaRPr lang="en-IN" dirty="0" smtClean="0"/>
          </a:p>
          <a:p>
            <a:pPr algn="just"/>
            <a:r>
              <a:rPr lang="en-IN" sz="2400" dirty="0" smtClean="0"/>
              <a:t>Common </a:t>
            </a:r>
            <a:r>
              <a:rPr lang="en-IN" sz="2400" dirty="0"/>
              <a:t>endocrine </a:t>
            </a:r>
            <a:r>
              <a:rPr lang="en-IN" sz="2400" dirty="0" smtClean="0"/>
              <a:t>disease of </a:t>
            </a:r>
            <a:r>
              <a:rPr lang="en-IN" sz="2400" dirty="0"/>
              <a:t>middle-aged to older dogs (7–12 </a:t>
            </a:r>
            <a:r>
              <a:rPr lang="en-IN" sz="2400" dirty="0" smtClean="0"/>
              <a:t>years old), but not in other species.</a:t>
            </a:r>
            <a:endParaRPr lang="en-IN" sz="2400" dirty="0"/>
          </a:p>
          <a:p>
            <a:r>
              <a:rPr lang="en-IN" sz="2400" dirty="0"/>
              <a:t>The most common cause (85% to 90% of cases) is a </a:t>
            </a:r>
            <a:r>
              <a:rPr lang="en-IN" sz="2400" dirty="0" err="1"/>
              <a:t>tumor</a:t>
            </a:r>
            <a:r>
              <a:rPr lang="en-IN" sz="2400" dirty="0"/>
              <a:t> in the pituitary gland</a:t>
            </a:r>
          </a:p>
          <a:p>
            <a:r>
              <a:rPr lang="en-IN" sz="2400" dirty="0" smtClean="0"/>
              <a:t>A </a:t>
            </a:r>
            <a:r>
              <a:rPr lang="en-IN" sz="2400" dirty="0" err="1"/>
              <a:t>tumor</a:t>
            </a:r>
            <a:r>
              <a:rPr lang="en-IN" sz="2400" dirty="0"/>
              <a:t> in the adrenal glands themselves</a:t>
            </a:r>
          </a:p>
          <a:p>
            <a:r>
              <a:rPr lang="en-IN" sz="2400" dirty="0"/>
              <a:t>Iatrogenic </a:t>
            </a:r>
            <a:r>
              <a:rPr lang="en-IN" sz="2400" dirty="0" err="1" smtClean="0"/>
              <a:t>hyperadrenocorticism</a:t>
            </a:r>
            <a:r>
              <a:rPr lang="en-IN" sz="2400" dirty="0" smtClean="0"/>
              <a:t>/  </a:t>
            </a:r>
            <a:r>
              <a:rPr lang="en-IN" sz="2400" dirty="0" err="1" smtClean="0"/>
              <a:t>Longterm</a:t>
            </a:r>
            <a:r>
              <a:rPr lang="en-IN" sz="2400" dirty="0" smtClean="0"/>
              <a:t> </a:t>
            </a:r>
            <a:r>
              <a:rPr lang="en-IN" sz="2400" dirty="0"/>
              <a:t>use of corticosteroid drugs can also cause signs of Cushing </a:t>
            </a:r>
            <a:r>
              <a:rPr lang="en-IN" sz="2400" dirty="0" smtClean="0"/>
              <a:t>disease</a:t>
            </a:r>
          </a:p>
          <a:p>
            <a:pPr marL="0" indent="0">
              <a:buNone/>
            </a:pPr>
            <a:r>
              <a:rPr lang="en-IN" sz="2400" b="1" dirty="0" smtClean="0">
                <a:solidFill>
                  <a:srgbClr val="FF0000"/>
                </a:solidFill>
              </a:rPr>
              <a:t>Breed susceptibility:</a:t>
            </a:r>
          </a:p>
          <a:p>
            <a:pPr algn="just"/>
            <a:r>
              <a:rPr lang="en-IN" sz="2400" dirty="0"/>
              <a:t>Miniature Poodles, Dachshunds, Boxers, Boston Terriers, and Beagles are at increased </a:t>
            </a:r>
            <a:r>
              <a:rPr lang="en-IN" sz="2400" dirty="0" smtClean="0"/>
              <a:t>risk</a:t>
            </a:r>
          </a:p>
          <a:p>
            <a:pPr algn="just"/>
            <a:r>
              <a:rPr lang="en-IN" sz="2400" dirty="0"/>
              <a:t>Large-breed dogs often have adrenal </a:t>
            </a:r>
            <a:r>
              <a:rPr lang="en-IN" sz="2400" dirty="0" err="1"/>
              <a:t>tumors</a:t>
            </a:r>
            <a:r>
              <a:rPr lang="en-IN" sz="2400" dirty="0"/>
              <a:t>, and there is a distinct predilection in females (3:1</a:t>
            </a:r>
            <a:r>
              <a:rPr lang="en-IN" sz="2400" dirty="0" smtClean="0"/>
              <a:t>).</a:t>
            </a:r>
          </a:p>
          <a:p>
            <a:pPr algn="just"/>
            <a:r>
              <a:rPr lang="en-IN" sz="2400" dirty="0"/>
              <a:t> In cats, </a:t>
            </a:r>
            <a:r>
              <a:rPr lang="en-IN" sz="2400" dirty="0" err="1"/>
              <a:t>hyperadrenocorticism</a:t>
            </a:r>
            <a:r>
              <a:rPr lang="en-IN" sz="2400" dirty="0"/>
              <a:t> is found in middle-aged to older cats, with a slight predilection in females (60%).</a:t>
            </a:r>
          </a:p>
          <a:p>
            <a:pPr algn="just"/>
            <a:endParaRPr lang="en-IN" sz="2400" dirty="0"/>
          </a:p>
          <a:p>
            <a:pPr algn="just"/>
            <a:endParaRPr lang="en-IN" sz="2400" dirty="0"/>
          </a:p>
          <a:p>
            <a:pPr marL="0" indent="0">
              <a:buNone/>
            </a:pPr>
            <a:endParaRPr lang="en-IN" dirty="0"/>
          </a:p>
        </p:txBody>
      </p:sp>
      <p:sp>
        <p:nvSpPr>
          <p:cNvPr id="2" name="Rounded Rectangle 1"/>
          <p:cNvSpPr/>
          <p:nvPr/>
        </p:nvSpPr>
        <p:spPr>
          <a:xfrm>
            <a:off x="1752600" y="228600"/>
            <a:ext cx="5486400"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sz="3200" b="1" dirty="0" smtClean="0">
                <a:solidFill>
                  <a:srgbClr val="FF0000"/>
                </a:solidFill>
              </a:rPr>
              <a:t>Etiology</a:t>
            </a:r>
            <a:endParaRPr lang="en-IN" sz="3200" b="1" dirty="0">
              <a:solidFill>
                <a:srgbClr val="FF0000"/>
              </a:solidFill>
            </a:endParaRPr>
          </a:p>
        </p:txBody>
      </p:sp>
    </p:spTree>
    <p:extLst>
      <p:ext uri="{BB962C8B-B14F-4D97-AF65-F5344CB8AC3E}">
        <p14:creationId xmlns:p14="http://schemas.microsoft.com/office/powerpoint/2010/main" val="332597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28599"/>
            <a:ext cx="7467600" cy="685801"/>
          </a:xfrm>
          <a:solidFill>
            <a:schemeClr val="bg1">
              <a:lumMod val="95000"/>
            </a:schemeClr>
          </a:solidFill>
          <a:ln w="38100">
            <a:solidFill>
              <a:srgbClr val="0070C0"/>
            </a:solidFill>
          </a:ln>
        </p:spPr>
        <p:txBody>
          <a:bodyPr>
            <a:normAutofit/>
          </a:bodyPr>
          <a:lstStyle/>
          <a:p>
            <a:r>
              <a:rPr lang="en-IN" sz="2800" b="1" dirty="0" smtClean="0">
                <a:solidFill>
                  <a:srgbClr val="FF0000"/>
                </a:solidFill>
              </a:rPr>
              <a:t>Clinical Signs</a:t>
            </a:r>
            <a:endParaRPr lang="en-IN" sz="2800" b="1" dirty="0">
              <a:solidFill>
                <a:srgbClr val="FF0000"/>
              </a:solidFill>
            </a:endParaRPr>
          </a:p>
        </p:txBody>
      </p:sp>
      <p:sp>
        <p:nvSpPr>
          <p:cNvPr id="3" name="Content Placeholder 2"/>
          <p:cNvSpPr>
            <a:spLocks noGrp="1"/>
          </p:cNvSpPr>
          <p:nvPr>
            <p:ph sz="half" idx="1"/>
          </p:nvPr>
        </p:nvSpPr>
        <p:spPr>
          <a:xfrm>
            <a:off x="228600" y="1066800"/>
            <a:ext cx="4953000" cy="5486400"/>
          </a:xfrm>
          <a:solidFill>
            <a:schemeClr val="bg2"/>
          </a:solidFill>
        </p:spPr>
        <p:txBody>
          <a:bodyPr>
            <a:normAutofit lnSpcReduction="10000"/>
          </a:bodyPr>
          <a:lstStyle/>
          <a:p>
            <a:pPr marL="0" indent="0" algn="just">
              <a:buNone/>
            </a:pPr>
            <a:r>
              <a:rPr lang="en-IN" b="1" dirty="0" smtClean="0">
                <a:solidFill>
                  <a:srgbClr val="FF0000"/>
                </a:solidFill>
              </a:rPr>
              <a:t>Dogs and Cats:</a:t>
            </a:r>
          </a:p>
          <a:p>
            <a:pPr algn="just"/>
            <a:r>
              <a:rPr lang="en-IN" dirty="0" smtClean="0"/>
              <a:t>Increased </a:t>
            </a:r>
            <a:r>
              <a:rPr lang="en-IN" dirty="0"/>
              <a:t>thirst and urination, increased </a:t>
            </a:r>
            <a:r>
              <a:rPr lang="en-IN" dirty="0" smtClean="0"/>
              <a:t>appetite</a:t>
            </a:r>
          </a:p>
          <a:p>
            <a:r>
              <a:rPr lang="en-IN" dirty="0" smtClean="0"/>
              <a:t>Heat intolerance</a:t>
            </a:r>
          </a:p>
          <a:p>
            <a:r>
              <a:rPr lang="en-IN" dirty="0" smtClean="0"/>
              <a:t> Lethargy</a:t>
            </a:r>
          </a:p>
          <a:p>
            <a:r>
              <a:rPr lang="en-IN" dirty="0" smtClean="0"/>
              <a:t> A </a:t>
            </a:r>
            <a:r>
              <a:rPr lang="en-IN" dirty="0"/>
              <a:t>“potbelly</a:t>
            </a:r>
            <a:r>
              <a:rPr lang="en-IN" dirty="0" smtClean="0"/>
              <a:t>,”</a:t>
            </a:r>
          </a:p>
          <a:p>
            <a:r>
              <a:rPr lang="en-IN" dirty="0" smtClean="0"/>
              <a:t> Panting</a:t>
            </a:r>
            <a:r>
              <a:rPr lang="en-IN" dirty="0"/>
              <a:t>, </a:t>
            </a:r>
            <a:endParaRPr lang="en-IN" dirty="0" smtClean="0"/>
          </a:p>
          <a:p>
            <a:r>
              <a:rPr lang="en-IN" dirty="0" smtClean="0"/>
              <a:t>Obesity</a:t>
            </a:r>
          </a:p>
          <a:p>
            <a:r>
              <a:rPr lang="en-IN" dirty="0" smtClean="0"/>
              <a:t> Weakness</a:t>
            </a:r>
            <a:r>
              <a:rPr lang="en-IN" dirty="0"/>
              <a:t>, </a:t>
            </a:r>
            <a:endParaRPr lang="en-IN" dirty="0" smtClean="0"/>
          </a:p>
          <a:p>
            <a:r>
              <a:rPr lang="en-IN" dirty="0"/>
              <a:t>T</a:t>
            </a:r>
            <a:r>
              <a:rPr lang="en-IN" dirty="0" smtClean="0"/>
              <a:t>hin </a:t>
            </a:r>
            <a:r>
              <a:rPr lang="en-IN" dirty="0"/>
              <a:t>skin, hair loss, and bruising. </a:t>
            </a:r>
            <a:endParaRPr lang="en-IN" dirty="0" smtClean="0"/>
          </a:p>
          <a:p>
            <a:pPr marL="0" indent="0" algn="just">
              <a:buNone/>
            </a:pPr>
            <a:r>
              <a:rPr lang="en-IN" dirty="0" smtClean="0"/>
              <a:t>.</a:t>
            </a:r>
            <a:endParaRPr lang="en-IN" dirty="0"/>
          </a:p>
        </p:txBody>
      </p:sp>
      <p:pic>
        <p:nvPicPr>
          <p:cNvPr id="5" name="Content Placeholder 4"/>
          <p:cNvPicPr>
            <a:picLocks noGrp="1" noChangeAspect="1"/>
          </p:cNvPicPr>
          <p:nvPr>
            <p:ph sz="half" idx="2"/>
          </p:nvPr>
        </p:nvPicPr>
        <p:blipFill>
          <a:blip r:embed="rId3"/>
          <a:stretch>
            <a:fillRect/>
          </a:stretch>
        </p:blipFill>
        <p:spPr>
          <a:xfrm>
            <a:off x="5257800" y="1066801"/>
            <a:ext cx="3581399" cy="5410199"/>
          </a:xfrm>
          <a:prstGeom prst="rect">
            <a:avLst/>
          </a:prstGeom>
        </p:spPr>
      </p:pic>
    </p:spTree>
    <p:extLst>
      <p:ext uri="{BB962C8B-B14F-4D97-AF65-F5344CB8AC3E}">
        <p14:creationId xmlns:p14="http://schemas.microsoft.com/office/powerpoint/2010/main" val="329956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a:solidFill>
            <a:schemeClr val="bg2"/>
          </a:solidFill>
          <a:ln w="38100">
            <a:solidFill>
              <a:srgbClr val="0070C0"/>
            </a:solidFill>
          </a:ln>
        </p:spPr>
        <p:txBody>
          <a:bodyPr>
            <a:normAutofit lnSpcReduction="10000"/>
          </a:bodyPr>
          <a:lstStyle/>
          <a:p>
            <a:pPr algn="just"/>
            <a:r>
              <a:rPr lang="en-IN" sz="2800" dirty="0"/>
              <a:t>Rarely, </a:t>
            </a:r>
            <a:r>
              <a:rPr lang="en-IN" sz="2800" dirty="0" err="1"/>
              <a:t>calcinosis</a:t>
            </a:r>
            <a:r>
              <a:rPr lang="en-IN" sz="2800" dirty="0"/>
              <a:t> cutis develops, a condition in which minerals are deposited in the skin and can appear as small, thickened “dots” on the </a:t>
            </a:r>
            <a:r>
              <a:rPr lang="en-IN" sz="2800" dirty="0" smtClean="0"/>
              <a:t>abdomen</a:t>
            </a:r>
          </a:p>
          <a:p>
            <a:pPr algn="just"/>
            <a:r>
              <a:rPr lang="en-IN" sz="2800" dirty="0" smtClean="0"/>
              <a:t>In </a:t>
            </a:r>
            <a:r>
              <a:rPr lang="en-IN" sz="2800" dirty="0"/>
              <a:t>cats, the most striking dermatologic sign is increased skin fragility; many cats present with self-inflicted cutaneous wounds. Secondary infections (especially respiratory) are also common in </a:t>
            </a:r>
            <a:r>
              <a:rPr lang="en-IN" sz="2800" dirty="0" smtClean="0"/>
              <a:t>cats</a:t>
            </a:r>
          </a:p>
          <a:p>
            <a:pPr marL="0" indent="0" algn="just">
              <a:buNone/>
            </a:pPr>
            <a:r>
              <a:rPr lang="en-IN" sz="2800" b="1" dirty="0">
                <a:solidFill>
                  <a:srgbClr val="FF0000"/>
                </a:solidFill>
              </a:rPr>
              <a:t>In dogs, serum chemistry abnormalities associated with </a:t>
            </a:r>
            <a:r>
              <a:rPr lang="en-IN" sz="2800" b="1" dirty="0" err="1">
                <a:solidFill>
                  <a:srgbClr val="FF0000"/>
                </a:solidFill>
              </a:rPr>
              <a:t>hypercortisolemia</a:t>
            </a:r>
            <a:r>
              <a:rPr lang="en-IN" sz="2800" b="1" dirty="0">
                <a:solidFill>
                  <a:srgbClr val="FF0000"/>
                </a:solidFill>
              </a:rPr>
              <a:t> </a:t>
            </a:r>
            <a:r>
              <a:rPr lang="en-IN" sz="2800" b="1" dirty="0" smtClean="0">
                <a:solidFill>
                  <a:srgbClr val="FF0000"/>
                </a:solidFill>
              </a:rPr>
              <a:t>:</a:t>
            </a:r>
          </a:p>
          <a:p>
            <a:pPr algn="just"/>
            <a:r>
              <a:rPr lang="en-IN" sz="2800" dirty="0"/>
              <a:t>increased serum alkaline phosphatase (SAP</a:t>
            </a:r>
            <a:r>
              <a:rPr lang="en-IN" sz="2800" dirty="0" smtClean="0"/>
              <a:t>); {Due to induction </a:t>
            </a:r>
            <a:r>
              <a:rPr lang="en-IN" sz="2800" dirty="0"/>
              <a:t>of a specific hepatic </a:t>
            </a:r>
            <a:r>
              <a:rPr lang="en-IN" sz="2800" dirty="0" err="1" smtClean="0"/>
              <a:t>isoenzyme</a:t>
            </a:r>
            <a:r>
              <a:rPr lang="en-IN" sz="2800" dirty="0" smtClean="0"/>
              <a:t>}</a:t>
            </a:r>
            <a:endParaRPr lang="en-IN" sz="2800" dirty="0"/>
          </a:p>
          <a:p>
            <a:pPr algn="just"/>
            <a:r>
              <a:rPr lang="en-IN" sz="2800" dirty="0"/>
              <a:t>increased ALT </a:t>
            </a:r>
            <a:r>
              <a:rPr lang="en-IN" sz="2800" dirty="0" smtClean="0"/>
              <a:t>( Due to hepatocellular </a:t>
            </a:r>
            <a:r>
              <a:rPr lang="en-IN" sz="2800" dirty="0"/>
              <a:t>necrosis, glycogen accumulation, and swollen </a:t>
            </a:r>
            <a:r>
              <a:rPr lang="en-IN" sz="2800" dirty="0" smtClean="0"/>
              <a:t>hepatocytes)</a:t>
            </a:r>
            <a:endParaRPr lang="en-IN" sz="2800" dirty="0"/>
          </a:p>
          <a:p>
            <a:pPr algn="just"/>
            <a:r>
              <a:rPr lang="en-IN" sz="2800" dirty="0"/>
              <a:t>Hypercholesterolemia (due to steroid stimulation of </a:t>
            </a:r>
            <a:r>
              <a:rPr lang="en-IN" sz="2800" dirty="0" smtClean="0"/>
              <a:t>lipolysis)</a:t>
            </a:r>
            <a:endParaRPr lang="en-IN" sz="2800" dirty="0"/>
          </a:p>
        </p:txBody>
      </p:sp>
    </p:spTree>
    <p:extLst>
      <p:ext uri="{BB962C8B-B14F-4D97-AF65-F5344CB8AC3E}">
        <p14:creationId xmlns:p14="http://schemas.microsoft.com/office/powerpoint/2010/main" val="258141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a:solidFill>
            <a:schemeClr val="bg2"/>
          </a:solidFill>
          <a:ln w="38100">
            <a:solidFill>
              <a:srgbClr val="0070C0"/>
            </a:solidFill>
          </a:ln>
        </p:spPr>
        <p:txBody>
          <a:bodyPr>
            <a:normAutofit fontScale="92500"/>
          </a:bodyPr>
          <a:lstStyle/>
          <a:p>
            <a:pPr algn="just"/>
            <a:r>
              <a:rPr lang="en-IN" sz="2800" dirty="0"/>
              <a:t>Hyperglycemia (Due increased gluconeogenesis and decreased peripheral tissue utilization through insulin </a:t>
            </a:r>
            <a:r>
              <a:rPr lang="en-IN" sz="2800" dirty="0" smtClean="0"/>
              <a:t>antagonists</a:t>
            </a:r>
          </a:p>
          <a:p>
            <a:pPr algn="just"/>
            <a:r>
              <a:rPr lang="en-IN" sz="2800" dirty="0"/>
              <a:t>D</a:t>
            </a:r>
            <a:r>
              <a:rPr lang="en-IN" sz="2800" dirty="0" smtClean="0"/>
              <a:t>ecreased BUN</a:t>
            </a:r>
          </a:p>
          <a:p>
            <a:pPr algn="just"/>
            <a:r>
              <a:rPr lang="en-IN" sz="2800" dirty="0"/>
              <a:t>Approximately 10% of </a:t>
            </a:r>
            <a:r>
              <a:rPr lang="en-IN" sz="2800" dirty="0" err="1"/>
              <a:t>Cushingoid</a:t>
            </a:r>
            <a:r>
              <a:rPr lang="en-IN" sz="2800" dirty="0"/>
              <a:t> dogs are </a:t>
            </a:r>
            <a:r>
              <a:rPr lang="en-IN" sz="2800" dirty="0" smtClean="0"/>
              <a:t>diabetic</a:t>
            </a:r>
          </a:p>
          <a:p>
            <a:pPr algn="just"/>
            <a:r>
              <a:rPr lang="en-IN" sz="2800" dirty="0" smtClean="0"/>
              <a:t>However, in </a:t>
            </a:r>
            <a:r>
              <a:rPr lang="en-IN" sz="2800" dirty="0"/>
              <a:t>cats with </a:t>
            </a:r>
            <a:r>
              <a:rPr lang="en-IN" sz="2800" dirty="0" err="1"/>
              <a:t>hyperadrenocorticism</a:t>
            </a:r>
            <a:r>
              <a:rPr lang="en-IN" sz="2800" dirty="0"/>
              <a:t>, almost 80% present with overt diabetes mellitus and insulin resistance.</a:t>
            </a:r>
            <a:endParaRPr lang="en-IN" sz="2800" dirty="0" smtClean="0"/>
          </a:p>
          <a:p>
            <a:pPr marL="0" indent="0" algn="just">
              <a:buNone/>
            </a:pPr>
            <a:r>
              <a:rPr lang="en-IN" sz="2800" b="1" dirty="0" err="1" smtClean="0">
                <a:solidFill>
                  <a:srgbClr val="FF0000"/>
                </a:solidFill>
              </a:rPr>
              <a:t>Haemogram</a:t>
            </a:r>
            <a:r>
              <a:rPr lang="en-IN" sz="2800" b="1" dirty="0" smtClean="0">
                <a:solidFill>
                  <a:srgbClr val="FF0000"/>
                </a:solidFill>
              </a:rPr>
              <a:t>:</a:t>
            </a:r>
          </a:p>
          <a:p>
            <a:pPr algn="just"/>
            <a:r>
              <a:rPr lang="en-IN" sz="2800" dirty="0"/>
              <a:t> </a:t>
            </a:r>
            <a:r>
              <a:rPr lang="en-IN" sz="2800" dirty="0" smtClean="0"/>
              <a:t>Regeneration </a:t>
            </a:r>
            <a:r>
              <a:rPr lang="en-IN" sz="2800" dirty="0"/>
              <a:t>(</a:t>
            </a:r>
            <a:r>
              <a:rPr lang="en-IN" sz="2800" dirty="0" err="1"/>
              <a:t>erythrocytosis</a:t>
            </a:r>
            <a:r>
              <a:rPr lang="en-IN" sz="2800" dirty="0"/>
              <a:t>, nucleated RBCs) and a classic stress </a:t>
            </a:r>
            <a:r>
              <a:rPr lang="en-IN" sz="2800" dirty="0" err="1"/>
              <a:t>leukogram</a:t>
            </a:r>
            <a:r>
              <a:rPr lang="en-IN" sz="2800" dirty="0"/>
              <a:t> (</a:t>
            </a:r>
            <a:r>
              <a:rPr lang="en-IN" sz="2800" dirty="0" err="1"/>
              <a:t>eosinopenia</a:t>
            </a:r>
            <a:r>
              <a:rPr lang="en-IN" sz="2800" dirty="0"/>
              <a:t>, </a:t>
            </a:r>
            <a:r>
              <a:rPr lang="en-IN" sz="2800" dirty="0" err="1"/>
              <a:t>lymphopenia</a:t>
            </a:r>
            <a:r>
              <a:rPr lang="en-IN" sz="2800" dirty="0"/>
              <a:t>, and mature </a:t>
            </a:r>
            <a:r>
              <a:rPr lang="en-IN" sz="2800" dirty="0" err="1"/>
              <a:t>leukocytosis</a:t>
            </a:r>
            <a:r>
              <a:rPr lang="en-IN" sz="2800" dirty="0"/>
              <a:t>). </a:t>
            </a:r>
            <a:endParaRPr lang="en-IN" sz="2800" dirty="0" smtClean="0"/>
          </a:p>
          <a:p>
            <a:pPr algn="just"/>
            <a:r>
              <a:rPr lang="en-IN" sz="2800" dirty="0" smtClean="0"/>
              <a:t>Most of the </a:t>
            </a:r>
            <a:r>
              <a:rPr lang="en-IN" sz="2800" dirty="0"/>
              <a:t>dogs have </a:t>
            </a:r>
            <a:r>
              <a:rPr lang="en-IN" sz="2800" dirty="0" smtClean="0"/>
              <a:t>the evidence </a:t>
            </a:r>
            <a:r>
              <a:rPr lang="en-IN" sz="2800" dirty="0"/>
              <a:t>of urinary tract infection without </a:t>
            </a:r>
            <a:r>
              <a:rPr lang="en-IN" sz="2800" dirty="0" err="1"/>
              <a:t>pyuria</a:t>
            </a:r>
            <a:r>
              <a:rPr lang="en-IN" sz="2800" dirty="0"/>
              <a:t> (positive culture), </a:t>
            </a:r>
            <a:r>
              <a:rPr lang="en-IN" sz="2800" dirty="0" err="1"/>
              <a:t>bacteriuria</a:t>
            </a:r>
            <a:r>
              <a:rPr lang="en-IN" sz="2800" dirty="0"/>
              <a:t>, and proteinuria resulting from </a:t>
            </a:r>
            <a:r>
              <a:rPr lang="en-IN" sz="2800" dirty="0" err="1"/>
              <a:t>glomerulosclerosis</a:t>
            </a:r>
            <a:r>
              <a:rPr lang="en-IN" sz="2800" dirty="0"/>
              <a:t>.</a:t>
            </a:r>
          </a:p>
          <a:p>
            <a:endParaRPr lang="en-IN" dirty="0"/>
          </a:p>
        </p:txBody>
      </p:sp>
    </p:spTree>
    <p:extLst>
      <p:ext uri="{BB962C8B-B14F-4D97-AF65-F5344CB8AC3E}">
        <p14:creationId xmlns:p14="http://schemas.microsoft.com/office/powerpoint/2010/main" val="160911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a:solidFill>
            <a:schemeClr val="bg2"/>
          </a:solidFill>
          <a:ln w="38100">
            <a:solidFill>
              <a:schemeClr val="tx1"/>
            </a:solidFill>
          </a:ln>
        </p:spPr>
        <p:txBody>
          <a:bodyPr>
            <a:normAutofit fontScale="92500" lnSpcReduction="10000"/>
          </a:bodyPr>
          <a:lstStyle/>
          <a:p>
            <a:pPr algn="just"/>
            <a:r>
              <a:rPr lang="en-IN" sz="2800" dirty="0"/>
              <a:t>In cats, polydipsia and polyuria are a result of concurrent diabetes mellitus, and urine specific gravity is usually high</a:t>
            </a:r>
            <a:r>
              <a:rPr lang="en-IN" sz="2800" dirty="0" smtClean="0"/>
              <a:t>.</a:t>
            </a:r>
          </a:p>
          <a:p>
            <a:pPr algn="just"/>
            <a:r>
              <a:rPr lang="en-IN" sz="2800" dirty="0"/>
              <a:t>In dogs, cortisol-induced interference with ADH binding results in </a:t>
            </a:r>
            <a:r>
              <a:rPr lang="en-IN" sz="2800" dirty="0" err="1"/>
              <a:t>hyposthenuria</a:t>
            </a:r>
            <a:r>
              <a:rPr lang="en-IN" sz="2800" dirty="0"/>
              <a:t>, and central diabetes </a:t>
            </a:r>
            <a:r>
              <a:rPr lang="en-IN" sz="2800" dirty="0" err="1"/>
              <a:t>insipidus</a:t>
            </a:r>
            <a:r>
              <a:rPr lang="en-IN" sz="2800" dirty="0"/>
              <a:t> may occur as a result </a:t>
            </a:r>
            <a:r>
              <a:rPr lang="en-IN" sz="2800" dirty="0" smtClean="0"/>
              <a:t>of pituitary </a:t>
            </a:r>
            <a:r>
              <a:rPr lang="en-IN" sz="2800" dirty="0" err="1"/>
              <a:t>tumor</a:t>
            </a:r>
            <a:r>
              <a:rPr lang="en-IN" sz="2800" dirty="0"/>
              <a:t> </a:t>
            </a:r>
            <a:r>
              <a:rPr lang="en-IN" sz="2800" dirty="0" smtClean="0"/>
              <a:t>enlargement.</a:t>
            </a:r>
          </a:p>
          <a:p>
            <a:pPr algn="just"/>
            <a:endParaRPr lang="en-IN" sz="2800" dirty="0"/>
          </a:p>
          <a:p>
            <a:pPr algn="just"/>
            <a:endParaRPr lang="en-IN" sz="2800" dirty="0" smtClean="0"/>
          </a:p>
          <a:p>
            <a:pPr algn="just"/>
            <a:r>
              <a:rPr lang="en-IN" sz="2800" dirty="0"/>
              <a:t>C</a:t>
            </a:r>
            <a:r>
              <a:rPr lang="en-IN" sz="2800" dirty="0" smtClean="0"/>
              <a:t>linical </a:t>
            </a:r>
            <a:r>
              <a:rPr lang="en-IN" sz="2800" dirty="0"/>
              <a:t>signs </a:t>
            </a:r>
            <a:endParaRPr lang="en-IN" sz="2800" dirty="0" smtClean="0"/>
          </a:p>
          <a:p>
            <a:pPr algn="just"/>
            <a:r>
              <a:rPr lang="en-IN" sz="2800" dirty="0" smtClean="0"/>
              <a:t>Biochemical parameters estimation </a:t>
            </a:r>
            <a:r>
              <a:rPr lang="en-IN" sz="2800" dirty="0"/>
              <a:t>(</a:t>
            </a:r>
            <a:r>
              <a:rPr lang="en-IN" sz="2800" dirty="0" err="1"/>
              <a:t>eg</a:t>
            </a:r>
            <a:r>
              <a:rPr lang="en-IN" sz="2800" dirty="0"/>
              <a:t>, high cholesterol, SAP</a:t>
            </a:r>
            <a:r>
              <a:rPr lang="en-IN" sz="2800" dirty="0" smtClean="0"/>
              <a:t>).</a:t>
            </a:r>
          </a:p>
          <a:p>
            <a:pPr algn="just"/>
            <a:r>
              <a:rPr lang="en-IN" sz="2800" dirty="0"/>
              <a:t>The urine cortisol to creatinine ratio (UCCR) is a highly sensitive test to differentiate healthy dogs from those with </a:t>
            </a:r>
            <a:r>
              <a:rPr lang="en-IN" sz="2800" dirty="0" err="1" smtClean="0"/>
              <a:t>hyperadrenocorticism</a:t>
            </a:r>
            <a:r>
              <a:rPr lang="en-IN" sz="2800" dirty="0" smtClean="0"/>
              <a:t>, but not highly </a:t>
            </a:r>
            <a:r>
              <a:rPr lang="en-IN" sz="2800" dirty="0"/>
              <a:t>specific because dogs with moderate to severe </a:t>
            </a:r>
            <a:r>
              <a:rPr lang="en-IN" sz="2800" dirty="0" smtClean="0"/>
              <a:t>non-adrenal </a:t>
            </a:r>
            <a:r>
              <a:rPr lang="en-IN" sz="2800" dirty="0"/>
              <a:t>illness also exhibit increased </a:t>
            </a:r>
            <a:r>
              <a:rPr lang="en-IN" sz="2800" dirty="0" smtClean="0"/>
              <a:t>ratios</a:t>
            </a:r>
          </a:p>
          <a:p>
            <a:pPr algn="just"/>
            <a:r>
              <a:rPr lang="en-IN" sz="2800" dirty="0" smtClean="0"/>
              <a:t>A stress </a:t>
            </a:r>
            <a:r>
              <a:rPr lang="en-IN" sz="2800" dirty="0"/>
              <a:t>may cause  </a:t>
            </a:r>
            <a:r>
              <a:rPr lang="en-IN" sz="2800" dirty="0" smtClean="0"/>
              <a:t>a </a:t>
            </a:r>
            <a:r>
              <a:rPr lang="en-IN" sz="2800" dirty="0"/>
              <a:t>falsely increased </a:t>
            </a:r>
            <a:r>
              <a:rPr lang="en-IN" sz="2800" dirty="0" smtClean="0"/>
              <a:t>UCCR.</a:t>
            </a:r>
          </a:p>
          <a:p>
            <a:pPr marL="0" indent="0" algn="just">
              <a:buNone/>
            </a:pPr>
            <a:endParaRPr lang="en-IN" sz="2800" dirty="0"/>
          </a:p>
        </p:txBody>
      </p:sp>
      <p:sp>
        <p:nvSpPr>
          <p:cNvPr id="4" name="Rounded Rectangle 3"/>
          <p:cNvSpPr/>
          <p:nvPr/>
        </p:nvSpPr>
        <p:spPr>
          <a:xfrm>
            <a:off x="381000" y="2237874"/>
            <a:ext cx="8458200" cy="5793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2161224" y="2237874"/>
            <a:ext cx="4464684" cy="523220"/>
          </a:xfrm>
          <a:prstGeom prst="rect">
            <a:avLst/>
          </a:prstGeom>
        </p:spPr>
        <p:txBody>
          <a:bodyPr wrap="none">
            <a:spAutoFit/>
          </a:bodyPr>
          <a:lstStyle/>
          <a:p>
            <a:r>
              <a:rPr lang="en-IN" sz="2800" b="1" dirty="0">
                <a:solidFill>
                  <a:srgbClr val="FF0000"/>
                </a:solidFill>
              </a:rPr>
              <a:t>Diagnosis of Cushing </a:t>
            </a:r>
            <a:r>
              <a:rPr lang="en-IN" sz="2800" b="1" dirty="0" smtClean="0">
                <a:solidFill>
                  <a:srgbClr val="FF0000"/>
                </a:solidFill>
              </a:rPr>
              <a:t>Disease</a:t>
            </a:r>
            <a:endParaRPr lang="en-IN" sz="2800" b="1" dirty="0">
              <a:solidFill>
                <a:srgbClr val="FF0000"/>
              </a:solidFill>
            </a:endParaRPr>
          </a:p>
        </p:txBody>
      </p:sp>
    </p:spTree>
    <p:extLst>
      <p:ext uri="{BB962C8B-B14F-4D97-AF65-F5344CB8AC3E}">
        <p14:creationId xmlns:p14="http://schemas.microsoft.com/office/powerpoint/2010/main" val="326480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a:solidFill>
            <a:schemeClr val="bg2"/>
          </a:solidFill>
          <a:ln w="28575">
            <a:solidFill>
              <a:srgbClr val="0070C0"/>
            </a:solidFill>
          </a:ln>
        </p:spPr>
        <p:txBody>
          <a:bodyPr>
            <a:noAutofit/>
          </a:bodyPr>
          <a:lstStyle/>
          <a:p>
            <a:pPr algn="just"/>
            <a:r>
              <a:rPr lang="en-IN" sz="2400" dirty="0"/>
              <a:t>An increased UCCR should be confirmed with </a:t>
            </a:r>
            <a:r>
              <a:rPr lang="en-IN" sz="2400" dirty="0" smtClean="0"/>
              <a:t>an :</a:t>
            </a:r>
          </a:p>
          <a:p>
            <a:pPr algn="just">
              <a:buFont typeface="Wingdings" panose="05000000000000000000" pitchFamily="2" charset="2"/>
              <a:buChar char="ü"/>
            </a:pPr>
            <a:r>
              <a:rPr lang="en-IN" sz="2400" dirty="0" smtClean="0"/>
              <a:t>ACTH </a:t>
            </a:r>
            <a:r>
              <a:rPr lang="en-IN" sz="2400" dirty="0"/>
              <a:t>stimulation test, </a:t>
            </a:r>
            <a:endParaRPr lang="en-IN" sz="2400" dirty="0" smtClean="0"/>
          </a:p>
          <a:p>
            <a:pPr algn="just">
              <a:buFont typeface="Wingdings" panose="05000000000000000000" pitchFamily="2" charset="2"/>
              <a:buChar char="ü"/>
            </a:pPr>
            <a:r>
              <a:rPr lang="en-IN" sz="2400" dirty="0" smtClean="0"/>
              <a:t>An </a:t>
            </a:r>
            <a:r>
              <a:rPr lang="en-IN" sz="2400" dirty="0"/>
              <a:t>IV low-dose dexamethasone suppression (LDDS) test, or </a:t>
            </a:r>
            <a:endParaRPr lang="en-IN" sz="2400" dirty="0" smtClean="0"/>
          </a:p>
          <a:p>
            <a:pPr algn="just">
              <a:buFont typeface="Wingdings" panose="05000000000000000000" pitchFamily="2" charset="2"/>
              <a:buChar char="ü"/>
            </a:pPr>
            <a:r>
              <a:rPr lang="en-IN" sz="2400" dirty="0"/>
              <a:t>A</a:t>
            </a:r>
            <a:r>
              <a:rPr lang="en-IN" sz="2400" dirty="0" smtClean="0"/>
              <a:t>n </a:t>
            </a:r>
            <a:r>
              <a:rPr lang="en-IN" sz="2400" dirty="0"/>
              <a:t>oral LDDS test</a:t>
            </a:r>
            <a:r>
              <a:rPr lang="en-IN" sz="2400" dirty="0" smtClean="0"/>
              <a:t>.</a:t>
            </a:r>
          </a:p>
          <a:p>
            <a:pPr algn="just"/>
            <a:r>
              <a:rPr lang="en-IN" sz="2400" dirty="0" smtClean="0"/>
              <a:t>The </a:t>
            </a:r>
            <a:r>
              <a:rPr lang="en-IN" sz="2400" dirty="0"/>
              <a:t>LDDS test is the screening test of choice for canine </a:t>
            </a:r>
            <a:r>
              <a:rPr lang="en-IN" sz="2400" dirty="0" err="1" smtClean="0"/>
              <a:t>hyperadrenocorticism</a:t>
            </a:r>
            <a:r>
              <a:rPr lang="en-IN" sz="2400" dirty="0" smtClean="0"/>
              <a:t>.</a:t>
            </a:r>
          </a:p>
          <a:p>
            <a:pPr algn="just"/>
            <a:r>
              <a:rPr lang="en-IN" sz="2400" dirty="0" smtClean="0"/>
              <a:t>An </a:t>
            </a:r>
            <a:r>
              <a:rPr lang="en-IN" sz="2400" dirty="0"/>
              <a:t>ACTH stimulation test is the test of choice for iatrogenic </a:t>
            </a:r>
            <a:r>
              <a:rPr lang="en-IN" sz="2400" dirty="0" err="1" smtClean="0"/>
              <a:t>hyperadrenocorticism</a:t>
            </a:r>
            <a:r>
              <a:rPr lang="en-IN" sz="2400" dirty="0" smtClean="0"/>
              <a:t>.</a:t>
            </a:r>
          </a:p>
          <a:p>
            <a:pPr algn="just"/>
            <a:r>
              <a:rPr lang="en-IN" sz="2400" dirty="0"/>
              <a:t>The ACTH stimulation test is used to diagnose various </a:t>
            </a:r>
            <a:r>
              <a:rPr lang="en-IN" sz="2400" dirty="0" err="1"/>
              <a:t>adrenopathic</a:t>
            </a:r>
            <a:r>
              <a:rPr lang="en-IN" sz="2400" dirty="0"/>
              <a:t> disorders, including endogenous or iatrogenic </a:t>
            </a:r>
            <a:r>
              <a:rPr lang="en-IN" sz="2400" dirty="0" err="1"/>
              <a:t>hyperadrenocorticism</a:t>
            </a:r>
            <a:r>
              <a:rPr lang="en-IN" sz="2400" dirty="0"/>
              <a:t> and spontaneous </a:t>
            </a:r>
            <a:r>
              <a:rPr lang="en-IN" sz="2400" dirty="0" err="1" smtClean="0"/>
              <a:t>hyperadrenocorticism</a:t>
            </a:r>
            <a:endParaRPr lang="en-IN" sz="2400" dirty="0" smtClean="0"/>
          </a:p>
          <a:p>
            <a:pPr algn="just"/>
            <a:r>
              <a:rPr lang="en-IN" sz="2400" dirty="0"/>
              <a:t>The high-dose dexamethasone suppression (HDDS) test INDICATE adrenal </a:t>
            </a:r>
            <a:r>
              <a:rPr lang="en-IN" sz="2400" dirty="0" err="1"/>
              <a:t>tumors</a:t>
            </a:r>
            <a:r>
              <a:rPr lang="en-IN" sz="2400" dirty="0"/>
              <a:t> </a:t>
            </a:r>
          </a:p>
          <a:p>
            <a:pPr algn="just"/>
            <a:endParaRPr lang="en-IN" sz="2800" dirty="0" smtClean="0"/>
          </a:p>
        </p:txBody>
      </p:sp>
    </p:spTree>
    <p:extLst>
      <p:ext uri="{BB962C8B-B14F-4D97-AF65-F5344CB8AC3E}">
        <p14:creationId xmlns:p14="http://schemas.microsoft.com/office/powerpoint/2010/main" val="223701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1824</Words>
  <Application>Microsoft Office PowerPoint</Application>
  <PresentationFormat>On-screen Show (4:3)</PresentationFormat>
  <Paragraphs>163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 DARLING</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Clinical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vt:lpstr>
      <vt:lpstr>Clinical Signs:</vt:lpstr>
      <vt:lpstr>Clinical Signs: Cont----</vt:lpstr>
      <vt:lpstr>PowerPoint Presentation</vt:lpstr>
      <vt:lpstr>PowerPoint Presentation</vt:lpstr>
      <vt:lpstr>PowerPoint Presentation</vt:lpstr>
      <vt:lpstr>PowerPoint Presentation</vt:lpstr>
      <vt:lpstr>PowerPoint Presentation</vt:lpstr>
      <vt:lpstr>PowerPoint Presentation</vt:lpstr>
      <vt:lpst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anil kumar</dc:creator>
  <cp:lastModifiedBy>Windows User</cp:lastModifiedBy>
  <cp:revision>52</cp:revision>
  <dcterms:created xsi:type="dcterms:W3CDTF">2006-08-16T00:00:00Z</dcterms:created>
  <dcterms:modified xsi:type="dcterms:W3CDTF">2020-05-28T14:25:44Z</dcterms:modified>
</cp:coreProperties>
</file>