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6" r:id="rId6"/>
    <p:sldId id="278" r:id="rId7"/>
    <p:sldId id="283" r:id="rId8"/>
    <p:sldId id="284" r:id="rId9"/>
    <p:sldId id="285" r:id="rId10"/>
    <p:sldId id="282" r:id="rId11"/>
    <p:sldId id="275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6699-6EA6-4D0A-B845-CB6EBCF2B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6368A-5CB2-40BB-8DFD-0E8A151D2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BA216-427D-47E8-B82F-77F10E2C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9CDF7-1CB7-4111-AEF2-1D423372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C7C86-6661-4F4E-B28A-4C9439B9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4FE5-9CC3-412A-9BB8-E6A9C9AF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5F238-90F3-4675-8010-969A6DF65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A1A1B-92A1-49B4-8490-0B6A1699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D4B41-06EC-46A7-874B-965B2316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DB93-134B-4CA8-A105-22E15E6E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DCDC51-F5CF-40E1-BB2D-C704DBABC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4F728-8CB4-4FFD-B7A5-1D5A00246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3F64-192F-40C4-9C71-C9A2B9F1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7F30-887D-40EE-B1C5-DEB5371C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9CBB-9BC3-4E31-ACD8-92F9ED5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D2AA8-6B1E-42FF-B0B5-FEA43705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2619-A1E4-4D31-9064-C6980BEF8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B34C1-63F4-43F7-8E90-74C0AB69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786DE-A6BB-44AA-A1D7-520C1DCE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58BCE-09DF-46E6-9287-FE30B44E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6E6BB-E997-4E35-BA89-0D38DF19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B6E7C-92C3-4F41-8F83-FB494FDAA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B3B22-23E6-4DAE-98EF-9FC4AC3D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4DF76-93BC-4F5E-8792-6596A6C7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6A226-43B0-43E0-BE79-3AA7B711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7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6875-A050-47A3-8CA4-988D82A5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3D812-23BB-4B82-BFFA-0071693FF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ADF06-ACB4-4C3F-BA14-2364C398C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B2F89-B304-4D6F-97DB-53952593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8EE91-8ABB-44DD-9D08-E428907B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A9FC4-256F-40E7-BE3D-32EBC421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D4C5-6844-439F-8339-0B364A7C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F312B-ED1A-4C09-B788-E85663C78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D6FB1-64AD-45B0-BF1E-ABAF12458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4C823-839F-4FFF-8B45-5DD445BD9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DFF43-41CF-408D-9888-4429B0157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4EEFE1-F3D6-43E9-B786-3B6CC23E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A3169-3680-48D2-9122-DD766355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EC8C6-6B98-427C-9A90-30546B2B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0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74ED-49CE-4DA5-9E28-5C777A63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5EE62-1AB0-4E49-B739-E9ADDF0D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EFF43-28C1-4BEA-92FE-5C7BE17B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3338A-312F-41F6-82C4-6C81DCE4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0E3DB-2D0E-4FEE-9E06-671A3F26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71012-06EE-4791-9F63-5D73E64D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CD72E-5AD7-4BB9-9C68-41700E3A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F548-1F7A-4BB7-AFA7-5B9DF3A8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5474-7696-43DC-9BC9-E210E343E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E0D0E-4AA0-4C92-99A8-C711F9DA3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23FE0-68F0-4E4B-B1C3-BA7C15F7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0777F-AD2B-4192-AD9B-BCA93AE6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8CD8F-B9AF-459D-ACEE-C857750E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6217-370B-4990-B57F-43CBFE85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60CEF-89D8-442B-91ED-802815BDA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362D5-0BA8-4D54-A262-A7D94F6A3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FBE82-59A5-4C04-920D-D19CA48A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58AF9-2CEB-4FB2-8978-7690584A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77C70-CB6F-40F3-8694-99994E24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6DC12-ECB4-4554-B19D-F7F0699D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763FB-EF87-43D6-81D9-8B748B6D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EA28-7F12-41B8-92ED-E8784DC32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2673-0F91-41DC-A4E4-50FE200C20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CE0B3-6DFC-417F-871F-45893E2C5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0249F-78DB-49E1-A1D4-DB3210B06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91372-ED71-46FC-AD0D-5111F6B6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7876-6187-409A-8D86-1F9851EA0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8303"/>
            <a:ext cx="9144000" cy="1814732"/>
          </a:xfrm>
        </p:spPr>
        <p:txBody>
          <a:bodyPr>
            <a:normAutofit fontScale="90000"/>
          </a:bodyPr>
          <a:lstStyle/>
          <a:p>
            <a:r>
              <a:rPr lang="en-US" dirty="0"/>
              <a:t>UNIT-5 (REGIONAL SURGERY-II)</a:t>
            </a:r>
            <a:br>
              <a:rPr lang="en-US" dirty="0"/>
            </a:br>
            <a:r>
              <a:rPr lang="en-US" dirty="0"/>
              <a:t>UG 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2CD7A-D606-4DFE-9CF2-A16174DED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8622"/>
            <a:ext cx="9144000" cy="2570870"/>
          </a:xfrm>
        </p:spPr>
        <p:txBody>
          <a:bodyPr/>
          <a:lstStyle/>
          <a:p>
            <a:r>
              <a:rPr lang="en-US" dirty="0"/>
              <a:t> DR. MITHILESH KUMAR</a:t>
            </a:r>
          </a:p>
          <a:p>
            <a:r>
              <a:rPr lang="en-US" dirty="0"/>
              <a:t>Assistant Professor cum Jr. Scientist</a:t>
            </a:r>
          </a:p>
          <a:p>
            <a:r>
              <a:rPr lang="en-US" dirty="0"/>
              <a:t> Veterinary Surgery and Radiology</a:t>
            </a:r>
          </a:p>
          <a:p>
            <a:r>
              <a:rPr lang="en-US" dirty="0"/>
              <a:t>Bihar Veterinary College, Patna-800014</a:t>
            </a:r>
          </a:p>
        </p:txBody>
      </p:sp>
    </p:spTree>
    <p:extLst>
      <p:ext uri="{BB962C8B-B14F-4D97-AF65-F5344CB8AC3E}">
        <p14:creationId xmlns:p14="http://schemas.microsoft.com/office/powerpoint/2010/main" val="138238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849A-CBC9-44DF-AAD9-EF8BF395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708"/>
            <a:ext cx="10515600" cy="1127980"/>
          </a:xfrm>
        </p:spPr>
        <p:txBody>
          <a:bodyPr>
            <a:normAutofit fontScale="90000"/>
          </a:bodyPr>
          <a:lstStyle/>
          <a:p>
            <a:r>
              <a:rPr lang="en-US" dirty="0"/>
              <a:t>Blind end of the distended cecum exteriorized by right flank laparotomy 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AC6082-DA91-4858-914F-ECA0309EA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585" y="1955409"/>
            <a:ext cx="5190977" cy="3826413"/>
          </a:xfrm>
        </p:spPr>
      </p:pic>
    </p:spTree>
    <p:extLst>
      <p:ext uri="{BB962C8B-B14F-4D97-AF65-F5344CB8AC3E}">
        <p14:creationId xmlns:p14="http://schemas.microsoft.com/office/powerpoint/2010/main" val="69950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A2771-03C9-4994-943E-12C23557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/>
          <a:lstStyle/>
          <a:p>
            <a:r>
              <a:rPr lang="en-US" dirty="0"/>
              <a:t>Above fails surgery indicated.</a:t>
            </a:r>
          </a:p>
          <a:p>
            <a:r>
              <a:rPr lang="en-US" dirty="0"/>
              <a:t>Right flank laparotomy is done standing animal and free end of caecum is exteriorized. </a:t>
            </a:r>
          </a:p>
          <a:p>
            <a:r>
              <a:rPr lang="en-US" dirty="0"/>
              <a:t>Packing the laparotomy wound and caecotomy done to remove the content.</a:t>
            </a:r>
          </a:p>
          <a:p>
            <a:r>
              <a:rPr lang="en-US" dirty="0"/>
              <a:t>Caecum is closed after cleaning with NS.</a:t>
            </a:r>
          </a:p>
          <a:p>
            <a:r>
              <a:rPr lang="en-US" dirty="0"/>
              <a:t>Suturing done with absorbable suture material like enterotomy.</a:t>
            </a:r>
          </a:p>
          <a:p>
            <a:r>
              <a:rPr lang="en-US" dirty="0"/>
              <a:t>Torsion is corrected and caecum placed in normal position.</a:t>
            </a:r>
          </a:p>
          <a:p>
            <a:r>
              <a:rPr lang="en-US" dirty="0"/>
              <a:t>The laparotomy wound is closed in the usual manner.</a:t>
            </a:r>
          </a:p>
          <a:p>
            <a:r>
              <a:rPr lang="en-US" dirty="0"/>
              <a:t>Typhlectomy is also indicated in necrosed caecum.</a:t>
            </a:r>
          </a:p>
          <a:p>
            <a:r>
              <a:rPr lang="en-US" dirty="0"/>
              <a:t>Blood vessels ligated and resected necrosed caecum</a:t>
            </a:r>
          </a:p>
        </p:txBody>
      </p:sp>
    </p:spTree>
    <p:extLst>
      <p:ext uri="{BB962C8B-B14F-4D97-AF65-F5344CB8AC3E}">
        <p14:creationId xmlns:p14="http://schemas.microsoft.com/office/powerpoint/2010/main" val="89939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9BE4-DE5B-4B1C-9458-67A83BE07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/>
          <a:lstStyle/>
          <a:p>
            <a:r>
              <a:rPr lang="en-US" dirty="0"/>
              <a:t>Ileum and colon are anastomosed by Connell pattern using chromic catgut</a:t>
            </a:r>
          </a:p>
        </p:txBody>
      </p:sp>
    </p:spTree>
    <p:extLst>
      <p:ext uri="{BB962C8B-B14F-4D97-AF65-F5344CB8AC3E}">
        <p14:creationId xmlns:p14="http://schemas.microsoft.com/office/powerpoint/2010/main" val="86716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7D22-1141-4F4B-B726-DC47F7E1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CAECAL DILATION AND TORSION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DCE1-8749-41F1-BD4F-0C740174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It involves distension, displacement and torsion of caecum.</a:t>
            </a:r>
          </a:p>
          <a:p>
            <a:r>
              <a:rPr lang="en-US" dirty="0"/>
              <a:t>Free end of caecum in cattle is devoid of mesentery lead to rotation.</a:t>
            </a:r>
          </a:p>
          <a:p>
            <a:r>
              <a:rPr lang="en-US" dirty="0"/>
              <a:t>Dilatation may proceed to torsion.</a:t>
            </a:r>
          </a:p>
          <a:p>
            <a:r>
              <a:rPr lang="en-US" dirty="0"/>
              <a:t>After parturition and pregnant animal of cow, bullocks, sheep and goats may observed.</a:t>
            </a:r>
          </a:p>
          <a:p>
            <a:r>
              <a:rPr lang="en-US" dirty="0"/>
              <a:t>Also observed in buffalo.</a:t>
            </a:r>
          </a:p>
          <a:p>
            <a:r>
              <a:rPr lang="en-US" dirty="0"/>
              <a:t> Etiology not known But excessive grain feeding is animal reported.</a:t>
            </a:r>
          </a:p>
          <a:p>
            <a:r>
              <a:rPr lang="en-US" dirty="0"/>
              <a:t>Feeding of excessive grain – increased VFA and gas - Atony or hypomotility of caecum - dilation and torsion of the organ</a:t>
            </a:r>
          </a:p>
        </p:txBody>
      </p:sp>
    </p:spTree>
    <p:extLst>
      <p:ext uri="{BB962C8B-B14F-4D97-AF65-F5344CB8AC3E}">
        <p14:creationId xmlns:p14="http://schemas.microsoft.com/office/powerpoint/2010/main" val="319247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53C69-E6D5-40A6-99BC-BF81FDD5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501714"/>
          </a:xfrm>
        </p:spPr>
        <p:txBody>
          <a:bodyPr/>
          <a:lstStyle/>
          <a:p>
            <a:r>
              <a:rPr lang="en-US" dirty="0"/>
              <a:t>CLINICAL SIGNS :-</a:t>
            </a:r>
          </a:p>
          <a:p>
            <a:r>
              <a:rPr lang="en-US" dirty="0"/>
              <a:t>Simple dilatation of caecum may be acute if torsion occurs.</a:t>
            </a:r>
          </a:p>
          <a:p>
            <a:r>
              <a:rPr lang="en-US" dirty="0" err="1"/>
              <a:t>Symtom</a:t>
            </a:r>
            <a:r>
              <a:rPr lang="en-US" dirty="0"/>
              <a:t> similar to bowel obstruction.</a:t>
            </a:r>
          </a:p>
          <a:p>
            <a:r>
              <a:rPr lang="en-US" dirty="0"/>
              <a:t>Early cases abdominal pain.</a:t>
            </a:r>
          </a:p>
          <a:p>
            <a:r>
              <a:rPr lang="en-US" dirty="0"/>
              <a:t>Rapid loss of appetite, cessation of defaecation and dehydration.</a:t>
            </a:r>
          </a:p>
          <a:p>
            <a:r>
              <a:rPr lang="en-US" dirty="0"/>
              <a:t>T, PR and HR are normal in simple dilatation but subnormal Temp and tachycardia in case torsion.</a:t>
            </a:r>
          </a:p>
          <a:p>
            <a:r>
              <a:rPr lang="en-US" dirty="0"/>
              <a:t>Hypomotility of rumen or atony of rumen present in most of the cases.</a:t>
            </a:r>
          </a:p>
          <a:p>
            <a:r>
              <a:rPr lang="en-US" dirty="0"/>
              <a:t>The right paralumbar fossa may be distended and tympanic resonance may be heard.</a:t>
            </a:r>
          </a:p>
        </p:txBody>
      </p:sp>
    </p:spTree>
    <p:extLst>
      <p:ext uri="{BB962C8B-B14F-4D97-AF65-F5344CB8AC3E}">
        <p14:creationId xmlns:p14="http://schemas.microsoft.com/office/powerpoint/2010/main" val="287573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044EFDF-8088-4932-84B8-B98966050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9124" r="6284" b="13139"/>
          <a:stretch/>
        </p:blipFill>
        <p:spPr>
          <a:xfrm>
            <a:off x="2560320" y="1153551"/>
            <a:ext cx="6386732" cy="3798277"/>
          </a:xfrm>
        </p:spPr>
      </p:pic>
    </p:spTree>
    <p:extLst>
      <p:ext uri="{BB962C8B-B14F-4D97-AF65-F5344CB8AC3E}">
        <p14:creationId xmlns:p14="http://schemas.microsoft.com/office/powerpoint/2010/main" val="124412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74FE-1B16-4C37-947D-670AACAE5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598942"/>
          </a:xfrm>
        </p:spPr>
        <p:txBody>
          <a:bodyPr>
            <a:normAutofit/>
          </a:bodyPr>
          <a:lstStyle/>
          <a:p>
            <a:r>
              <a:rPr lang="en-US" dirty="0"/>
              <a:t>Similar resonance is heard in case of RDA but resonant area is smaller and more caudal in caecal dilation.</a:t>
            </a:r>
          </a:p>
          <a:p>
            <a:r>
              <a:rPr lang="en-US" dirty="0"/>
              <a:t>The distended caecum may be rectally palpable like long cylindrical movable gas filled structure.</a:t>
            </a:r>
          </a:p>
          <a:p>
            <a:r>
              <a:rPr lang="en-US" dirty="0"/>
              <a:t>Rupture of caecum may cause death.</a:t>
            </a:r>
          </a:p>
          <a:p>
            <a:r>
              <a:rPr lang="en-US" dirty="0"/>
              <a:t>DIAGNOSIS:- </a:t>
            </a:r>
          </a:p>
          <a:p>
            <a:r>
              <a:rPr lang="en-US" dirty="0"/>
              <a:t>History, clinical signs, auscultation and percussion and rectal palpation.</a:t>
            </a:r>
          </a:p>
          <a:p>
            <a:r>
              <a:rPr lang="en-US" dirty="0"/>
              <a:t>Right flank laparotomy.</a:t>
            </a:r>
          </a:p>
          <a:p>
            <a:r>
              <a:rPr lang="en-US" dirty="0"/>
              <a:t>Hypochloraemic, hypokalemic metabolic alkalosis.</a:t>
            </a:r>
          </a:p>
          <a:p>
            <a:r>
              <a:rPr lang="en-US" dirty="0"/>
              <a:t>Hemoconcentration, azotaemia observed.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7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F963E-8FB4-49D4-BBE3-2BF2C792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r>
              <a:rPr lang="en-US" dirty="0"/>
              <a:t>Similar finding are also observed in bowel obstruction.</a:t>
            </a:r>
          </a:p>
          <a:p>
            <a:pPr marL="0" indent="0">
              <a:buNone/>
            </a:pPr>
            <a:r>
              <a:rPr lang="en-US" dirty="0"/>
              <a:t> TREATMENT:-</a:t>
            </a:r>
          </a:p>
          <a:p>
            <a:r>
              <a:rPr lang="en-US" dirty="0"/>
              <a:t>Conservative treatment in case of dilatation without torsion.</a:t>
            </a:r>
          </a:p>
          <a:p>
            <a:r>
              <a:rPr lang="en-US" dirty="0"/>
              <a:t>It is parasympathomimetic drugs such as neostigmine.</a:t>
            </a:r>
          </a:p>
          <a:p>
            <a:r>
              <a:rPr lang="en-US" dirty="0"/>
              <a:t>It can given S/C every 3 to 4 </a:t>
            </a:r>
            <a:r>
              <a:rPr lang="en-US" dirty="0" err="1"/>
              <a:t>hrs</a:t>
            </a:r>
            <a:r>
              <a:rPr lang="en-US" dirty="0"/>
              <a:t> over 2 to 3 days in gradually decrease dose 12.5 mg to 2.5 mg </a:t>
            </a:r>
          </a:p>
          <a:p>
            <a:r>
              <a:rPr lang="en-US" dirty="0"/>
              <a:t>Alternative continuous drip of drug (200 mg in 10 </a:t>
            </a:r>
            <a:r>
              <a:rPr lang="en-US" dirty="0" err="1"/>
              <a:t>litres</a:t>
            </a:r>
            <a:r>
              <a:rPr lang="en-US" dirty="0"/>
              <a:t> of normal saline.</a:t>
            </a:r>
          </a:p>
          <a:p>
            <a:r>
              <a:rPr lang="en-US" dirty="0"/>
              <a:t>Liquid paraffin oral purgative.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1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D560-24DF-41D9-B460-8776AA7B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dilated cecum is exteriorized through a right flank incision for drainage of its content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AE9E03-8135-46F6-B908-4ED871B01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2166425"/>
            <a:ext cx="5134707" cy="4121833"/>
          </a:xfrm>
        </p:spPr>
      </p:pic>
    </p:spTree>
    <p:extLst>
      <p:ext uri="{BB962C8B-B14F-4D97-AF65-F5344CB8AC3E}">
        <p14:creationId xmlns:p14="http://schemas.microsoft.com/office/powerpoint/2010/main" val="354475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A61E-81F7-4AE9-B999-3543015A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. The </a:t>
            </a:r>
            <a:r>
              <a:rPr lang="en-US" sz="2800" dirty="0" err="1"/>
              <a:t>ceacal</a:t>
            </a:r>
            <a:r>
              <a:rPr lang="en-US" sz="2800" dirty="0"/>
              <a:t> apex has been rinsed and closed with a double Cushing suture using 2-0 polyglyconate.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65DF07-7EC5-4BF0-9A90-08F1A6024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1" y="2293034"/>
            <a:ext cx="5008097" cy="3756073"/>
          </a:xfrm>
        </p:spPr>
      </p:pic>
    </p:spTree>
    <p:extLst>
      <p:ext uri="{BB962C8B-B14F-4D97-AF65-F5344CB8AC3E}">
        <p14:creationId xmlns:p14="http://schemas.microsoft.com/office/powerpoint/2010/main" val="326020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3F2DDC-D7F6-4BC1-9B72-FEE7EB0C3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8" y="2307102"/>
            <a:ext cx="5584874" cy="4185773"/>
          </a:xfrm>
        </p:spPr>
      </p:pic>
    </p:spTree>
    <p:extLst>
      <p:ext uri="{BB962C8B-B14F-4D97-AF65-F5344CB8AC3E}">
        <p14:creationId xmlns:p14="http://schemas.microsoft.com/office/powerpoint/2010/main" val="363698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UNIT-5 (REGIONAL SURGERY-II) UG COURSES</vt:lpstr>
      <vt:lpstr>CAECAL DILATION AND TORSION </vt:lpstr>
      <vt:lpstr>PowerPoint Presentation</vt:lpstr>
      <vt:lpstr>PowerPoint Presentation</vt:lpstr>
      <vt:lpstr>PowerPoint Presentation</vt:lpstr>
      <vt:lpstr>PowerPoint Presentation</vt:lpstr>
      <vt:lpstr>The dilated cecum is exteriorized through a right flank incision for drainage of its content</vt:lpstr>
      <vt:lpstr>. The ceacal apex has been rinsed and closed with a double Cushing suture using 2-0 polyglyconate.</vt:lpstr>
      <vt:lpstr>PowerPoint Presentation</vt:lpstr>
      <vt:lpstr>Blind end of the distended cecum exteriorized by right flank laparotomy 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2020-04-30T03:38:42Z</dcterms:created>
  <dcterms:modified xsi:type="dcterms:W3CDTF">2020-04-30T04:57:47Z</dcterms:modified>
</cp:coreProperties>
</file>