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57" r:id="rId6"/>
    <p:sldId id="260" r:id="rId7"/>
    <p:sldId id="263" r:id="rId8"/>
    <p:sldId id="264" r:id="rId9"/>
    <p:sldId id="265" r:id="rId10"/>
    <p:sldId id="261" r:id="rId11"/>
    <p:sldId id="262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356238" cy="451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4244975"/>
            <a:ext cx="7010400" cy="708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VSR Unit 5:Canine </a:t>
            </a: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Mammary </a:t>
            </a:r>
            <a:r>
              <a:rPr lang="en-IN" sz="4400" dirty="0" smtClean="0">
                <a:latin typeface="+mj-lt"/>
                <a:ea typeface="+mj-ea"/>
                <a:cs typeface="+mj-cs"/>
              </a:rPr>
              <a:t>Neoplasm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38400" cy="121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 t="2749" r="2509" b="1031"/>
          <a:stretch>
            <a:fillRect/>
          </a:stretch>
        </p:blipFill>
        <p:spPr bwMode="auto">
          <a:xfrm>
            <a:off x="7315200" y="105335"/>
            <a:ext cx="1600200" cy="164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5320605"/>
            <a:ext cx="73914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Dr. </a:t>
            </a:r>
            <a:r>
              <a:rPr lang="en-IN" sz="2800" b="1" dirty="0" err="1" smtClean="0"/>
              <a:t>Ramesh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Tiwary</a:t>
            </a:r>
            <a:endParaRPr lang="en-IN" sz="2800" b="1" dirty="0" smtClean="0"/>
          </a:p>
          <a:p>
            <a:pPr algn="ctr"/>
            <a:r>
              <a:rPr lang="en-IN" sz="2800" b="1" dirty="0" smtClean="0"/>
              <a:t>Assistant Professor</a:t>
            </a:r>
          </a:p>
          <a:p>
            <a:pPr algn="ctr"/>
            <a:r>
              <a:rPr lang="en-IN" sz="2800" b="1" dirty="0" err="1" smtClean="0"/>
              <a:t>Deptt</a:t>
            </a:r>
            <a:r>
              <a:rPr lang="en-IN" sz="2800" b="1" dirty="0" smtClean="0"/>
              <a:t>. of Veterinary Surgery and Radiology</a:t>
            </a:r>
            <a:endParaRPr lang="en-IN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7624"/>
            <a:ext cx="8547804" cy="67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2583"/>
            <a:ext cx="5195887" cy="638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Surgery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IN" dirty="0" smtClean="0"/>
              <a:t>Surgery is the treatment of choice to remove mammary </a:t>
            </a:r>
            <a:r>
              <a:rPr lang="en-IN" dirty="0" err="1" smtClean="0"/>
              <a:t>tumors</a:t>
            </a:r>
            <a:r>
              <a:rPr lang="en-IN" dirty="0" smtClean="0"/>
              <a:t>, with the exception of IMC</a:t>
            </a:r>
          </a:p>
          <a:p>
            <a:r>
              <a:rPr lang="en-IN" dirty="0" smtClean="0"/>
              <a:t>IMC- due to the inflammatory nature of the cancer, surgical incision often does not heal well, Blood clotting abnormalities and </a:t>
            </a:r>
            <a:r>
              <a:rPr lang="en-IN" dirty="0" err="1" smtClean="0"/>
              <a:t>edema</a:t>
            </a:r>
            <a:r>
              <a:rPr lang="en-IN" dirty="0" smtClean="0"/>
              <a:t> can also occur.</a:t>
            </a:r>
          </a:p>
          <a:p>
            <a:r>
              <a:rPr lang="en-IN" dirty="0" smtClean="0"/>
              <a:t>Treatment for IMC is usually palliative, not curative.</a:t>
            </a:r>
          </a:p>
          <a:p>
            <a:r>
              <a:rPr lang="en-IN" dirty="0" smtClean="0"/>
              <a:t>Supportive care for any systemic illness and daily administration of </a:t>
            </a:r>
            <a:r>
              <a:rPr lang="en-IN" dirty="0" err="1" smtClean="0"/>
              <a:t>piroxicam</a:t>
            </a:r>
            <a:r>
              <a:rPr lang="en-IN" dirty="0" smtClean="0"/>
              <a:t> (0.3 mg/kg per </a:t>
            </a:r>
            <a:r>
              <a:rPr lang="en-IN" dirty="0" err="1" smtClean="0"/>
              <a:t>os</a:t>
            </a:r>
            <a:r>
              <a:rPr lang="en-IN" dirty="0" smtClean="0"/>
              <a:t>). </a:t>
            </a:r>
          </a:p>
          <a:p>
            <a:r>
              <a:rPr lang="en-IN" dirty="0" smtClean="0"/>
              <a:t>Duration of survival for dogs with IMC is 6 months with </a:t>
            </a:r>
            <a:r>
              <a:rPr lang="en-IN" dirty="0" err="1" smtClean="0"/>
              <a:t>piroxicam</a:t>
            </a:r>
            <a:r>
              <a:rPr lang="en-IN" dirty="0" smtClean="0"/>
              <a:t> therapy and less than 1 month with other treatments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IN" dirty="0" smtClean="0"/>
              <a:t>100% of benign and 50% of malignant </a:t>
            </a:r>
            <a:r>
              <a:rPr lang="en-IN" dirty="0" err="1" smtClean="0"/>
              <a:t>tumors</a:t>
            </a:r>
            <a:r>
              <a:rPr lang="en-IN" dirty="0" smtClean="0"/>
              <a:t> are cured with surgery alone</a:t>
            </a:r>
          </a:p>
          <a:p>
            <a:r>
              <a:rPr lang="en-IN" dirty="0" smtClean="0"/>
              <a:t>Approximately 75% of dogs with mammary</a:t>
            </a:r>
          </a:p>
          <a:p>
            <a:pPr>
              <a:buNone/>
            </a:pPr>
            <a:r>
              <a:rPr lang="en-IN" dirty="0" smtClean="0"/>
              <a:t>    </a:t>
            </a:r>
            <a:r>
              <a:rPr lang="en-IN" dirty="0" err="1" smtClean="0"/>
              <a:t>tumors</a:t>
            </a:r>
            <a:r>
              <a:rPr lang="en-IN" dirty="0" smtClean="0"/>
              <a:t> are treated with simple surgeries</a:t>
            </a:r>
          </a:p>
          <a:p>
            <a:r>
              <a:rPr lang="en-IN" dirty="0" smtClean="0"/>
              <a:t>Lymph nodes </a:t>
            </a:r>
            <a:r>
              <a:rPr lang="en-IN" dirty="0" err="1" smtClean="0"/>
              <a:t>Removal:Tumor</a:t>
            </a:r>
            <a:r>
              <a:rPr lang="en-IN" dirty="0" smtClean="0"/>
              <a:t> Near Rear Leg-Inguinal Lymph node even seems normal</a:t>
            </a:r>
          </a:p>
          <a:p>
            <a:r>
              <a:rPr lang="en-IN" dirty="0" err="1" smtClean="0"/>
              <a:t>Axillary</a:t>
            </a:r>
            <a:r>
              <a:rPr lang="en-IN" dirty="0" smtClean="0"/>
              <a:t> (armpit) node: If </a:t>
            </a:r>
            <a:r>
              <a:rPr lang="en-IN" dirty="0" err="1" smtClean="0"/>
              <a:t>metasatsis</a:t>
            </a:r>
            <a:endParaRPr lang="en-IN" dirty="0" smtClean="0"/>
          </a:p>
          <a:p>
            <a:r>
              <a:rPr lang="en-IN" dirty="0" smtClean="0"/>
              <a:t>Radical mastectomies are usually not necessary for</a:t>
            </a:r>
          </a:p>
          <a:p>
            <a:r>
              <a:rPr lang="en-IN" dirty="0" smtClean="0"/>
              <a:t>Spayed dogs – a lumpectomy or a simple mastectomy (which removes just the mammary gland involved in the </a:t>
            </a:r>
            <a:r>
              <a:rPr lang="en-IN" dirty="0" err="1" smtClean="0"/>
              <a:t>tumor</a:t>
            </a:r>
            <a:r>
              <a:rPr lang="en-IN" dirty="0" smtClean="0"/>
              <a:t>) can suffice.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5927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b="1" dirty="0" smtClean="0"/>
              <a:t>Lumpectomy: </a:t>
            </a:r>
            <a:r>
              <a:rPr lang="en-IN" dirty="0" smtClean="0"/>
              <a:t>removal of a mass or part of a mammary gland</a:t>
            </a:r>
          </a:p>
          <a:p>
            <a:r>
              <a:rPr lang="en-IN" b="1" dirty="0" smtClean="0"/>
              <a:t>Simple mastectomy:  </a:t>
            </a:r>
            <a:r>
              <a:rPr lang="en-IN" dirty="0" smtClean="0"/>
              <a:t>excision of an entire gland</a:t>
            </a:r>
          </a:p>
          <a:p>
            <a:r>
              <a:rPr lang="en-IN" b="1" dirty="0" smtClean="0"/>
              <a:t>Unilateral mastectomy: </a:t>
            </a:r>
            <a:r>
              <a:rPr lang="en-IN" dirty="0" smtClean="0"/>
              <a:t>Removal of all mammary glands, subcutaneous tissue, and associated </a:t>
            </a:r>
            <a:r>
              <a:rPr lang="en-IN" dirty="0" err="1" smtClean="0"/>
              <a:t>lymphatics</a:t>
            </a:r>
            <a:r>
              <a:rPr lang="en-IN" dirty="0" smtClean="0"/>
              <a:t> on one side of the midline.</a:t>
            </a:r>
          </a:p>
          <a:p>
            <a:r>
              <a:rPr lang="en-IN" b="1" dirty="0" smtClean="0"/>
              <a:t>Bilateral </a:t>
            </a:r>
            <a:r>
              <a:rPr lang="en-IN" b="1" dirty="0" err="1" smtClean="0"/>
              <a:t>mastectomy:</a:t>
            </a:r>
            <a:r>
              <a:rPr lang="en-IN" dirty="0" err="1" smtClean="0"/>
              <a:t>Simultaneous</a:t>
            </a:r>
            <a:r>
              <a:rPr lang="en-IN" dirty="0" smtClean="0"/>
              <a:t> removal of both mammary chains.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MAMMARY TUMOR IN DOG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37565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9397" y="1049481"/>
            <a:ext cx="2374900" cy="239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121094"/>
            <a:ext cx="3029961" cy="25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3756588" y="1828800"/>
            <a:ext cx="1877147" cy="4606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295400" y="2590800"/>
            <a:ext cx="53340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23" y="3783218"/>
            <a:ext cx="3188277" cy="29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 rot="5400000">
            <a:off x="6211100" y="3772700"/>
            <a:ext cx="985536" cy="4606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3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IN" dirty="0" smtClean="0"/>
              <a:t>Mammary </a:t>
            </a:r>
            <a:r>
              <a:rPr lang="en-IN" dirty="0" err="1" smtClean="0"/>
              <a:t>Tumor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IN" dirty="0" err="1" smtClean="0"/>
              <a:t>Tumors</a:t>
            </a:r>
            <a:r>
              <a:rPr lang="en-IN" dirty="0" smtClean="0"/>
              <a:t> of the epithelial cells of the mammary gland, which are either (malignant) </a:t>
            </a:r>
            <a:r>
              <a:rPr lang="en-IN" i="1" dirty="0" smtClean="0"/>
              <a:t>carcinoma or (benign) adenoma or Complex adenoma and carcinoma</a:t>
            </a:r>
            <a:endParaRPr lang="en-IN" dirty="0" smtClean="0"/>
          </a:p>
          <a:p>
            <a:r>
              <a:rPr lang="en-IN" dirty="0" smtClean="0"/>
              <a:t>The most common </a:t>
            </a:r>
            <a:r>
              <a:rPr lang="en-IN" dirty="0" err="1" smtClean="0"/>
              <a:t>neoplasms</a:t>
            </a:r>
            <a:r>
              <a:rPr lang="en-IN" dirty="0" smtClean="0"/>
              <a:t> in intact female dogs</a:t>
            </a:r>
          </a:p>
          <a:p>
            <a:r>
              <a:rPr lang="en-IN" dirty="0" smtClean="0"/>
              <a:t>Very rare in male dogs, mostly benign</a:t>
            </a:r>
          </a:p>
          <a:p>
            <a:r>
              <a:rPr lang="en-IN" dirty="0" smtClean="0"/>
              <a:t>50 : 50 rule: 50% of mammary masses are benign, and 50% are malignant.</a:t>
            </a:r>
          </a:p>
          <a:p>
            <a:r>
              <a:rPr lang="en-IN" dirty="0" smtClean="0"/>
              <a:t>Of the 50% that are malignant, 50% will recur or metastasize following the </a:t>
            </a:r>
            <a:r>
              <a:rPr lang="en-IN" dirty="0" err="1" smtClean="0"/>
              <a:t>fi</a:t>
            </a:r>
            <a:r>
              <a:rPr lang="en-IN" dirty="0" smtClean="0"/>
              <a:t> </a:t>
            </a:r>
            <a:r>
              <a:rPr lang="en-IN" dirty="0" err="1" smtClean="0"/>
              <a:t>rst</a:t>
            </a:r>
            <a:r>
              <a:rPr lang="en-IN" dirty="0" smtClean="0"/>
              <a:t> surgical resection.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OVH/MGT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39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1828800"/>
              </a:tblGrid>
              <a:tr h="971550">
                <a:tc>
                  <a:txBody>
                    <a:bodyPr/>
                    <a:lstStyle/>
                    <a:p>
                      <a:r>
                        <a:rPr lang="en-IN" sz="4000" dirty="0" smtClean="0"/>
                        <a:t>Before first </a:t>
                      </a:r>
                      <a:r>
                        <a:rPr lang="en-IN" sz="4000" dirty="0" err="1" smtClean="0"/>
                        <a:t>estrus</a:t>
                      </a:r>
                      <a:endParaRPr lang="en-IN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 smtClean="0"/>
                        <a:t>0.5%</a:t>
                      </a:r>
                      <a:endParaRPr lang="en-IN" sz="4000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IN" sz="4000" dirty="0" smtClean="0"/>
                        <a:t>Between 1 &amp;2</a:t>
                      </a:r>
                      <a:r>
                        <a:rPr lang="en-IN" sz="4000" baseline="30000" dirty="0" smtClean="0"/>
                        <a:t>nd</a:t>
                      </a:r>
                      <a:r>
                        <a:rPr lang="en-IN" sz="4000" dirty="0" smtClean="0"/>
                        <a:t> </a:t>
                      </a:r>
                      <a:r>
                        <a:rPr lang="en-IN" sz="4000" dirty="0" err="1" smtClean="0"/>
                        <a:t>Estrus</a:t>
                      </a:r>
                      <a:endParaRPr lang="en-IN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 smtClean="0"/>
                        <a:t>8%</a:t>
                      </a:r>
                      <a:endParaRPr lang="en-IN" sz="4000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IN" sz="4000" dirty="0" smtClean="0"/>
                        <a:t>Second </a:t>
                      </a:r>
                      <a:r>
                        <a:rPr lang="en-IN" sz="4000" dirty="0" err="1" smtClean="0"/>
                        <a:t>estrus</a:t>
                      </a:r>
                      <a:r>
                        <a:rPr lang="en-IN" sz="4000" dirty="0" smtClean="0"/>
                        <a:t> &amp; 2.5 Years Age</a:t>
                      </a:r>
                      <a:endParaRPr lang="en-IN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 smtClean="0"/>
                        <a:t>26%</a:t>
                      </a:r>
                      <a:endParaRPr lang="en-IN" sz="4000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Cat: </a:t>
                      </a:r>
                    </a:p>
                    <a:p>
                      <a:r>
                        <a:rPr lang="en-IN" sz="2800" dirty="0" smtClean="0"/>
                        <a:t>6M, </a:t>
                      </a:r>
                    </a:p>
                    <a:p>
                      <a:r>
                        <a:rPr lang="en-IN" sz="2800" dirty="0" smtClean="0"/>
                        <a:t>12M, </a:t>
                      </a:r>
                    </a:p>
                    <a:p>
                      <a:r>
                        <a:rPr lang="en-IN" sz="2800" dirty="0" smtClean="0"/>
                        <a:t>24M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800" dirty="0" smtClean="0"/>
                    </a:p>
                    <a:p>
                      <a:r>
                        <a:rPr lang="en-IN" sz="2800" dirty="0" smtClean="0"/>
                        <a:t>91%</a:t>
                      </a:r>
                    </a:p>
                    <a:p>
                      <a:r>
                        <a:rPr lang="en-IN" sz="2800" dirty="0" smtClean="0"/>
                        <a:t>86%</a:t>
                      </a:r>
                    </a:p>
                    <a:p>
                      <a:r>
                        <a:rPr lang="en-IN" sz="2800" dirty="0" smtClean="0"/>
                        <a:t>11%</a:t>
                      </a:r>
                    </a:p>
                    <a:p>
                      <a:r>
                        <a:rPr lang="en-IN" sz="2800" dirty="0" smtClean="0"/>
                        <a:t>Reduction</a:t>
                      </a:r>
                      <a:endParaRPr lang="en-IN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4343400" cy="381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Five pair mammary gland.</a:t>
            </a:r>
          </a:p>
          <a:p>
            <a:r>
              <a:rPr lang="en-IN" dirty="0" smtClean="0"/>
              <a:t>Caudal 4th and 5th mammary glands mostly get affected (more mammary tissue there).</a:t>
            </a:r>
          </a:p>
          <a:p>
            <a:endParaRPr lang="en-IN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2050" name="Picture 2" descr="E:\clinics photo\CLINIC 210814\DSC00503.JPG"/>
          <p:cNvPicPr>
            <a:picLocks noChangeAspect="1" noChangeArrowheads="1"/>
          </p:cNvPicPr>
          <p:nvPr/>
        </p:nvPicPr>
        <p:blipFill>
          <a:blip r:embed="rId2" cstate="print"/>
          <a:srcRect l="23238" t="16683" r="14197" b="11817"/>
          <a:stretch>
            <a:fillRect/>
          </a:stretch>
        </p:blipFill>
        <p:spPr bwMode="auto">
          <a:xfrm>
            <a:off x="5410200" y="642257"/>
            <a:ext cx="3429000" cy="2939143"/>
          </a:xfrm>
          <a:prstGeom prst="rect">
            <a:avLst/>
          </a:prstGeom>
          <a:noFill/>
        </p:spPr>
      </p:pic>
      <p:pic>
        <p:nvPicPr>
          <p:cNvPr id="2051" name="Picture 3" descr="E:\clinics photo\Clinics Photo 150613\Photo1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81400"/>
            <a:ext cx="3429000" cy="2571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Clinical Sign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3340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600" dirty="0" smtClean="0"/>
              <a:t>Single or multiple nodules located within the mammary gland associated with the nipple or the gland itself).</a:t>
            </a:r>
          </a:p>
          <a:p>
            <a:r>
              <a:rPr lang="en-IN" sz="2600" dirty="0" smtClean="0"/>
              <a:t>Benign lesions tend to be small, well circumscribed, firm on palpation.</a:t>
            </a:r>
          </a:p>
          <a:p>
            <a:r>
              <a:rPr lang="en-IN" sz="2600" dirty="0" smtClean="0"/>
              <a:t>Malignant </a:t>
            </a:r>
            <a:r>
              <a:rPr lang="en-IN" sz="2600" dirty="0" err="1" smtClean="0"/>
              <a:t>tumors</a:t>
            </a:r>
            <a:r>
              <a:rPr lang="en-IN" sz="2600" dirty="0" smtClean="0"/>
              <a:t> are &gt;5cm in size tendency to develop ulceration</a:t>
            </a:r>
          </a:p>
          <a:p>
            <a:endParaRPr lang="en-IN" dirty="0"/>
          </a:p>
        </p:txBody>
      </p:sp>
      <p:pic>
        <p:nvPicPr>
          <p:cNvPr id="1026" name="Picture 2" descr="E:\clinics photo\Mammary Tumor\DSCN1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282" y="1524000"/>
            <a:ext cx="2235318" cy="1676400"/>
          </a:xfrm>
          <a:prstGeom prst="rect">
            <a:avLst/>
          </a:prstGeom>
          <a:noFill/>
        </p:spPr>
      </p:pic>
      <p:pic>
        <p:nvPicPr>
          <p:cNvPr id="1027" name="Picture 3" descr="E:\clinics photo\Images\Photo0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673873" y="3079728"/>
            <a:ext cx="1637115" cy="218326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5089712"/>
            <a:ext cx="2133600" cy="16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029200"/>
            <a:ext cx="8839200" cy="152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800" dirty="0" smtClean="0"/>
              <a:t>Inflammatory mammary carcinomas rare, aggressive </a:t>
            </a:r>
            <a:r>
              <a:rPr lang="en-IN" sz="2800" dirty="0" err="1" smtClean="0"/>
              <a:t>tumor</a:t>
            </a:r>
            <a:r>
              <a:rPr lang="en-IN" sz="2800" dirty="0" smtClean="0"/>
              <a:t> c/by macroscopic resemblance to acute mastitis, presenting with </a:t>
            </a:r>
            <a:r>
              <a:rPr lang="en-IN" sz="2800" dirty="0" err="1" smtClean="0"/>
              <a:t>edema</a:t>
            </a:r>
            <a:r>
              <a:rPr lang="en-IN" sz="2800" dirty="0" smtClean="0"/>
              <a:t>, firmness, </a:t>
            </a:r>
            <a:r>
              <a:rPr lang="en-IN" sz="2800" dirty="0" err="1" smtClean="0"/>
              <a:t>erythema</a:t>
            </a:r>
            <a:r>
              <a:rPr lang="en-IN" sz="2800" dirty="0" smtClean="0"/>
              <a:t>, and pain.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6037"/>
            <a:ext cx="6477000" cy="459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Palpation of Lymph nodes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Regional lymph nodes should also be examined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Inguinal (inner thigh)</a:t>
            </a:r>
          </a:p>
          <a:p>
            <a:pPr>
              <a:buFont typeface="Wingdings" pitchFamily="2" charset="2"/>
              <a:buChar char="Ø"/>
            </a:pPr>
            <a:r>
              <a:rPr lang="en-IN" dirty="0" err="1" smtClean="0"/>
              <a:t>Axillary</a:t>
            </a:r>
            <a:r>
              <a:rPr lang="en-IN" dirty="0" smtClean="0"/>
              <a:t> (armpit)</a:t>
            </a:r>
          </a:p>
          <a:p>
            <a:pPr>
              <a:buFont typeface="Wingdings" pitchFamily="2" charset="2"/>
              <a:buChar char="Ø"/>
            </a:pPr>
            <a:r>
              <a:rPr lang="en-IN" dirty="0" err="1" smtClean="0"/>
              <a:t>Prescapular</a:t>
            </a:r>
            <a:r>
              <a:rPr lang="en-IN" dirty="0" smtClean="0"/>
              <a:t> nodes in front of the shoulder</a:t>
            </a:r>
          </a:p>
          <a:p>
            <a:pPr>
              <a:buFont typeface="Wingdings" pitchFamily="2" charset="2"/>
              <a:buChar char="Ø"/>
            </a:pPr>
            <a:r>
              <a:rPr lang="en-IN" dirty="0" err="1" smtClean="0"/>
              <a:t>Popliteal</a:t>
            </a:r>
            <a:r>
              <a:rPr lang="en-IN" dirty="0" smtClean="0"/>
              <a:t> nodes behind the knee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Abdominal lymph nodes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3886200" cy="48005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IN" dirty="0" smtClean="0"/>
              <a:t>FNAC:</a:t>
            </a:r>
          </a:p>
          <a:p>
            <a:pPr>
              <a:buNone/>
            </a:pPr>
            <a:r>
              <a:rPr lang="en-IN" dirty="0" smtClean="0"/>
              <a:t>  Inflammation</a:t>
            </a:r>
          </a:p>
          <a:p>
            <a:pPr>
              <a:buNone/>
            </a:pPr>
            <a:r>
              <a:rPr lang="en-IN" dirty="0" smtClean="0"/>
              <a:t>  Infection</a:t>
            </a:r>
          </a:p>
          <a:p>
            <a:pPr>
              <a:buNone/>
            </a:pPr>
            <a:r>
              <a:rPr lang="en-IN" dirty="0" smtClean="0"/>
              <a:t>  </a:t>
            </a:r>
            <a:r>
              <a:rPr lang="en-IN" dirty="0" err="1" smtClean="0"/>
              <a:t>Tumor</a:t>
            </a:r>
            <a:endParaRPr lang="en-IN" dirty="0" smtClean="0"/>
          </a:p>
          <a:p>
            <a:r>
              <a:rPr lang="en-IN" dirty="0" smtClean="0"/>
              <a:t>The aspirate almost never show whether </a:t>
            </a:r>
            <a:r>
              <a:rPr lang="en-IN" dirty="0" err="1" smtClean="0"/>
              <a:t>itbenign</a:t>
            </a:r>
            <a:r>
              <a:rPr lang="en-IN" dirty="0" smtClean="0"/>
              <a:t> or malignant</a:t>
            </a:r>
          </a:p>
          <a:p>
            <a:r>
              <a:rPr lang="en-IN" dirty="0" smtClean="0"/>
              <a:t>Biopsy must be performed.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494" y="1295400"/>
            <a:ext cx="399390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943475"/>
            <a:ext cx="44862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667625" y="2962275"/>
            <a:ext cx="20764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dirty="0" smtClean="0"/>
              <a:t>WHO Clinical Staging System for MGT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440194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5715000"/>
            <a:ext cx="8001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The higher the stage, the worse the prognosis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526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Mammary Tumor</vt:lpstr>
      <vt:lpstr>OVH/MGT</vt:lpstr>
      <vt:lpstr>Slide 4</vt:lpstr>
      <vt:lpstr>Clinical Sign</vt:lpstr>
      <vt:lpstr>Slide 6</vt:lpstr>
      <vt:lpstr>Palpation of Lymph nodes</vt:lpstr>
      <vt:lpstr>Diagnosis</vt:lpstr>
      <vt:lpstr>WHO Clinical Staging System for MGT</vt:lpstr>
      <vt:lpstr>Slide 10</vt:lpstr>
      <vt:lpstr>Slide 11</vt:lpstr>
      <vt:lpstr>Surgery</vt:lpstr>
      <vt:lpstr>Slide 13</vt:lpstr>
      <vt:lpstr>Slide 14</vt:lpstr>
      <vt:lpstr>MAMMARY TUMOR IN DOG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BMP</dc:creator>
  <cp:lastModifiedBy>BMP</cp:lastModifiedBy>
  <cp:revision>31</cp:revision>
  <dcterms:created xsi:type="dcterms:W3CDTF">2006-08-16T00:00:00Z</dcterms:created>
  <dcterms:modified xsi:type="dcterms:W3CDTF">2020-05-26T21:08:34Z</dcterms:modified>
</cp:coreProperties>
</file>