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0" r:id="rId3"/>
    <p:sldId id="271" r:id="rId4"/>
    <p:sldId id="272" r:id="rId5"/>
    <p:sldId id="273" r:id="rId6"/>
    <p:sldId id="274" r:id="rId7"/>
    <p:sldId id="257" r:id="rId8"/>
    <p:sldId id="265" r:id="rId9"/>
    <p:sldId id="266" r:id="rId10"/>
    <p:sldId id="268" r:id="rId11"/>
    <p:sldId id="269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209799"/>
          </a:xfrm>
        </p:spPr>
        <p:txBody>
          <a:bodyPr>
            <a:normAutofit/>
          </a:bodyPr>
          <a:lstStyle/>
          <a:p>
            <a:r>
              <a:rPr lang="en-US" b="1" dirty="0" smtClean="0"/>
              <a:t>Cardiovascular </a:t>
            </a:r>
            <a:r>
              <a:rPr lang="en-US" b="1" dirty="0" err="1" smtClean="0"/>
              <a:t>hemodynamics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2057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Dr Pramod Kumar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Asstt</a:t>
            </a:r>
            <a:r>
              <a:rPr lang="en-US" sz="2800" dirty="0" smtClean="0">
                <a:solidFill>
                  <a:schemeClr val="tx1"/>
                </a:solidFill>
              </a:rPr>
              <a:t>. Professor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Department of Veterinary Physiology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Bihar Veterinary College, Patna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77000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en-US" dirty="0" smtClean="0"/>
              <a:t>	There </a:t>
            </a:r>
            <a:r>
              <a:rPr lang="en-US" dirty="0" smtClean="0"/>
              <a:t>are different factors that can alter myocardial oxygen consumption</a:t>
            </a:r>
            <a:r>
              <a:rPr lang="en-US" dirty="0" smtClean="0"/>
              <a:t>. </a:t>
            </a:r>
            <a:r>
              <a:rPr lang="en-US" dirty="0" smtClean="0"/>
              <a:t>Cardiac oxygen consumption </a:t>
            </a:r>
            <a:r>
              <a:rPr lang="en-US" dirty="0" smtClean="0"/>
              <a:t>is related </a:t>
            </a:r>
            <a:r>
              <a:rPr lang="en-US" dirty="0" smtClean="0"/>
              <a:t>to work performed by the heart</a:t>
            </a:r>
            <a:r>
              <a:rPr lang="en-US" dirty="0" smtClean="0"/>
              <a:t>. </a:t>
            </a:r>
            <a:r>
              <a:rPr lang="en-US" dirty="0" smtClean="0"/>
              <a:t>Greater the </a:t>
            </a:r>
            <a:r>
              <a:rPr lang="en-US" dirty="0" smtClean="0"/>
              <a:t>work, </a:t>
            </a:r>
            <a:r>
              <a:rPr lang="en-US" dirty="0" smtClean="0"/>
              <a:t>greater the oxygen consumption. </a:t>
            </a:r>
          </a:p>
          <a:p>
            <a:pPr lvl="0"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Important </a:t>
            </a:r>
            <a:r>
              <a:rPr lang="en-US" dirty="0" smtClean="0"/>
              <a:t>principle of heart function is </a:t>
            </a:r>
            <a:r>
              <a:rPr lang="en-US" dirty="0" smtClean="0"/>
              <a:t>myocardial </a:t>
            </a:r>
            <a:r>
              <a:rPr lang="en-US" dirty="0" smtClean="0"/>
              <a:t>energy </a:t>
            </a:r>
            <a:r>
              <a:rPr lang="en-US" dirty="0" smtClean="0"/>
              <a:t>consumption, </a:t>
            </a:r>
            <a:r>
              <a:rPr lang="en-US" dirty="0" smtClean="0"/>
              <a:t>and oxygen usage are very nearly proportional to tension time</a:t>
            </a:r>
            <a:r>
              <a:rPr lang="en-US" dirty="0" smtClean="0"/>
              <a:t>. </a:t>
            </a:r>
            <a:r>
              <a:rPr lang="en-US" dirty="0" smtClean="0"/>
              <a:t>The time that the tension is maintained during cardiac cycle . </a:t>
            </a:r>
          </a:p>
          <a:p>
            <a:pPr lvl="0" algn="just">
              <a:buNone/>
            </a:pPr>
            <a:r>
              <a:rPr lang="en-US" dirty="0" smtClean="0"/>
              <a:t>	Consumption </a:t>
            </a:r>
            <a:r>
              <a:rPr lang="en-US" dirty="0" smtClean="0"/>
              <a:t>or stimulation of heart by </a:t>
            </a:r>
            <a:r>
              <a:rPr lang="en-US" dirty="0" smtClean="0"/>
              <a:t>epinephrine, </a:t>
            </a:r>
            <a:r>
              <a:rPr lang="en-US" dirty="0" err="1" smtClean="0"/>
              <a:t>norepinephrine</a:t>
            </a:r>
            <a:r>
              <a:rPr lang="en-US" dirty="0" smtClean="0"/>
              <a:t>, </a:t>
            </a:r>
            <a:r>
              <a:rPr lang="en-US" dirty="0" err="1" smtClean="0"/>
              <a:t>thyroxine</a:t>
            </a:r>
            <a:r>
              <a:rPr lang="en-US" dirty="0" smtClean="0"/>
              <a:t> and </a:t>
            </a:r>
            <a:r>
              <a:rPr lang="en-US" dirty="0" smtClean="0"/>
              <a:t>calcium ions. </a:t>
            </a:r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610600" cy="58674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	During resting </a:t>
            </a:r>
            <a:r>
              <a:rPr lang="en-US" dirty="0" smtClean="0"/>
              <a:t>heart, </a:t>
            </a:r>
            <a:r>
              <a:rPr lang="en-US" dirty="0" smtClean="0"/>
              <a:t>most </a:t>
            </a:r>
            <a:r>
              <a:rPr lang="en-US" dirty="0" smtClean="0"/>
              <a:t>of the </a:t>
            </a:r>
            <a:r>
              <a:rPr lang="en-US" dirty="0" smtClean="0"/>
              <a:t>oxygen extract </a:t>
            </a:r>
            <a:r>
              <a:rPr lang="en-US" dirty="0" smtClean="0"/>
              <a:t>from the coronary blood as it flows through the heart muscles</a:t>
            </a:r>
            <a:r>
              <a:rPr lang="en-US" dirty="0" smtClean="0"/>
              <a:t>. </a:t>
            </a:r>
            <a:r>
              <a:rPr lang="en-US" dirty="0" smtClean="0"/>
              <a:t>when coronary blood flow fails to increase </a:t>
            </a:r>
            <a:r>
              <a:rPr lang="en-US" dirty="0" smtClean="0"/>
              <a:t>when demand of </a:t>
            </a:r>
            <a:r>
              <a:rPr lang="en-US" dirty="0" smtClean="0"/>
              <a:t>the strength of muscle diminishes rapidly </a:t>
            </a:r>
            <a:r>
              <a:rPr lang="en-US" dirty="0" smtClean="0"/>
              <a:t>and it causes </a:t>
            </a:r>
            <a:r>
              <a:rPr lang="en-US" dirty="0" smtClean="0"/>
              <a:t>acute heart failure.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smtClean="0"/>
              <a:t>When </a:t>
            </a:r>
            <a:r>
              <a:rPr lang="en-US" dirty="0" smtClean="0"/>
              <a:t>coronary flow to heart is occluded for a few seconds to few minutes and then </a:t>
            </a:r>
            <a:r>
              <a:rPr lang="en-US" dirty="0" err="1" smtClean="0"/>
              <a:t>disoccluded</a:t>
            </a:r>
            <a:r>
              <a:rPr lang="en-US" dirty="0" smtClean="0"/>
              <a:t> the blood flow increases to as high as 3 to 4 times normal</a:t>
            </a:r>
            <a:r>
              <a:rPr lang="en-US" dirty="0" smtClean="0"/>
              <a:t>. </a:t>
            </a:r>
            <a:r>
              <a:rPr lang="en-US" dirty="0" smtClean="0"/>
              <a:t>It </a:t>
            </a:r>
            <a:r>
              <a:rPr lang="en-US" dirty="0" smtClean="0"/>
              <a:t>may remains </a:t>
            </a:r>
            <a:r>
              <a:rPr lang="en-US" dirty="0" smtClean="0"/>
              <a:t>high for a few second to few minutes.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77000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en-US" dirty="0" smtClean="0"/>
              <a:t>	Stimulation </a:t>
            </a:r>
            <a:r>
              <a:rPr lang="en-US" dirty="0" smtClean="0"/>
              <a:t>of autonomic nerves to the heart can affect coronary blood flow in 2 ways</a:t>
            </a:r>
            <a:r>
              <a:rPr lang="en-US" dirty="0" smtClean="0"/>
              <a:t>:</a:t>
            </a:r>
            <a:endParaRPr lang="en-US" dirty="0" smtClean="0">
              <a:sym typeface="Symbol"/>
            </a:endParaRPr>
          </a:p>
          <a:p>
            <a:pPr lvl="0" algn="just">
              <a:buNone/>
            </a:pPr>
            <a:r>
              <a:rPr lang="en-US" dirty="0" smtClean="0">
                <a:sym typeface="Symbol"/>
              </a:rPr>
              <a:t>	</a:t>
            </a:r>
            <a:r>
              <a:rPr lang="en-US" dirty="0" smtClean="0"/>
              <a:t>1</a:t>
            </a:r>
            <a:r>
              <a:rPr lang="en-US" dirty="0" smtClean="0"/>
              <a:t>. </a:t>
            </a:r>
            <a:r>
              <a:rPr lang="en-US" dirty="0" smtClean="0"/>
              <a:t>Directly</a:t>
            </a:r>
          </a:p>
          <a:p>
            <a:pPr lvl="0"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2. Indirectly </a:t>
            </a:r>
            <a:endParaRPr lang="en-US" dirty="0" smtClean="0"/>
          </a:p>
          <a:p>
            <a:pPr lvl="0"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Action </a:t>
            </a:r>
            <a:r>
              <a:rPr lang="en-US" dirty="0" smtClean="0"/>
              <a:t>of nerve transmitter substance on the </a:t>
            </a:r>
            <a:r>
              <a:rPr lang="en-US" dirty="0" smtClean="0"/>
              <a:t>blood vessels </a:t>
            </a:r>
            <a:r>
              <a:rPr lang="en-US" dirty="0" smtClean="0"/>
              <a:t>will reduce the coronary blood flow through the release of acetylcholine &amp; nor-epinephrine. </a:t>
            </a:r>
          </a:p>
          <a:p>
            <a:pPr lvl="0"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Sympathetic </a:t>
            </a:r>
            <a:r>
              <a:rPr lang="en-US" dirty="0" smtClean="0"/>
              <a:t>stimulation of nerve to the heart can affect the coronary blood </a:t>
            </a:r>
            <a:r>
              <a:rPr lang="en-US" dirty="0" smtClean="0"/>
              <a:t>flow </a:t>
            </a:r>
            <a:r>
              <a:rPr lang="en-US" dirty="0" smtClean="0"/>
              <a:t>by the release of nor- epinephrine.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648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en-US" u="sng" dirty="0" smtClean="0"/>
              <a:t>Dynamics </a:t>
            </a:r>
            <a:r>
              <a:rPr lang="en-US" u="sng" dirty="0" smtClean="0"/>
              <a:t>of </a:t>
            </a:r>
            <a:r>
              <a:rPr lang="en-US" u="sng" dirty="0" smtClean="0"/>
              <a:t>Circulation</a:t>
            </a:r>
          </a:p>
          <a:p>
            <a:pPr algn="ctr">
              <a:buNone/>
            </a:pP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1.Functional </a:t>
            </a:r>
            <a:r>
              <a:rPr lang="en-US" dirty="0" smtClean="0"/>
              <a:t>organization and structure of Vascular </a:t>
            </a:r>
            <a:r>
              <a:rPr lang="en-US" dirty="0" smtClean="0"/>
              <a:t>System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2</a:t>
            </a:r>
            <a:r>
              <a:rPr lang="en-US" dirty="0" smtClean="0"/>
              <a:t>. Pressure and Blood Flow in different segments of circulatory system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3.Hemodynamic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4</a:t>
            </a:r>
            <a:r>
              <a:rPr lang="en-US" dirty="0" smtClean="0"/>
              <a:t>. Blood pressure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86800" cy="3810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Windkessel</a:t>
            </a:r>
            <a:r>
              <a:rPr lang="en-US" dirty="0" smtClean="0"/>
              <a:t> </a:t>
            </a:r>
            <a:r>
              <a:rPr lang="en-US" dirty="0" smtClean="0"/>
              <a:t>vessels: large </a:t>
            </a:r>
            <a:r>
              <a:rPr lang="en-US" dirty="0" smtClean="0"/>
              <a:t>arteries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Resistance </a:t>
            </a:r>
            <a:r>
              <a:rPr lang="en-US" dirty="0" smtClean="0"/>
              <a:t>vessels: small </a:t>
            </a:r>
            <a:r>
              <a:rPr lang="en-US" dirty="0" smtClean="0"/>
              <a:t>arteries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Exchange </a:t>
            </a:r>
            <a:r>
              <a:rPr lang="en-US" dirty="0" smtClean="0"/>
              <a:t>vessels: formed by a single layer of endothelial </a:t>
            </a:r>
            <a:r>
              <a:rPr lang="en-US" dirty="0" smtClean="0"/>
              <a:t>cells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Capacitance </a:t>
            </a:r>
            <a:r>
              <a:rPr lang="en-US" dirty="0" smtClean="0"/>
              <a:t>vessels: </a:t>
            </a:r>
            <a:r>
              <a:rPr lang="en-US" dirty="0" smtClean="0"/>
              <a:t>veins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Shunt </a:t>
            </a:r>
            <a:r>
              <a:rPr lang="en-US" dirty="0" smtClean="0"/>
              <a:t>vessels: </a:t>
            </a:r>
            <a:r>
              <a:rPr lang="en-US" dirty="0" smtClean="0"/>
              <a:t>Meta-arterioles 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76200"/>
            <a:ext cx="723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Characteristics of various types of blood vessels 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SYSTEMIC CIRCULATION: Structure </a:t>
            </a:r>
            <a:r>
              <a:rPr lang="en-US" sz="4000" dirty="0" smtClean="0"/>
              <a:t>Pressure in </a:t>
            </a:r>
            <a:r>
              <a:rPr lang="en-US" sz="4000" dirty="0" smtClean="0"/>
              <a:t>mmHg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Left </a:t>
            </a:r>
            <a:r>
              <a:rPr lang="en-US" dirty="0" smtClean="0"/>
              <a:t>Atrium </a:t>
            </a:r>
            <a:r>
              <a:rPr lang="en-US" dirty="0" smtClean="0"/>
              <a:t>7-8/0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Left </a:t>
            </a:r>
            <a:r>
              <a:rPr lang="en-US" dirty="0" smtClean="0"/>
              <a:t>Ventricle </a:t>
            </a:r>
            <a:r>
              <a:rPr lang="en-US" dirty="0" smtClean="0"/>
              <a:t>120/0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Aorta </a:t>
            </a:r>
            <a:r>
              <a:rPr lang="en-US" dirty="0" smtClean="0"/>
              <a:t>&amp; large arteries </a:t>
            </a:r>
            <a:r>
              <a:rPr lang="en-US" dirty="0" smtClean="0"/>
              <a:t>120/80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Arterioles 60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Capillaries 25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Venules</a:t>
            </a:r>
            <a:r>
              <a:rPr lang="en-US" dirty="0" smtClean="0"/>
              <a:t> </a:t>
            </a:r>
            <a:r>
              <a:rPr lang="en-US" dirty="0" smtClean="0"/>
              <a:t>&amp; large veins </a:t>
            </a:r>
            <a:r>
              <a:rPr lang="en-US" dirty="0" smtClean="0"/>
              <a:t>10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Vena </a:t>
            </a:r>
            <a:r>
              <a:rPr lang="en-US" dirty="0" smtClean="0"/>
              <a:t>cava (SVC&amp;IVC) 2 </a:t>
            </a:r>
            <a:r>
              <a:rPr lang="en-US" dirty="0" smtClean="0"/>
              <a:t> 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PULMONARY </a:t>
            </a:r>
            <a:r>
              <a:rPr lang="en-US" sz="3600" dirty="0" smtClean="0"/>
              <a:t>CIRCULATION: </a:t>
            </a:r>
            <a:r>
              <a:rPr lang="en-US" sz="3600" dirty="0" smtClean="0"/>
              <a:t>Structure Pressure in </a:t>
            </a:r>
            <a:r>
              <a:rPr lang="en-US" sz="3600" dirty="0" smtClean="0"/>
              <a:t>mmHg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Right </a:t>
            </a:r>
            <a:r>
              <a:rPr lang="en-US" dirty="0" smtClean="0"/>
              <a:t>Atrium </a:t>
            </a:r>
            <a:r>
              <a:rPr lang="en-US" dirty="0" smtClean="0"/>
              <a:t>4-6/0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Right </a:t>
            </a:r>
            <a:r>
              <a:rPr lang="en-US" dirty="0" smtClean="0"/>
              <a:t>Ventricle </a:t>
            </a:r>
            <a:r>
              <a:rPr lang="en-US" dirty="0" smtClean="0"/>
              <a:t>25/0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Pulmonary </a:t>
            </a:r>
            <a:r>
              <a:rPr lang="en-US" dirty="0" smtClean="0"/>
              <a:t>arteries </a:t>
            </a:r>
            <a:r>
              <a:rPr lang="en-US" dirty="0" smtClean="0"/>
              <a:t>25/8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Arterioles 10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Capillaries 6-8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Venules</a:t>
            </a:r>
            <a:r>
              <a:rPr lang="en-US" dirty="0" smtClean="0"/>
              <a:t> </a:t>
            </a:r>
            <a:r>
              <a:rPr lang="en-US" dirty="0" smtClean="0"/>
              <a:t>&amp; larger branches </a:t>
            </a:r>
            <a:r>
              <a:rPr lang="en-US" dirty="0" smtClean="0"/>
              <a:t>5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Pulmonary </a:t>
            </a:r>
            <a:r>
              <a:rPr lang="en-US" dirty="0" smtClean="0"/>
              <a:t>veins 2 </a:t>
            </a:r>
            <a:r>
              <a:rPr lang="en-US" dirty="0" smtClean="0"/>
              <a:t> 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u="sng" dirty="0" smtClean="0"/>
              <a:t>Pressures in Vascular System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Vessel </a:t>
            </a:r>
            <a:r>
              <a:rPr lang="en-US" dirty="0" smtClean="0"/>
              <a:t>% of blood volume Systemic 84 %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Arteries </a:t>
            </a:r>
            <a:r>
              <a:rPr lang="en-US" dirty="0" smtClean="0"/>
              <a:t>13 %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Arteriole </a:t>
            </a:r>
            <a:r>
              <a:rPr lang="en-US" dirty="0" smtClean="0"/>
              <a:t>1-2 %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Capillary </a:t>
            </a:r>
            <a:r>
              <a:rPr lang="en-US" dirty="0" smtClean="0"/>
              <a:t>5 %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Veins </a:t>
            </a:r>
            <a:r>
              <a:rPr lang="en-US" dirty="0" smtClean="0"/>
              <a:t>64 %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Pulmonary/Heart </a:t>
            </a:r>
            <a:r>
              <a:rPr lang="en-US" dirty="0" smtClean="0"/>
              <a:t>16 %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Lungs </a:t>
            </a:r>
            <a:r>
              <a:rPr lang="en-US" dirty="0" smtClean="0"/>
              <a:t>9 %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Heart </a:t>
            </a:r>
            <a:r>
              <a:rPr lang="en-US" dirty="0" smtClean="0"/>
              <a:t>7 %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248400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en-US" dirty="0" smtClean="0"/>
              <a:t>	The </a:t>
            </a:r>
            <a:r>
              <a:rPr lang="en-US" dirty="0" smtClean="0"/>
              <a:t>word </a:t>
            </a:r>
            <a:r>
              <a:rPr lang="en-US" dirty="0" err="1" smtClean="0"/>
              <a:t>hemodynamics</a:t>
            </a:r>
            <a:r>
              <a:rPr lang="en-US" dirty="0" smtClean="0"/>
              <a:t> means </a:t>
            </a:r>
            <a:r>
              <a:rPr lang="en-US" dirty="0" smtClean="0"/>
              <a:t>blood circulation in </a:t>
            </a:r>
            <a:r>
              <a:rPr lang="en-US" dirty="0" smtClean="0"/>
              <a:t>an animals </a:t>
            </a:r>
            <a:r>
              <a:rPr lang="en-US" dirty="0" smtClean="0"/>
              <a:t>body</a:t>
            </a:r>
            <a:r>
              <a:rPr lang="en-US" dirty="0" smtClean="0"/>
              <a:t>. </a:t>
            </a:r>
            <a:r>
              <a:rPr lang="en-US" dirty="0" smtClean="0"/>
              <a:t>Cardiovascular </a:t>
            </a:r>
            <a:r>
              <a:rPr lang="en-US" dirty="0" err="1" smtClean="0"/>
              <a:t>hemodynamics</a:t>
            </a:r>
            <a:r>
              <a:rPr lang="en-US" dirty="0" smtClean="0"/>
              <a:t> </a:t>
            </a:r>
            <a:r>
              <a:rPr lang="en-US" dirty="0" smtClean="0"/>
              <a:t>comprises of blood circulation to the heart and in turn the blood circulation regulated by the heart. </a:t>
            </a:r>
          </a:p>
          <a:p>
            <a:pPr lvl="0" algn="just">
              <a:buNone/>
            </a:pPr>
            <a:r>
              <a:rPr lang="en-US" dirty="0" smtClean="0"/>
              <a:t>	Main </a:t>
            </a:r>
            <a:r>
              <a:rPr lang="en-US" dirty="0" smtClean="0"/>
              <a:t>coronary arteries lie on the surface of the heart and small arteries penetrate into the cardiac muscle mass</a:t>
            </a:r>
            <a:r>
              <a:rPr lang="en-US" dirty="0" smtClean="0"/>
              <a:t>. </a:t>
            </a:r>
            <a:r>
              <a:rPr lang="en-US" dirty="0" smtClean="0"/>
              <a:t>Heart receives nutrition supply through these arteries</a:t>
            </a:r>
            <a:r>
              <a:rPr lang="en-US" dirty="0" smtClean="0"/>
              <a:t>. </a:t>
            </a:r>
            <a:r>
              <a:rPr lang="en-US" dirty="0" smtClean="0"/>
              <a:t>Left coronary artery supplies mainly anterior and lateral portion of left ventricle</a:t>
            </a:r>
            <a:r>
              <a:rPr lang="en-US" dirty="0" smtClean="0"/>
              <a:t>. </a:t>
            </a:r>
            <a:r>
              <a:rPr lang="en-US" dirty="0" smtClean="0"/>
              <a:t>Right coronary artery supplies most of right ventricle as well as posterior part of left ventricle.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172200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en-US" dirty="0" smtClean="0"/>
              <a:t>	Venous </a:t>
            </a:r>
            <a:r>
              <a:rPr lang="en-US" dirty="0" smtClean="0"/>
              <a:t>blood flow from left ventricle leaves by way of coronary sinus</a:t>
            </a:r>
            <a:r>
              <a:rPr lang="en-US" dirty="0" smtClean="0"/>
              <a:t>. </a:t>
            </a:r>
            <a:r>
              <a:rPr lang="en-US" dirty="0" smtClean="0"/>
              <a:t>Most of venous blood from right ventricle flows through small anterior cardiac vein directly into the right atrium and not connected with coronary sinus</a:t>
            </a:r>
            <a:r>
              <a:rPr lang="en-US" dirty="0" smtClean="0"/>
              <a:t>. </a:t>
            </a:r>
            <a:r>
              <a:rPr lang="en-US" dirty="0" smtClean="0"/>
              <a:t>Small amount of coronary blood flows back into the heart through </a:t>
            </a:r>
            <a:r>
              <a:rPr lang="en-US" b="1" dirty="0" err="1" smtClean="0"/>
              <a:t>Thebesian</a:t>
            </a:r>
            <a:r>
              <a:rPr lang="en-US" b="1" dirty="0" smtClean="0"/>
              <a:t> vein. </a:t>
            </a:r>
          </a:p>
          <a:p>
            <a:pPr lvl="0" algn="just">
              <a:buNone/>
            </a:pPr>
            <a:r>
              <a:rPr lang="en-US" dirty="0" smtClean="0"/>
              <a:t>	During </a:t>
            </a:r>
            <a:r>
              <a:rPr lang="en-US" dirty="0" smtClean="0"/>
              <a:t>cardiac contraction – Intra myocardial pressure in the inner layer of the heart muscle is so much greater than the outer </a:t>
            </a:r>
            <a:r>
              <a:rPr lang="en-US" dirty="0" smtClean="0"/>
              <a:t>layer. </a:t>
            </a:r>
            <a:r>
              <a:rPr lang="en-US" dirty="0" smtClean="0"/>
              <a:t>It compresses the sub </a:t>
            </a:r>
            <a:r>
              <a:rPr lang="en-US" dirty="0" err="1" smtClean="0"/>
              <a:t>endocardial</a:t>
            </a:r>
            <a:r>
              <a:rPr lang="en-US" dirty="0" smtClean="0"/>
              <a:t> blood vessels far more than it compresses the outer vessel.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77000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Oxygen </a:t>
            </a:r>
            <a:r>
              <a:rPr lang="en-US" dirty="0" smtClean="0"/>
              <a:t>demand </a:t>
            </a:r>
            <a:r>
              <a:rPr lang="en-US" dirty="0" smtClean="0"/>
              <a:t>is major </a:t>
            </a:r>
            <a:r>
              <a:rPr lang="en-US" dirty="0" smtClean="0"/>
              <a:t>factor in local blood flow </a:t>
            </a:r>
            <a:r>
              <a:rPr lang="en-US" dirty="0" smtClean="0"/>
              <a:t>regulation. 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Determinants </a:t>
            </a:r>
            <a:r>
              <a:rPr lang="en-US" dirty="0" smtClean="0"/>
              <a:t>of oxygen </a:t>
            </a:r>
            <a:r>
              <a:rPr lang="en-US" dirty="0" smtClean="0"/>
              <a:t>consumption.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Importance </a:t>
            </a:r>
            <a:r>
              <a:rPr lang="en-US" dirty="0" smtClean="0"/>
              <a:t>of increase in coronary blood flow in response to myocardial oxygen </a:t>
            </a:r>
            <a:r>
              <a:rPr lang="en-US" dirty="0" smtClean="0"/>
              <a:t>usage.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Reactive </a:t>
            </a:r>
            <a:r>
              <a:rPr lang="en-US" dirty="0" smtClean="0"/>
              <a:t>hyperemia in coronary system. </a:t>
            </a:r>
          </a:p>
          <a:p>
            <a:pPr lvl="0" algn="just">
              <a:buNone/>
            </a:pPr>
            <a:r>
              <a:rPr lang="en-US" dirty="0" smtClean="0"/>
              <a:t>	Local </a:t>
            </a:r>
            <a:r>
              <a:rPr lang="en-US" dirty="0" smtClean="0"/>
              <a:t>metabolism </a:t>
            </a:r>
            <a:r>
              <a:rPr lang="en-US" dirty="0" smtClean="0"/>
              <a:t>acts as </a:t>
            </a:r>
            <a:r>
              <a:rPr lang="en-US" dirty="0" smtClean="0"/>
              <a:t>primary control of coronary </a:t>
            </a:r>
            <a:r>
              <a:rPr lang="en-US" dirty="0" smtClean="0"/>
              <a:t>flow. </a:t>
            </a:r>
            <a:r>
              <a:rPr lang="en-US" dirty="0" smtClean="0"/>
              <a:t>Blood flow through coronary system is regulated almost entirely by vascular response to the local needs. </a:t>
            </a:r>
          </a:p>
          <a:p>
            <a:pPr lvl="0"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Blood </a:t>
            </a:r>
            <a:r>
              <a:rPr lang="en-US" dirty="0" smtClean="0"/>
              <a:t>flow in coronary arteries is proportion to the need of cardiac musculature for oxygen</a:t>
            </a:r>
            <a:r>
              <a:rPr lang="en-US" dirty="0" smtClean="0"/>
              <a:t>. </a:t>
            </a:r>
            <a:r>
              <a:rPr lang="en-US" dirty="0" smtClean="0"/>
              <a:t>Decrease in oxygen concentration in the heart causes vasodilator substance to be released from the muscle cells 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125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Cardiovascular hemodynamics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Aranay</dc:creator>
  <cp:lastModifiedBy>Hp</cp:lastModifiedBy>
  <cp:revision>18</cp:revision>
  <dcterms:created xsi:type="dcterms:W3CDTF">2006-08-16T00:00:00Z</dcterms:created>
  <dcterms:modified xsi:type="dcterms:W3CDTF">2020-05-30T07:09:19Z</dcterms:modified>
</cp:coreProperties>
</file>