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68" autoAdjust="0"/>
    <p:restoredTop sz="94660"/>
  </p:normalViewPr>
  <p:slideViewPr>
    <p:cSldViewPr>
      <p:cViewPr varScale="1">
        <p:scale>
          <a:sx n="77" d="100"/>
          <a:sy n="77"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p:spPr>
        <p:txBody>
          <a:bodyPr/>
          <a:lstStyle/>
          <a:p>
            <a:endParaRPr lang="en-US"/>
          </a:p>
        </p:txBody>
      </p:sp>
      <p:sp>
        <p:nvSpPr>
          <p:cNvPr id="66563" name="Rectangle 3"/>
          <p:cNvSpPr>
            <a:spLocks noGrp="1" noChangeArrowheads="1"/>
          </p:cNvSpPr>
          <p:nvPr>
            <p:ph type="ctrTitle"/>
          </p:nvPr>
        </p:nvSpPr>
        <p:spPr>
          <a:xfrm>
            <a:off x="762000" y="457200"/>
            <a:ext cx="6389688" cy="2133600"/>
          </a:xfrm>
        </p:spPr>
        <p:txBody>
          <a:bodyPr/>
          <a:lstStyle>
            <a:lvl1pPr>
              <a:defRPr/>
            </a:lvl1pPr>
          </a:lstStyle>
          <a:p>
            <a:r>
              <a:rPr lang="en-US" altLang="en-US" smtClean="0"/>
              <a:t>Click to edit Master title style</a:t>
            </a:r>
            <a:endParaRPr lang="en-US" altLang="en-US"/>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a:lvl1pPr>
          </a:lstStyle>
          <a:p>
            <a:r>
              <a:rPr lang="en-US" altLang="en-US" smtClean="0"/>
              <a:t>Click to edit Master subtitle style</a:t>
            </a:r>
            <a:endParaRPr lang="en-US" altLang="en-US"/>
          </a:p>
        </p:txBody>
      </p:sp>
      <p:sp>
        <p:nvSpPr>
          <p:cNvPr id="66565" name="Rectangle 5"/>
          <p:cNvSpPr>
            <a:spLocks noGrp="1" noChangeArrowheads="1"/>
          </p:cNvSpPr>
          <p:nvPr>
            <p:ph type="dt" sz="half" idx="2"/>
          </p:nvPr>
        </p:nvSpPr>
        <p:spPr/>
        <p:txBody>
          <a:bodyPr/>
          <a:lstStyle>
            <a:lvl1pPr>
              <a:defRPr/>
            </a:lvl1pPr>
          </a:lstStyle>
          <a:p>
            <a:endParaRPr lang="en-US" altLang="en-US"/>
          </a:p>
        </p:txBody>
      </p:sp>
      <p:sp>
        <p:nvSpPr>
          <p:cNvPr id="66566" name="Rectangle 6"/>
          <p:cNvSpPr>
            <a:spLocks noGrp="1" noChangeArrowheads="1"/>
          </p:cNvSpPr>
          <p:nvPr>
            <p:ph type="ftr" sz="quarter" idx="3"/>
          </p:nvPr>
        </p:nvSpPr>
        <p:spPr/>
        <p:txBody>
          <a:bodyPr/>
          <a:lstStyle>
            <a:lvl1pPr>
              <a:defRPr/>
            </a:lvl1pPr>
          </a:lstStyle>
          <a:p>
            <a:endParaRPr lang="en-US" altLang="en-US"/>
          </a:p>
        </p:txBody>
      </p:sp>
      <p:sp>
        <p:nvSpPr>
          <p:cNvPr id="66567" name="Rectangle 7"/>
          <p:cNvSpPr>
            <a:spLocks noGrp="1" noChangeArrowheads="1"/>
          </p:cNvSpPr>
          <p:nvPr>
            <p:ph type="sldNum" sz="quarter" idx="4"/>
          </p:nvPr>
        </p:nvSpPr>
        <p:spPr/>
        <p:txBody>
          <a:bodyPr/>
          <a:lstStyle>
            <a:lvl1pPr>
              <a:defRPr/>
            </a:lvl1pPr>
          </a:lstStyle>
          <a:p>
            <a:fld id="{E47E9443-6ED1-4966-97F1-0B8953F98D70}" type="slidenum">
              <a:rPr lang="en-US" altLang="en-US"/>
              <a:pPr/>
              <a:t>‹#›</a:t>
            </a:fld>
            <a:endParaRPr lang="en-US" altLang="en-US"/>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p:spPr>
        <p:txBody>
          <a:bodyPr/>
          <a:lstStyle/>
          <a:p>
            <a:endParaRPr lang="en-US"/>
          </a:p>
        </p:txBody>
      </p:sp>
      <p:grpSp>
        <p:nvGrpSpPr>
          <p:cNvPr id="2"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66571" name="Oval 11"/>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66572" name="Oval 12"/>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66573" name="Oval 13"/>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66574" name="Oval 14"/>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66575" name="Oval 15"/>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66576" name="Oval 16"/>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66577" name="Oval 17"/>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66578" name="Oval 18"/>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66579" name="Oval 19"/>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6580" name="Oval 20"/>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6581" name="Oval 21"/>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66582" name="Oval 22"/>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66583" name="Oval 23"/>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6584" name="Oval 24"/>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6585" name="Oval 25"/>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66586" name="Oval 26"/>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6587" name="Oval 27"/>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6588" name="Oval 28"/>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6589" name="Oval 29"/>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6590" name="Oval 30"/>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66591" name="Oval 31"/>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66592" name="Oval 32"/>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6593" name="Oval 33"/>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6594" name="Oval 34"/>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66595" name="Oval 35"/>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6596" name="Oval 36"/>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6597" name="Oval 37"/>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6598" name="Oval 38"/>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6599" name="Oval 39"/>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66600" name="Oval 40"/>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grpSp>
        <p:nvGrpSpPr>
          <p:cNvPr id="3" name="Group 41" descr="decorative graphic made up of dots"/>
          <p:cNvGrpSpPr>
            <a:grpSpLocks/>
          </p:cNvGrpSpPr>
          <p:nvPr/>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66603" name="Oval 43"/>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66604" name="Oval 44"/>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66605" name="Oval 45"/>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66606" name="Oval 46"/>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66607" name="Oval 47"/>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66608" name="Oval 48"/>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66609" name="Oval 49"/>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66610" name="Oval 50"/>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66611" name="Oval 51"/>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6612" name="Oval 52"/>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6613" name="Oval 53"/>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66614" name="Oval 54"/>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66615" name="Oval 55"/>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6616" name="Oval 56"/>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6617" name="Oval 57"/>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66618" name="Oval 58"/>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6619" name="Oval 59"/>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6620" name="Oval 60"/>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6621" name="Oval 61"/>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6622" name="Oval 62"/>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66623" name="Oval 63"/>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66624" name="Oval 64"/>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6625" name="Oval 65"/>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6626" name="Oval 66"/>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66627" name="Oval 67"/>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6628" name="Oval 68"/>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6629" name="Oval 69"/>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6630" name="Oval 70"/>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6631" name="Oval 71"/>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66632" name="Oval 72"/>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0C9D9D-358B-4B6B-9CB9-B14223D14AA3}" type="datetime1">
              <a:rPr lang="en-GB" noProof="0" smtClean="0"/>
              <a:pPr/>
              <a:t>04/05/2020</a:t>
            </a:fld>
            <a:endParaRPr lang="en-GB" noProof="0" dirty="0"/>
          </a:p>
        </p:txBody>
      </p:sp>
      <p:sp>
        <p:nvSpPr>
          <p:cNvPr id="5" name="Footer Placeholder 4"/>
          <p:cNvSpPr>
            <a:spLocks noGrp="1"/>
          </p:cNvSpPr>
          <p:nvPr>
            <p:ph type="ftr" sz="quarter" idx="11"/>
          </p:nvPr>
        </p:nvSpPr>
        <p:spPr/>
        <p:txBody>
          <a:bodyPr/>
          <a:lstStyle>
            <a:lvl1pPr>
              <a:defRPr/>
            </a:lvl1pPr>
          </a:lstStyle>
          <a:p>
            <a:pPr rtl="0"/>
            <a:endParaRPr lang="en-GB" noProof="0" dirty="0"/>
          </a:p>
        </p:txBody>
      </p:sp>
      <p:sp>
        <p:nvSpPr>
          <p:cNvPr id="6" name="Slide Number Placeholder 5"/>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4F5FE40-BBFB-4CB9-AAA5-59BD3AE478A7}" type="datetime1">
              <a:rPr lang="en-GB" noProof="0" smtClean="0"/>
              <a:pPr/>
              <a:t>04/05/2020</a:t>
            </a:fld>
            <a:endParaRPr lang="en-GB" noProof="0" dirty="0"/>
          </a:p>
        </p:txBody>
      </p:sp>
      <p:sp>
        <p:nvSpPr>
          <p:cNvPr id="5" name="Footer Placeholder 4"/>
          <p:cNvSpPr>
            <a:spLocks noGrp="1"/>
          </p:cNvSpPr>
          <p:nvPr>
            <p:ph type="ftr" sz="quarter" idx="11"/>
          </p:nvPr>
        </p:nvSpPr>
        <p:spPr/>
        <p:txBody>
          <a:bodyPr/>
          <a:lstStyle>
            <a:lvl1pPr>
              <a:defRPr/>
            </a:lvl1pPr>
          </a:lstStyle>
          <a:p>
            <a:pPr rtl="0"/>
            <a:endParaRPr lang="en-GB" noProof="0" dirty="0"/>
          </a:p>
        </p:txBody>
      </p:sp>
      <p:sp>
        <p:nvSpPr>
          <p:cNvPr id="6" name="Slide Number Placeholder 5"/>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2FEB5231-77C7-46B6-AE08-DF88FFC67703}" type="datetime1">
              <a:rPr lang="en-GB" noProof="0" smtClean="0"/>
              <a:pPr/>
              <a:t>04/05/2020</a:t>
            </a:fld>
            <a:endParaRPr lang="en-GB" noProof="0"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noProof="0" dirty="0"/>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3C06AA9F-B53B-4EF3-A1E0-5EA1E7D203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E81E43-DDB7-43C6-9229-6227375E51C8}" type="datetimeFigureOut">
              <a:rPr lang="en-US" smtClean="0"/>
              <a:pPr/>
              <a:t>5/4/2020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CBF5231-8870-441E-8E82-3BE95C2D4F16}" type="datetime1">
              <a:rPr lang="en-GB" noProof="0" smtClean="0"/>
              <a:pPr/>
              <a:t>04/05/2020</a:t>
            </a:fld>
            <a:endParaRPr lang="en-GB" noProof="0" dirty="0"/>
          </a:p>
        </p:txBody>
      </p:sp>
      <p:sp>
        <p:nvSpPr>
          <p:cNvPr id="5" name="Footer Placeholder 4"/>
          <p:cNvSpPr>
            <a:spLocks noGrp="1"/>
          </p:cNvSpPr>
          <p:nvPr>
            <p:ph type="ftr" sz="quarter" idx="11"/>
          </p:nvPr>
        </p:nvSpPr>
        <p:spPr/>
        <p:txBody>
          <a:bodyPr/>
          <a:lstStyle>
            <a:lvl1pPr>
              <a:defRPr/>
            </a:lvl1pPr>
          </a:lstStyle>
          <a:p>
            <a:pPr rtl="0"/>
            <a:endParaRPr lang="en-GB" noProof="0" dirty="0"/>
          </a:p>
        </p:txBody>
      </p:sp>
      <p:sp>
        <p:nvSpPr>
          <p:cNvPr id="6" name="Slide Number Placeholder 5"/>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5E81E43-DDB7-43C6-9229-6227375E51C8}" type="datetimeFigureOut">
              <a:rPr lang="en-US" smtClean="0"/>
              <a:pPr/>
              <a:t>5/4/2020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7B145EF-5566-469D-AEC4-BEBCB09EDC55}" type="datetime1">
              <a:rPr lang="en-GB" noProof="0" smtClean="0"/>
              <a:pPr/>
              <a:t>04/05/2020</a:t>
            </a:fld>
            <a:endParaRPr lang="en-GB" noProof="0" dirty="0"/>
          </a:p>
        </p:txBody>
      </p:sp>
      <p:sp>
        <p:nvSpPr>
          <p:cNvPr id="8" name="Footer Placeholder 7"/>
          <p:cNvSpPr>
            <a:spLocks noGrp="1"/>
          </p:cNvSpPr>
          <p:nvPr>
            <p:ph type="ftr" sz="quarter" idx="11"/>
          </p:nvPr>
        </p:nvSpPr>
        <p:spPr/>
        <p:txBody>
          <a:bodyPr/>
          <a:lstStyle>
            <a:lvl1pPr>
              <a:defRPr/>
            </a:lvl1pPr>
          </a:lstStyle>
          <a:p>
            <a:pPr rtl="0"/>
            <a:endParaRPr lang="en-GB" noProof="0" dirty="0"/>
          </a:p>
        </p:txBody>
      </p:sp>
      <p:sp>
        <p:nvSpPr>
          <p:cNvPr id="9" name="Slide Number Placeholder 8"/>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E16BA12-8505-4D9F-A29D-C64373B3BF05}" type="datetime1">
              <a:rPr lang="en-GB" noProof="0" smtClean="0"/>
              <a:pPr/>
              <a:t>04/05/2020</a:t>
            </a:fld>
            <a:endParaRPr lang="en-GB" noProof="0" dirty="0"/>
          </a:p>
        </p:txBody>
      </p:sp>
      <p:sp>
        <p:nvSpPr>
          <p:cNvPr id="4" name="Footer Placeholder 3"/>
          <p:cNvSpPr>
            <a:spLocks noGrp="1"/>
          </p:cNvSpPr>
          <p:nvPr>
            <p:ph type="ftr" sz="quarter" idx="11"/>
          </p:nvPr>
        </p:nvSpPr>
        <p:spPr/>
        <p:txBody>
          <a:bodyPr/>
          <a:lstStyle>
            <a:lvl1pPr>
              <a:defRPr/>
            </a:lvl1pPr>
          </a:lstStyle>
          <a:p>
            <a:pPr rtl="0"/>
            <a:endParaRPr lang="en-GB" noProof="0" dirty="0"/>
          </a:p>
        </p:txBody>
      </p:sp>
      <p:sp>
        <p:nvSpPr>
          <p:cNvPr id="5" name="Slide Number Placeholder 4"/>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70D8CA9-C44B-4D4A-A5C1-973DB36DB758}" type="datetime1">
              <a:rPr lang="en-GB" noProof="0" smtClean="0"/>
              <a:pPr/>
              <a:t>04/05/2020</a:t>
            </a:fld>
            <a:endParaRPr lang="en-GB" noProof="0" dirty="0"/>
          </a:p>
        </p:txBody>
      </p:sp>
      <p:sp>
        <p:nvSpPr>
          <p:cNvPr id="3" name="Footer Placeholder 2"/>
          <p:cNvSpPr>
            <a:spLocks noGrp="1"/>
          </p:cNvSpPr>
          <p:nvPr>
            <p:ph type="ftr" sz="quarter" idx="11"/>
          </p:nvPr>
        </p:nvSpPr>
        <p:spPr/>
        <p:txBody>
          <a:bodyPr/>
          <a:lstStyle>
            <a:lvl1pPr>
              <a:defRPr/>
            </a:lvl1pPr>
          </a:lstStyle>
          <a:p>
            <a:pPr rtl="0"/>
            <a:endParaRPr lang="en-GB" noProof="0" dirty="0"/>
          </a:p>
        </p:txBody>
      </p:sp>
      <p:sp>
        <p:nvSpPr>
          <p:cNvPr id="4" name="Slide Number Placeholder 3"/>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224CF92-45F0-4F21-AF38-1A81E82CAE2B}" type="datetime1">
              <a:rPr lang="en-GB" noProof="0" smtClean="0"/>
              <a:pPr/>
              <a:t>04/05/2020</a:t>
            </a:fld>
            <a:endParaRPr lang="en-GB" noProof="0" dirty="0"/>
          </a:p>
        </p:txBody>
      </p:sp>
      <p:sp>
        <p:nvSpPr>
          <p:cNvPr id="6" name="Footer Placeholder 5"/>
          <p:cNvSpPr>
            <a:spLocks noGrp="1"/>
          </p:cNvSpPr>
          <p:nvPr>
            <p:ph type="ftr" sz="quarter" idx="11"/>
          </p:nvPr>
        </p:nvSpPr>
        <p:spPr/>
        <p:txBody>
          <a:bodyPr/>
          <a:lstStyle>
            <a:lvl1pPr>
              <a:defRPr/>
            </a:lvl1pPr>
          </a:lstStyle>
          <a:p>
            <a:pPr rtl="0"/>
            <a:endParaRPr lang="en-GB" noProof="0" dirty="0"/>
          </a:p>
        </p:txBody>
      </p:sp>
      <p:sp>
        <p:nvSpPr>
          <p:cNvPr id="7" name="Slide Number Placeholder 6"/>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A17A61D-7B9C-429F-ACCF-69D4850EF890}" type="datetime1">
              <a:rPr lang="en-GB" noProof="0" smtClean="0"/>
              <a:pPr/>
              <a:t>04/05/2020</a:t>
            </a:fld>
            <a:endParaRPr lang="en-GB" noProof="0" dirty="0"/>
          </a:p>
        </p:txBody>
      </p:sp>
      <p:sp>
        <p:nvSpPr>
          <p:cNvPr id="6" name="Footer Placeholder 5"/>
          <p:cNvSpPr>
            <a:spLocks noGrp="1"/>
          </p:cNvSpPr>
          <p:nvPr>
            <p:ph type="ftr" sz="quarter" idx="11"/>
          </p:nvPr>
        </p:nvSpPr>
        <p:spPr/>
        <p:txBody>
          <a:bodyPr/>
          <a:lstStyle>
            <a:lvl1pPr>
              <a:defRPr/>
            </a:lvl1pPr>
          </a:lstStyle>
          <a:p>
            <a:pPr rtl="0"/>
            <a:endParaRPr lang="en-GB" noProof="0" dirty="0"/>
          </a:p>
        </p:txBody>
      </p:sp>
      <p:sp>
        <p:nvSpPr>
          <p:cNvPr id="7" name="Slide Number Placeholder 6"/>
          <p:cNvSpPr>
            <a:spLocks noGrp="1"/>
          </p:cNvSpPr>
          <p:nvPr>
            <p:ph type="sldNum" sz="quarter" idx="12"/>
          </p:nvPr>
        </p:nvSpPr>
        <p:spPr/>
        <p:txBody>
          <a:bodyPr/>
          <a:lstStyle>
            <a:lvl1pPr>
              <a:defRPr/>
            </a:lvl1pPr>
          </a:lstStyle>
          <a:p>
            <a:fld id="{3C06AA9F-B53B-4EF3-A1E0-5EA1E7D2033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p:spPr>
        <p:txBody>
          <a:bodyPr/>
          <a:lstStyle/>
          <a:p>
            <a:endParaRPr lang="en-US"/>
          </a:p>
        </p:txBody>
      </p:sp>
      <p:sp>
        <p:nvSpPr>
          <p:cNvPr id="655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smtClean="0"/>
          </a:p>
        </p:txBody>
      </p:sp>
      <p:sp>
        <p:nvSpPr>
          <p:cNvPr id="655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655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2FEB5231-77C7-46B6-AE08-DF88FFC67703}" type="datetime1">
              <a:rPr lang="en-GB" noProof="0" smtClean="0"/>
              <a:pPr/>
              <a:t>04/05/2020</a:t>
            </a:fld>
            <a:endParaRPr lang="en-GB" noProof="0" dirty="0"/>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GB" noProof="0" dirty="0"/>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3C06AA9F-B53B-4EF3-A1E0-5EA1E7D20331}" type="slidenum">
              <a:rPr lang="en-US" smtClean="0"/>
              <a:pPr/>
              <a:t>‹#›</a:t>
            </a:fld>
            <a:endParaRPr lang="en-US"/>
          </a:p>
        </p:txBody>
      </p:sp>
      <p:grpSp>
        <p:nvGrpSpPr>
          <p:cNvPr id="2"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6554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6554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6554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6554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6555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6555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6555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6555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6555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555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555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6555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6555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555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556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6556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556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556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556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556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6556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6556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556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556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6557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557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557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557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557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6557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500958" cy="2500305"/>
          </a:xfrm>
        </p:spPr>
        <p:txBody>
          <a:bodyPr/>
          <a:lstStyle/>
          <a:p>
            <a:r>
              <a:rPr lang="en-US" dirty="0" smtClean="0">
                <a:solidFill>
                  <a:srgbClr val="002060"/>
                </a:solidFill>
              </a:rPr>
              <a:t>Care and Management of </a:t>
            </a:r>
            <a:r>
              <a:rPr lang="en-US" dirty="0" smtClean="0">
                <a:solidFill>
                  <a:srgbClr val="002060"/>
                </a:solidFill>
              </a:rPr>
              <a:t>Pigs</a:t>
            </a:r>
            <a:r>
              <a:rPr lang="en-US" dirty="0" smtClean="0">
                <a:solidFill>
                  <a:srgbClr val="002060"/>
                </a:solidFill>
              </a:rPr>
              <a:t/>
            </a:r>
            <a:br>
              <a:rPr lang="en-US" dirty="0" smtClean="0">
                <a:solidFill>
                  <a:srgbClr val="002060"/>
                </a:solidFill>
              </a:rPr>
            </a:br>
            <a:r>
              <a:rPr lang="en-US" dirty="0" smtClean="0">
                <a:solidFill>
                  <a:srgbClr val="002060"/>
                </a:solidFill>
              </a:rPr>
              <a:t>                   (</a:t>
            </a:r>
            <a:r>
              <a:rPr lang="en-US" dirty="0" smtClean="0">
                <a:solidFill>
                  <a:srgbClr val="002060"/>
                </a:solidFill>
              </a:rPr>
              <a:t>Part-2)</a:t>
            </a:r>
            <a:endParaRPr lang="en-US" dirty="0">
              <a:solidFill>
                <a:srgbClr val="002060"/>
              </a:solidFill>
            </a:endParaRPr>
          </a:p>
        </p:txBody>
      </p:sp>
      <p:sp>
        <p:nvSpPr>
          <p:cNvPr id="3" name="Subtitle 2"/>
          <p:cNvSpPr>
            <a:spLocks noGrp="1"/>
          </p:cNvSpPr>
          <p:nvPr>
            <p:ph type="subTitle" idx="1"/>
          </p:nvPr>
        </p:nvSpPr>
        <p:spPr>
          <a:xfrm>
            <a:off x="2571736" y="3643314"/>
            <a:ext cx="6248400" cy="2362200"/>
          </a:xfrm>
        </p:spPr>
        <p:txBody>
          <a:bodyPr>
            <a:normAutofit/>
          </a:bodyPr>
          <a:lstStyle/>
          <a:p>
            <a:r>
              <a:rPr lang="en-US" b="1" i="1" dirty="0" smtClean="0">
                <a:solidFill>
                  <a:schemeClr val="accent6">
                    <a:lumMod val="50000"/>
                  </a:schemeClr>
                </a:solidFill>
              </a:rPr>
              <a:t>Dr. Sanjay Kumar</a:t>
            </a:r>
          </a:p>
          <a:p>
            <a:r>
              <a:rPr lang="en-US" b="1" i="1" dirty="0" smtClean="0">
                <a:solidFill>
                  <a:schemeClr val="accent6">
                    <a:lumMod val="50000"/>
                  </a:schemeClr>
                </a:solidFill>
              </a:rPr>
              <a:t>Asst. Prof., Dept. of </a:t>
            </a:r>
            <a:r>
              <a:rPr lang="en-US" b="1" i="1" dirty="0" smtClean="0">
                <a:solidFill>
                  <a:schemeClr val="accent6">
                    <a:lumMod val="50000"/>
                  </a:schemeClr>
                </a:solidFill>
              </a:rPr>
              <a:t>LPM,BVC</a:t>
            </a:r>
          </a:p>
          <a:p>
            <a:r>
              <a:rPr lang="en-US" b="1" i="1" dirty="0" smtClean="0">
                <a:solidFill>
                  <a:schemeClr val="accent6">
                    <a:lumMod val="50000"/>
                  </a:schemeClr>
                </a:solidFill>
              </a:rPr>
              <a:t>Bihar </a:t>
            </a:r>
            <a:r>
              <a:rPr lang="en-US" b="1" i="1" dirty="0" smtClean="0">
                <a:solidFill>
                  <a:schemeClr val="accent6">
                    <a:lumMod val="50000"/>
                  </a:schemeClr>
                </a:solidFill>
              </a:rPr>
              <a:t>Animal Sciences University, Patna</a:t>
            </a:r>
          </a:p>
          <a:p>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1785926"/>
          </a:xfrm>
        </p:spPr>
        <p:txBody>
          <a:bodyPr>
            <a:normAutofit/>
          </a:bodyPr>
          <a:lstStyle/>
          <a:p>
            <a:r>
              <a:rPr lang="en-US" sz="4800" dirty="0" smtClean="0">
                <a:solidFill>
                  <a:srgbClr val="7030A0"/>
                </a:solidFill>
              </a:rPr>
              <a:t>Pig </a:t>
            </a:r>
            <a:r>
              <a:rPr lang="en-US" sz="4800" dirty="0" smtClean="0">
                <a:solidFill>
                  <a:srgbClr val="7030A0"/>
                </a:solidFill>
              </a:rPr>
              <a:t>population in </a:t>
            </a:r>
            <a:r>
              <a:rPr lang="en-US" sz="4800" dirty="0" smtClean="0">
                <a:solidFill>
                  <a:srgbClr val="7030A0"/>
                </a:solidFill>
              </a:rPr>
              <a:t>India</a:t>
            </a:r>
            <a:r>
              <a:rPr lang="en-US" dirty="0" smtClean="0">
                <a:solidFill>
                  <a:srgbClr val="00B0F0"/>
                </a:solidFill>
              </a:rPr>
              <a:t/>
            </a:r>
            <a:br>
              <a:rPr lang="en-US" dirty="0" smtClean="0">
                <a:solidFill>
                  <a:srgbClr val="00B0F0"/>
                </a:solidFill>
              </a:rPr>
            </a:br>
            <a:endParaRPr lang="en-US" dirty="0">
              <a:solidFill>
                <a:srgbClr val="00B0F0"/>
              </a:solidFill>
            </a:endParaRPr>
          </a:p>
        </p:txBody>
      </p:sp>
      <p:sp>
        <p:nvSpPr>
          <p:cNvPr id="3" name="Content Placeholder 2"/>
          <p:cNvSpPr>
            <a:spLocks noGrp="1"/>
          </p:cNvSpPr>
          <p:nvPr>
            <p:ph idx="1"/>
          </p:nvPr>
        </p:nvSpPr>
        <p:spPr>
          <a:xfrm>
            <a:off x="0" y="1600200"/>
            <a:ext cx="9144000" cy="5257800"/>
          </a:xfrm>
        </p:spPr>
        <p:txBody>
          <a:bodyPr>
            <a:normAutofit/>
          </a:bodyPr>
          <a:lstStyle/>
          <a:p>
            <a:pPr>
              <a:buNone/>
            </a:pPr>
            <a:endParaRPr lang="en-US" dirty="0" smtClean="0"/>
          </a:p>
          <a:p>
            <a:r>
              <a:rPr lang="en-US" dirty="0" smtClean="0"/>
              <a:t>The total Pigs in the country is </a:t>
            </a:r>
            <a:r>
              <a:rPr lang="en-US" dirty="0" smtClean="0">
                <a:solidFill>
                  <a:srgbClr val="00B0F0"/>
                </a:solidFill>
              </a:rPr>
              <a:t>9.06 Million </a:t>
            </a:r>
            <a:r>
              <a:rPr lang="en-US" dirty="0" smtClean="0"/>
              <a:t>in the current Census(2019).</a:t>
            </a:r>
          </a:p>
          <a:p>
            <a:r>
              <a:rPr lang="en-US" dirty="0" smtClean="0"/>
              <a:t>Assam- </a:t>
            </a:r>
            <a:r>
              <a:rPr lang="en-US" dirty="0" smtClean="0">
                <a:solidFill>
                  <a:srgbClr val="FF0000"/>
                </a:solidFill>
              </a:rPr>
              <a:t>Rank 1</a:t>
            </a:r>
            <a:r>
              <a:rPr lang="en-US" baseline="30000" dirty="0" smtClean="0">
                <a:solidFill>
                  <a:srgbClr val="FF0000"/>
                </a:solidFill>
              </a:rPr>
              <a:t>st</a:t>
            </a:r>
            <a:r>
              <a:rPr lang="en-US" dirty="0" smtClean="0">
                <a:solidFill>
                  <a:srgbClr val="FF0000"/>
                </a:solidFill>
              </a:rPr>
              <a:t> in India </a:t>
            </a:r>
            <a:r>
              <a:rPr lang="en-US" dirty="0" smtClean="0"/>
              <a:t>in pig population(Pig population more than 2 million)</a:t>
            </a:r>
          </a:p>
          <a:p>
            <a:r>
              <a:rPr lang="en-US" dirty="0" smtClean="0"/>
              <a:t>Jharkhand- Rank 2</a:t>
            </a:r>
            <a:r>
              <a:rPr lang="en-US" baseline="30000" dirty="0" smtClean="0"/>
              <a:t>nd</a:t>
            </a:r>
            <a:r>
              <a:rPr lang="en-US" dirty="0" smtClean="0"/>
              <a:t> in India</a:t>
            </a:r>
          </a:p>
          <a:p>
            <a:r>
              <a:rPr lang="en-US" dirty="0" smtClean="0"/>
              <a:t>Meghalaya- Rank 3</a:t>
            </a:r>
            <a:r>
              <a:rPr lang="en-US" baseline="30000" dirty="0" smtClean="0"/>
              <a:t>rd</a:t>
            </a:r>
            <a:r>
              <a:rPr lang="en-US" dirty="0" smtClean="0"/>
              <a:t> in India</a:t>
            </a:r>
            <a:endParaRPr lang="en-US"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7030A0"/>
                </a:solidFill>
              </a:rPr>
              <a:t>Exotic breeds of pigs</a:t>
            </a:r>
            <a:endParaRPr lang="en-US" sz="4800" dirty="0">
              <a:solidFill>
                <a:srgbClr val="7030A0"/>
              </a:solidFill>
            </a:endParaRPr>
          </a:p>
        </p:txBody>
      </p:sp>
      <p:sp>
        <p:nvSpPr>
          <p:cNvPr id="3" name="Content Placeholder 2"/>
          <p:cNvSpPr>
            <a:spLocks noGrp="1"/>
          </p:cNvSpPr>
          <p:nvPr>
            <p:ph sz="half" idx="1"/>
          </p:nvPr>
        </p:nvSpPr>
        <p:spPr>
          <a:xfrm>
            <a:off x="457200" y="2071678"/>
            <a:ext cx="4614866" cy="4786322"/>
          </a:xfrm>
        </p:spPr>
        <p:txBody>
          <a:bodyPr/>
          <a:lstStyle/>
          <a:p>
            <a:r>
              <a:rPr lang="en-US" dirty="0" smtClean="0"/>
              <a:t>Home tract- England</a:t>
            </a:r>
          </a:p>
          <a:p>
            <a:r>
              <a:rPr lang="en-US" dirty="0" err="1" smtClean="0"/>
              <a:t>Colour</a:t>
            </a:r>
            <a:r>
              <a:rPr lang="en-US" dirty="0" smtClean="0"/>
              <a:t>- </a:t>
            </a:r>
            <a:r>
              <a:rPr lang="en-US" dirty="0" smtClean="0"/>
              <a:t>white with freckles (black pigmented spot)</a:t>
            </a:r>
          </a:p>
          <a:p>
            <a:r>
              <a:rPr lang="en-US" dirty="0" smtClean="0"/>
              <a:t>Head –long</a:t>
            </a:r>
          </a:p>
          <a:p>
            <a:r>
              <a:rPr lang="en-US" dirty="0" smtClean="0"/>
              <a:t>Snout- broad</a:t>
            </a:r>
          </a:p>
          <a:p>
            <a:r>
              <a:rPr lang="en-US" dirty="0" smtClean="0"/>
              <a:t>Mature boar wt.-300-450kg</a:t>
            </a:r>
          </a:p>
          <a:p>
            <a:r>
              <a:rPr lang="en-US" dirty="0" smtClean="0"/>
              <a:t>  Mature sow wt.- 250-350kg</a:t>
            </a:r>
          </a:p>
          <a:p>
            <a:r>
              <a:rPr lang="en-US" dirty="0" smtClean="0"/>
              <a:t>Good for meat </a:t>
            </a:r>
            <a:r>
              <a:rPr lang="en-US" dirty="0" err="1" smtClean="0"/>
              <a:t>putpose</a:t>
            </a:r>
            <a:endParaRPr lang="en-US" dirty="0" smtClean="0"/>
          </a:p>
          <a:p>
            <a:pPr>
              <a:buNone/>
            </a:pPr>
            <a:endParaRPr lang="en-US" dirty="0"/>
          </a:p>
        </p:txBody>
      </p:sp>
      <p:sp>
        <p:nvSpPr>
          <p:cNvPr id="4" name="Content Placeholder 3"/>
          <p:cNvSpPr>
            <a:spLocks noGrp="1"/>
          </p:cNvSpPr>
          <p:nvPr>
            <p:ph sz="half" idx="2"/>
          </p:nvPr>
        </p:nvSpPr>
        <p:spPr>
          <a:xfrm>
            <a:off x="5000628" y="1600200"/>
            <a:ext cx="4143372" cy="5257800"/>
          </a:xfrm>
        </p:spPr>
        <p:txBody>
          <a:bodyPr/>
          <a:lstStyle/>
          <a:p>
            <a:endParaRPr lang="en-US" b="1" dirty="0"/>
          </a:p>
        </p:txBody>
      </p:sp>
      <p:pic>
        <p:nvPicPr>
          <p:cNvPr id="27650" name="Picture 2" descr="large white pig breed"/>
          <p:cNvPicPr>
            <a:picLocks noChangeAspect="1" noChangeArrowheads="1"/>
          </p:cNvPicPr>
          <p:nvPr/>
        </p:nvPicPr>
        <p:blipFill>
          <a:blip r:embed="rId2"/>
          <a:srcRect/>
          <a:stretch>
            <a:fillRect/>
          </a:stretch>
        </p:blipFill>
        <p:spPr bwMode="auto">
          <a:xfrm>
            <a:off x="5000628" y="1714488"/>
            <a:ext cx="3929090" cy="2466975"/>
          </a:xfrm>
          <a:prstGeom prst="rect">
            <a:avLst/>
          </a:prstGeom>
          <a:noFill/>
        </p:spPr>
      </p:pic>
      <p:sp>
        <p:nvSpPr>
          <p:cNvPr id="6" name="Rectangle 5"/>
          <p:cNvSpPr/>
          <p:nvPr/>
        </p:nvSpPr>
        <p:spPr>
          <a:xfrm>
            <a:off x="500034" y="1643051"/>
            <a:ext cx="4429156" cy="523220"/>
          </a:xfrm>
          <a:prstGeom prst="rect">
            <a:avLst/>
          </a:prstGeom>
        </p:spPr>
        <p:txBody>
          <a:bodyPr wrap="square">
            <a:spAutoFit/>
          </a:bodyPr>
          <a:lstStyle/>
          <a:p>
            <a:r>
              <a:rPr lang="en-US" sz="2800" b="1" dirty="0" smtClean="0">
                <a:solidFill>
                  <a:srgbClr val="002060"/>
                </a:solidFill>
              </a:rPr>
              <a:t>Large White Yorkshire</a:t>
            </a:r>
            <a:endParaRPr lang="en-US" sz="2800" b="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000156"/>
            <a:ext cx="8229600" cy="285752"/>
          </a:xfrm>
        </p:spPr>
        <p:txBody>
          <a:bodyPr>
            <a:normAutofit fontScale="90000"/>
          </a:bodyPr>
          <a:lstStyle/>
          <a:p>
            <a:endParaRPr lang="en-US" dirty="0"/>
          </a:p>
        </p:txBody>
      </p:sp>
      <p:sp>
        <p:nvSpPr>
          <p:cNvPr id="3" name="Content Placeholder 2"/>
          <p:cNvSpPr>
            <a:spLocks noGrp="1"/>
          </p:cNvSpPr>
          <p:nvPr>
            <p:ph sz="half" idx="1"/>
          </p:nvPr>
        </p:nvSpPr>
        <p:spPr>
          <a:xfrm>
            <a:off x="457200" y="1571612"/>
            <a:ext cx="4038600" cy="4559312"/>
          </a:xfrm>
        </p:spPr>
        <p:txBody>
          <a:bodyPr/>
          <a:lstStyle/>
          <a:p>
            <a:r>
              <a:rPr lang="en-US" dirty="0" smtClean="0"/>
              <a:t>Home tract- Denmark</a:t>
            </a:r>
          </a:p>
          <a:p>
            <a:r>
              <a:rPr lang="en-US" dirty="0" err="1" smtClean="0"/>
              <a:t>Colour</a:t>
            </a:r>
            <a:r>
              <a:rPr lang="en-US" dirty="0" smtClean="0"/>
              <a:t>- </a:t>
            </a:r>
            <a:r>
              <a:rPr lang="en-US" dirty="0" smtClean="0"/>
              <a:t>white with freckles</a:t>
            </a:r>
          </a:p>
          <a:p>
            <a:r>
              <a:rPr lang="en-US" dirty="0" smtClean="0"/>
              <a:t>Leg- short</a:t>
            </a:r>
          </a:p>
          <a:p>
            <a:r>
              <a:rPr lang="en-US" dirty="0" smtClean="0"/>
              <a:t>Ear- lop (drooping)</a:t>
            </a:r>
          </a:p>
          <a:p>
            <a:r>
              <a:rPr lang="en-US" dirty="0" smtClean="0"/>
              <a:t>FCR- high</a:t>
            </a:r>
          </a:p>
          <a:p>
            <a:r>
              <a:rPr lang="en-US" dirty="0" smtClean="0"/>
              <a:t>Meat- leaner (low fat)</a:t>
            </a:r>
          </a:p>
          <a:p>
            <a:r>
              <a:rPr lang="en-US" dirty="0" smtClean="0"/>
              <a:t>Mature boar wt.- 380kg</a:t>
            </a:r>
          </a:p>
          <a:p>
            <a:r>
              <a:rPr lang="en-US" dirty="0" smtClean="0"/>
              <a:t>Mature sow wt.-320kg</a:t>
            </a:r>
            <a:endParaRPr lang="en-US" dirty="0"/>
          </a:p>
        </p:txBody>
      </p:sp>
      <p:sp>
        <p:nvSpPr>
          <p:cNvPr id="4" name="Content Placeholder 3"/>
          <p:cNvSpPr>
            <a:spLocks noGrp="1"/>
          </p:cNvSpPr>
          <p:nvPr>
            <p:ph sz="half" idx="2"/>
          </p:nvPr>
        </p:nvSpPr>
        <p:spPr>
          <a:xfrm>
            <a:off x="4714876" y="1714488"/>
            <a:ext cx="4038600" cy="4411662"/>
          </a:xfrm>
        </p:spPr>
        <p:txBody>
          <a:bodyPr/>
          <a:lstStyle/>
          <a:p>
            <a:endParaRPr lang="en-US" b="1" dirty="0"/>
          </a:p>
        </p:txBody>
      </p:sp>
      <p:pic>
        <p:nvPicPr>
          <p:cNvPr id="29698" name="Picture 2" descr="landrace pig breed"/>
          <p:cNvPicPr>
            <a:picLocks noChangeAspect="1" noChangeArrowheads="1"/>
          </p:cNvPicPr>
          <p:nvPr/>
        </p:nvPicPr>
        <p:blipFill>
          <a:blip r:embed="rId2"/>
          <a:srcRect/>
          <a:stretch>
            <a:fillRect/>
          </a:stretch>
        </p:blipFill>
        <p:spPr bwMode="auto">
          <a:xfrm>
            <a:off x="4643438" y="1714488"/>
            <a:ext cx="4214810" cy="3571900"/>
          </a:xfrm>
          <a:prstGeom prst="rect">
            <a:avLst/>
          </a:prstGeom>
          <a:noFill/>
        </p:spPr>
      </p:pic>
      <p:sp>
        <p:nvSpPr>
          <p:cNvPr id="6" name="Rectangle 5"/>
          <p:cNvSpPr/>
          <p:nvPr/>
        </p:nvSpPr>
        <p:spPr>
          <a:xfrm>
            <a:off x="714348" y="500043"/>
            <a:ext cx="5357850" cy="830997"/>
          </a:xfrm>
          <a:prstGeom prst="rect">
            <a:avLst/>
          </a:prstGeom>
        </p:spPr>
        <p:txBody>
          <a:bodyPr wrap="square">
            <a:spAutoFit/>
          </a:bodyPr>
          <a:lstStyle/>
          <a:p>
            <a:r>
              <a:rPr lang="en-US" sz="4800" b="1" dirty="0" smtClean="0">
                <a:solidFill>
                  <a:srgbClr val="002060"/>
                </a:solidFill>
              </a:rPr>
              <a:t>Landrace</a:t>
            </a:r>
            <a:endParaRPr lang="en-US" sz="4800" b="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000156"/>
            <a:ext cx="8229600" cy="571504"/>
          </a:xfrm>
        </p:spPr>
        <p:txBody>
          <a:bodyPr>
            <a:normAutofit fontScale="90000"/>
          </a:bodyPr>
          <a:lstStyle/>
          <a:p>
            <a:endParaRPr lang="en-US" dirty="0"/>
          </a:p>
        </p:txBody>
      </p:sp>
      <p:sp>
        <p:nvSpPr>
          <p:cNvPr id="3" name="Content Placeholder 2"/>
          <p:cNvSpPr>
            <a:spLocks noGrp="1"/>
          </p:cNvSpPr>
          <p:nvPr>
            <p:ph sz="half" idx="1"/>
          </p:nvPr>
        </p:nvSpPr>
        <p:spPr>
          <a:xfrm>
            <a:off x="142844" y="1719262"/>
            <a:ext cx="4352956" cy="5138737"/>
          </a:xfrm>
        </p:spPr>
        <p:txBody>
          <a:bodyPr/>
          <a:lstStyle/>
          <a:p>
            <a:r>
              <a:rPr lang="en-US" dirty="0" smtClean="0">
                <a:latin typeface="Times New Roman" pitchFamily="18" charset="0"/>
                <a:cs typeface="Times New Roman" pitchFamily="18" charset="0"/>
              </a:rPr>
              <a:t>Home tract- United States</a:t>
            </a:r>
          </a:p>
          <a:p>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red with shades golden to cherry red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Sow mature early  and produces  </a:t>
            </a:r>
            <a:r>
              <a:rPr lang="en-US" dirty="0" err="1" smtClean="0">
                <a:latin typeface="Times New Roman" pitchFamily="18" charset="0"/>
                <a:cs typeface="Times New Roman" pitchFamily="18" charset="0"/>
              </a:rPr>
              <a:t>upto</a:t>
            </a:r>
            <a:r>
              <a:rPr lang="en-US" dirty="0" smtClean="0">
                <a:latin typeface="Times New Roman" pitchFamily="18" charset="0"/>
                <a:cs typeface="Times New Roman" pitchFamily="18" charset="0"/>
              </a:rPr>
              <a:t> 15 piglets</a:t>
            </a:r>
          </a:p>
          <a:p>
            <a:r>
              <a:rPr lang="en-US" dirty="0" smtClean="0">
                <a:latin typeface="Times New Roman" pitchFamily="18" charset="0"/>
                <a:cs typeface="Times New Roman" pitchFamily="18" charset="0"/>
              </a:rPr>
              <a:t>Mature boar wt.-400kg</a:t>
            </a:r>
          </a:p>
          <a:p>
            <a:r>
              <a:rPr lang="en-US" dirty="0" smtClean="0">
                <a:latin typeface="Times New Roman" pitchFamily="18" charset="0"/>
                <a:cs typeface="Times New Roman" pitchFamily="18" charset="0"/>
              </a:rPr>
              <a:t>Mature sow- 350kg</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endParaRPr lang="en-US" b="1" dirty="0"/>
          </a:p>
        </p:txBody>
      </p:sp>
      <p:pic>
        <p:nvPicPr>
          <p:cNvPr id="30722" name="Picture 2" descr="duroc pig breed"/>
          <p:cNvPicPr>
            <a:picLocks noChangeAspect="1" noChangeArrowheads="1"/>
          </p:cNvPicPr>
          <p:nvPr/>
        </p:nvPicPr>
        <p:blipFill>
          <a:blip r:embed="rId2"/>
          <a:srcRect/>
          <a:stretch>
            <a:fillRect/>
          </a:stretch>
        </p:blipFill>
        <p:spPr bwMode="auto">
          <a:xfrm>
            <a:off x="4500562" y="1857364"/>
            <a:ext cx="4357686" cy="3857652"/>
          </a:xfrm>
          <a:prstGeom prst="rect">
            <a:avLst/>
          </a:prstGeom>
          <a:noFill/>
        </p:spPr>
      </p:pic>
      <p:sp>
        <p:nvSpPr>
          <p:cNvPr id="6" name="Rectangle 5"/>
          <p:cNvSpPr/>
          <p:nvPr/>
        </p:nvSpPr>
        <p:spPr>
          <a:xfrm>
            <a:off x="357158" y="500042"/>
            <a:ext cx="4542668" cy="923330"/>
          </a:xfrm>
          <a:prstGeom prst="rect">
            <a:avLst/>
          </a:prstGeom>
        </p:spPr>
        <p:txBody>
          <a:bodyPr wrap="square">
            <a:spAutoFit/>
          </a:bodyPr>
          <a:lstStyle/>
          <a:p>
            <a:r>
              <a:rPr lang="en-US" sz="5400" b="1" dirty="0" err="1" smtClean="0">
                <a:solidFill>
                  <a:srgbClr val="002060"/>
                </a:solidFill>
              </a:rPr>
              <a:t>Duroc</a:t>
            </a:r>
            <a:endParaRPr lang="en-US" sz="5400" b="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14470"/>
            <a:ext cx="8229600" cy="714380"/>
          </a:xfrm>
        </p:spPr>
        <p:txBody>
          <a:bodyPr>
            <a:normAutofit/>
          </a:bodyPr>
          <a:lstStyle/>
          <a:p>
            <a:endParaRPr lang="en-US" dirty="0"/>
          </a:p>
        </p:txBody>
      </p:sp>
      <p:sp>
        <p:nvSpPr>
          <p:cNvPr id="3" name="Content Placeholder 2"/>
          <p:cNvSpPr>
            <a:spLocks noGrp="1"/>
          </p:cNvSpPr>
          <p:nvPr>
            <p:ph sz="half" idx="1"/>
          </p:nvPr>
        </p:nvSpPr>
        <p:spPr>
          <a:xfrm>
            <a:off x="457200" y="1600200"/>
            <a:ext cx="4038600" cy="5257800"/>
          </a:xfrm>
        </p:spPr>
        <p:txBody>
          <a:bodyPr/>
          <a:lstStyle/>
          <a:p>
            <a:r>
              <a:rPr lang="en-US" dirty="0" smtClean="0">
                <a:latin typeface="Times New Roman" pitchFamily="18" charset="0"/>
                <a:cs typeface="Times New Roman" pitchFamily="18" charset="0"/>
              </a:rPr>
              <a:t>Home tract- United States</a:t>
            </a:r>
          </a:p>
          <a:p>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black with white patches on face, feet and snout.</a:t>
            </a:r>
          </a:p>
          <a:p>
            <a:r>
              <a:rPr lang="en-US" dirty="0" smtClean="0">
                <a:latin typeface="Times New Roman" pitchFamily="18" charset="0"/>
                <a:cs typeface="Times New Roman" pitchFamily="18" charset="0"/>
              </a:rPr>
              <a:t>Leg- well developed</a:t>
            </a:r>
          </a:p>
          <a:p>
            <a:r>
              <a:rPr lang="en-US" dirty="0" err="1" smtClean="0">
                <a:latin typeface="Times New Roman" pitchFamily="18" charset="0"/>
                <a:cs typeface="Times New Roman" pitchFamily="18" charset="0"/>
              </a:rPr>
              <a:t>Prolofic</a:t>
            </a:r>
            <a:r>
              <a:rPr lang="en-US" dirty="0" smtClean="0">
                <a:latin typeface="Times New Roman" pitchFamily="18" charset="0"/>
                <a:cs typeface="Times New Roman" pitchFamily="18" charset="0"/>
              </a:rPr>
              <a:t> breeder- 16-17 </a:t>
            </a:r>
            <a:r>
              <a:rPr lang="en-US" dirty="0" err="1" smtClean="0">
                <a:latin typeface="Times New Roman" pitchFamily="18" charset="0"/>
                <a:cs typeface="Times New Roman" pitchFamily="18" charset="0"/>
              </a:rPr>
              <a:t>piglete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farrow</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Mature boar- 250-360kg</a:t>
            </a:r>
          </a:p>
          <a:p>
            <a:r>
              <a:rPr lang="en-US" dirty="0" smtClean="0">
                <a:latin typeface="Times New Roman" pitchFamily="18" charset="0"/>
                <a:cs typeface="Times New Roman" pitchFamily="18" charset="0"/>
              </a:rPr>
              <a:t>Mature sow- 225-300kg</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4572000" y="1719262"/>
            <a:ext cx="4572000" cy="4995885"/>
          </a:xfrm>
        </p:spPr>
        <p:txBody>
          <a:bodyPr/>
          <a:lstStyle/>
          <a:p>
            <a:r>
              <a:rPr lang="en-US" b="1" dirty="0" smtClean="0"/>
              <a:t>Poland China</a:t>
            </a:r>
            <a:endParaRPr lang="en-US" b="1" dirty="0"/>
          </a:p>
        </p:txBody>
      </p:sp>
      <p:pic>
        <p:nvPicPr>
          <p:cNvPr id="31746" name="Picture 2" descr="Poland China breed"/>
          <p:cNvPicPr>
            <a:picLocks noChangeAspect="1" noChangeArrowheads="1"/>
          </p:cNvPicPr>
          <p:nvPr/>
        </p:nvPicPr>
        <p:blipFill>
          <a:blip r:embed="rId2"/>
          <a:srcRect/>
          <a:stretch>
            <a:fillRect/>
          </a:stretch>
        </p:blipFill>
        <p:spPr bwMode="auto">
          <a:xfrm>
            <a:off x="4572000" y="2357430"/>
            <a:ext cx="4572000" cy="3171826"/>
          </a:xfrm>
          <a:prstGeom prst="rect">
            <a:avLst/>
          </a:prstGeom>
          <a:noFill/>
        </p:spPr>
      </p:pic>
      <p:sp>
        <p:nvSpPr>
          <p:cNvPr id="6" name="Rectangle 5"/>
          <p:cNvSpPr/>
          <p:nvPr/>
        </p:nvSpPr>
        <p:spPr>
          <a:xfrm>
            <a:off x="571472" y="642918"/>
            <a:ext cx="5643602" cy="830997"/>
          </a:xfrm>
          <a:prstGeom prst="rect">
            <a:avLst/>
          </a:prstGeom>
        </p:spPr>
        <p:txBody>
          <a:bodyPr wrap="square">
            <a:spAutoFit/>
          </a:bodyPr>
          <a:lstStyle/>
          <a:p>
            <a:r>
              <a:rPr lang="en-US" sz="4800" b="1" dirty="0" smtClean="0">
                <a:solidFill>
                  <a:srgbClr val="002060"/>
                </a:solidFill>
              </a:rPr>
              <a:t>Poland China</a:t>
            </a:r>
            <a:endParaRPr lang="en-US" sz="4800" b="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Indigenous Breed of Pigs</a:t>
            </a:r>
            <a:endParaRPr lang="en-US" sz="4400" dirty="0"/>
          </a:p>
        </p:txBody>
      </p:sp>
      <p:sp>
        <p:nvSpPr>
          <p:cNvPr id="3" name="Content Placeholder 2"/>
          <p:cNvSpPr>
            <a:spLocks noGrp="1"/>
          </p:cNvSpPr>
          <p:nvPr>
            <p:ph idx="1"/>
          </p:nvPr>
        </p:nvSpPr>
        <p:spPr>
          <a:xfrm>
            <a:off x="0" y="1714488"/>
            <a:ext cx="7400948" cy="4411662"/>
          </a:xfrm>
        </p:spPr>
        <p:txBody>
          <a:bodyPr/>
          <a:lstStyle/>
          <a:p>
            <a:pPr algn="just"/>
            <a:r>
              <a:rPr lang="en-US" sz="2800" dirty="0" smtClean="0">
                <a:solidFill>
                  <a:schemeClr val="tx1"/>
                </a:solidFill>
              </a:rPr>
              <a:t>The </a:t>
            </a:r>
            <a:r>
              <a:rPr lang="en-US" sz="2800" b="1" dirty="0" smtClean="0">
                <a:solidFill>
                  <a:schemeClr val="tx1"/>
                </a:solidFill>
              </a:rPr>
              <a:t>Indian boar</a:t>
            </a:r>
            <a:r>
              <a:rPr lang="en-US" sz="2800" dirty="0" smtClean="0">
                <a:solidFill>
                  <a:schemeClr val="tx1"/>
                </a:solidFill>
              </a:rPr>
              <a:t> differs from </a:t>
            </a:r>
            <a:r>
              <a:rPr lang="en-US" sz="2800" b="1" dirty="0" smtClean="0">
                <a:solidFill>
                  <a:schemeClr val="tx1"/>
                </a:solidFill>
              </a:rPr>
              <a:t>its</a:t>
            </a:r>
            <a:r>
              <a:rPr lang="en-US" sz="2800" dirty="0" smtClean="0">
                <a:solidFill>
                  <a:schemeClr val="tx1"/>
                </a:solidFill>
              </a:rPr>
              <a:t> European counterpart by </a:t>
            </a:r>
            <a:r>
              <a:rPr lang="en-US" sz="2800" b="1" dirty="0" smtClean="0">
                <a:solidFill>
                  <a:schemeClr val="tx1"/>
                </a:solidFill>
              </a:rPr>
              <a:t>its</a:t>
            </a:r>
            <a:r>
              <a:rPr lang="en-US" sz="2800" dirty="0" smtClean="0">
                <a:solidFill>
                  <a:schemeClr val="tx1"/>
                </a:solidFill>
              </a:rPr>
              <a:t> large mane which runs in a crest along </a:t>
            </a:r>
            <a:r>
              <a:rPr lang="en-US" sz="2800" b="1" dirty="0" smtClean="0">
                <a:solidFill>
                  <a:schemeClr val="tx1"/>
                </a:solidFill>
              </a:rPr>
              <a:t>its</a:t>
            </a:r>
            <a:r>
              <a:rPr lang="en-US" sz="2800" dirty="0" smtClean="0">
                <a:solidFill>
                  <a:schemeClr val="tx1"/>
                </a:solidFill>
              </a:rPr>
              <a:t> back from </a:t>
            </a:r>
            <a:r>
              <a:rPr lang="en-US" sz="2800" b="1" dirty="0" smtClean="0">
                <a:solidFill>
                  <a:schemeClr val="tx1"/>
                </a:solidFill>
              </a:rPr>
              <a:t>its</a:t>
            </a:r>
            <a:r>
              <a:rPr lang="en-US" sz="2800" dirty="0" smtClean="0">
                <a:solidFill>
                  <a:schemeClr val="tx1"/>
                </a:solidFill>
              </a:rPr>
              <a:t> head to lower body, larger, more sharply featured and straighter skull, </a:t>
            </a:r>
            <a:r>
              <a:rPr lang="en-US" sz="2800" b="1" dirty="0" smtClean="0">
                <a:solidFill>
                  <a:schemeClr val="tx1"/>
                </a:solidFill>
              </a:rPr>
              <a:t>its</a:t>
            </a:r>
            <a:r>
              <a:rPr lang="en-US" sz="2800" dirty="0" smtClean="0">
                <a:solidFill>
                  <a:schemeClr val="tx1"/>
                </a:solidFill>
              </a:rPr>
              <a:t> smaller, sharper ears and overall lighter build.</a:t>
            </a:r>
          </a:p>
          <a:p>
            <a:pPr marL="514350" indent="-514350">
              <a:buAutoNum type="arabicPeriod"/>
            </a:pPr>
            <a:r>
              <a:rPr lang="en-US" sz="2800" dirty="0" smtClean="0">
                <a:solidFill>
                  <a:srgbClr val="FF0000"/>
                </a:solidFill>
              </a:rPr>
              <a:t>GHUNGROO- West Bengal</a:t>
            </a:r>
          </a:p>
          <a:p>
            <a:pPr marL="514350" indent="-514350">
              <a:buAutoNum type="arabicPeriod"/>
            </a:pPr>
            <a:r>
              <a:rPr lang="en-US" sz="2800" dirty="0" smtClean="0">
                <a:solidFill>
                  <a:srgbClr val="FF0000"/>
                </a:solidFill>
              </a:rPr>
              <a:t>DOME-Assam , Nagaland (NE)</a:t>
            </a:r>
          </a:p>
          <a:p>
            <a:pPr marL="514350" indent="-514350">
              <a:buAutoNum type="arabicPeriod"/>
            </a:pPr>
            <a:r>
              <a:rPr lang="en-US" sz="2800" dirty="0" smtClean="0">
                <a:solidFill>
                  <a:srgbClr val="FF0000"/>
                </a:solidFill>
              </a:rPr>
              <a:t>JHARSUK- Jharkhand</a:t>
            </a:r>
          </a:p>
          <a:p>
            <a:endParaRPr lang="en-US" dirty="0"/>
          </a:p>
        </p:txBody>
      </p:sp>
      <p:pic>
        <p:nvPicPr>
          <p:cNvPr id="4" name="Picture 2" descr="Sus scrofa cristatus.jpg"/>
          <p:cNvPicPr>
            <a:picLocks noChangeAspect="1" noChangeArrowheads="1"/>
          </p:cNvPicPr>
          <p:nvPr/>
        </p:nvPicPr>
        <p:blipFill>
          <a:blip r:embed="rId2"/>
          <a:srcRect/>
          <a:stretch>
            <a:fillRect/>
          </a:stretch>
        </p:blipFill>
        <p:spPr bwMode="auto">
          <a:xfrm>
            <a:off x="5643570" y="3929066"/>
            <a:ext cx="3286148" cy="2714644"/>
          </a:xfrm>
          <a:prstGeom prst="rect">
            <a:avLst/>
          </a:prstGeom>
          <a:noFill/>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8143932" cy="725470"/>
          </a:xfrm>
        </p:spPr>
        <p:txBody>
          <a:bodyPr>
            <a:noAutofit/>
          </a:bodyPr>
          <a:lstStyle/>
          <a:p>
            <a:r>
              <a:rPr lang="en-US" sz="4400" dirty="0" smtClean="0">
                <a:solidFill>
                  <a:srgbClr val="7030A0"/>
                </a:solidFill>
              </a:rPr>
              <a:t>Scope of </a:t>
            </a:r>
            <a:r>
              <a:rPr lang="en-US" sz="4400" dirty="0" smtClean="0">
                <a:solidFill>
                  <a:srgbClr val="7030A0"/>
                </a:solidFill>
              </a:rPr>
              <a:t>Pig </a:t>
            </a:r>
            <a:r>
              <a:rPr lang="en-US" sz="4400" dirty="0">
                <a:solidFill>
                  <a:srgbClr val="7030A0"/>
                </a:solidFill>
              </a:rPr>
              <a:t>F</a:t>
            </a:r>
            <a:r>
              <a:rPr lang="en-US" sz="4400" dirty="0" smtClean="0">
                <a:solidFill>
                  <a:srgbClr val="7030A0"/>
                </a:solidFill>
              </a:rPr>
              <a:t>arming </a:t>
            </a:r>
            <a:r>
              <a:rPr lang="en-US" sz="4400" dirty="0" smtClean="0">
                <a:solidFill>
                  <a:srgbClr val="7030A0"/>
                </a:solidFill>
              </a:rPr>
              <a:t>in India</a:t>
            </a:r>
            <a:endParaRPr lang="en-US" sz="4400" dirty="0">
              <a:solidFill>
                <a:srgbClr val="7030A0"/>
              </a:solidFill>
            </a:endParaRPr>
          </a:p>
        </p:txBody>
      </p:sp>
      <p:sp>
        <p:nvSpPr>
          <p:cNvPr id="3" name="Content Placeholder 2"/>
          <p:cNvSpPr>
            <a:spLocks noGrp="1"/>
          </p:cNvSpPr>
          <p:nvPr>
            <p:ph idx="1"/>
          </p:nvPr>
        </p:nvSpPr>
        <p:spPr>
          <a:xfrm>
            <a:off x="0" y="1571612"/>
            <a:ext cx="9144000" cy="5286388"/>
          </a:xfrm>
        </p:spPr>
        <p:txBody>
          <a:bodyPr>
            <a:normAutofit lnSpcReduction="10000"/>
          </a:bodyPr>
          <a:lstStyle/>
          <a:p>
            <a:pPr algn="just" fontAlgn="base"/>
            <a:r>
              <a:rPr lang="en-US" dirty="0" smtClean="0"/>
              <a:t>Pigs grow faster than any other animals.  higher feed conversion efficiency.</a:t>
            </a:r>
          </a:p>
          <a:p>
            <a:pPr algn="just" fontAlgn="base"/>
            <a:r>
              <a:rPr lang="en-US" dirty="0" smtClean="0"/>
              <a:t>Pigs can eat and consume almost all types of feed including grains, damaged food, forage, fruits, vegetables, garbage, sugarcane etc. Sometimes they even eat grasses and other green plants or roots.</a:t>
            </a:r>
          </a:p>
          <a:p>
            <a:pPr algn="just" fontAlgn="base"/>
            <a:r>
              <a:rPr lang="en-US" dirty="0" smtClean="0"/>
              <a:t>Pigs become mature earlier than other animals. A sow can be bred for first time at their age of 8-9 months. They can </a:t>
            </a:r>
            <a:r>
              <a:rPr lang="en-US" dirty="0" err="1" smtClean="0"/>
              <a:t>farrow</a:t>
            </a:r>
            <a:r>
              <a:rPr lang="en-US" dirty="0" smtClean="0"/>
              <a:t> twice a year. And in each </a:t>
            </a:r>
            <a:r>
              <a:rPr lang="en-US" dirty="0" err="1" smtClean="0"/>
              <a:t>farrowing</a:t>
            </a:r>
            <a:r>
              <a:rPr lang="en-US" dirty="0" smtClean="0"/>
              <a:t> they give birth of 8-12 piglets.</a:t>
            </a:r>
          </a:p>
          <a:p>
            <a:pPr fontAlgn="base">
              <a:buNone/>
            </a:pPr>
            <a:endParaRPr lang="en-US" dirty="0" smtClean="0"/>
          </a:p>
          <a:p>
            <a:pPr fontAlgn="base">
              <a:buNone/>
            </a:pPr>
            <a:endParaRPr lang="en-US" dirty="0" smtClean="0"/>
          </a:p>
          <a:p>
            <a:pPr fontAlgn="base"/>
            <a:endParaRPr lang="en-US" dirty="0" smtClean="0"/>
          </a:p>
          <a:p>
            <a:pPr fontAlgn="base"/>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57280"/>
            <a:ext cx="8229600" cy="571504"/>
          </a:xfrm>
        </p:spPr>
        <p:txBody>
          <a:bodyPr>
            <a:normAutofit fontScale="90000"/>
          </a:bodyPr>
          <a:lstStyle/>
          <a:p>
            <a:endParaRPr lang="en-US" dirty="0"/>
          </a:p>
        </p:txBody>
      </p:sp>
      <p:sp>
        <p:nvSpPr>
          <p:cNvPr id="3" name="Content Placeholder 2"/>
          <p:cNvSpPr>
            <a:spLocks noGrp="1"/>
          </p:cNvSpPr>
          <p:nvPr>
            <p:ph idx="1"/>
          </p:nvPr>
        </p:nvSpPr>
        <p:spPr>
          <a:xfrm>
            <a:off x="0" y="-357214"/>
            <a:ext cx="8215338" cy="6929462"/>
          </a:xfrm>
        </p:spPr>
        <p:txBody>
          <a:bodyPr>
            <a:normAutofit/>
          </a:bodyPr>
          <a:lstStyle/>
          <a:p>
            <a:pPr fontAlgn="base"/>
            <a:endParaRPr lang="en-US" dirty="0" smtClean="0"/>
          </a:p>
          <a:p>
            <a:pPr fontAlgn="base"/>
            <a:endParaRPr lang="en-US" sz="2800" dirty="0" smtClean="0"/>
          </a:p>
          <a:p>
            <a:pPr fontAlgn="base"/>
            <a:endParaRPr lang="en-US" sz="2800" dirty="0"/>
          </a:p>
          <a:p>
            <a:pPr fontAlgn="base"/>
            <a:endParaRPr lang="en-US" sz="2800" dirty="0" smtClean="0"/>
          </a:p>
          <a:p>
            <a:pPr fontAlgn="base"/>
            <a:r>
              <a:rPr lang="en-US" sz="2800" dirty="0" smtClean="0"/>
              <a:t>A </a:t>
            </a:r>
            <a:r>
              <a:rPr lang="en-US" sz="2800" dirty="0" smtClean="0"/>
              <a:t>pig become suitable for slaughtering purpose at their age of 7-9 months. Within this period they reach marketable weight of 70-100 kg.</a:t>
            </a:r>
          </a:p>
          <a:p>
            <a:pPr fontAlgn="base"/>
            <a:endParaRPr lang="en-US" sz="2800" dirty="0" smtClean="0"/>
          </a:p>
          <a:p>
            <a:pPr fontAlgn="base"/>
            <a:r>
              <a:rPr lang="en-US" sz="2800" dirty="0" smtClean="0"/>
              <a:t>Dressing percentage high ( 75% av.).</a:t>
            </a:r>
          </a:p>
          <a:p>
            <a:pPr fontAlgn="base">
              <a:buNone/>
            </a:pPr>
            <a:endParaRPr lang="en-US" sz="2800" dirty="0" smtClean="0"/>
          </a:p>
          <a:p>
            <a:pPr fontAlgn="base"/>
            <a:r>
              <a:rPr lang="en-US" sz="2800" dirty="0" smtClean="0"/>
              <a:t>Pig meat has a good domestic demand. We can also earn good income by exporting pig products like bacon, ham, lard, pork, sausages etc. to the foreign countries.</a:t>
            </a:r>
          </a:p>
          <a:p>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28652"/>
            <a:ext cx="8229600" cy="142876"/>
          </a:xfrm>
        </p:spPr>
        <p:txBody>
          <a:bodyPr>
            <a:normAutofit fontScale="90000"/>
          </a:bodyPr>
          <a:lstStyle/>
          <a:p>
            <a:endParaRPr lang="en-US" dirty="0"/>
          </a:p>
        </p:txBody>
      </p:sp>
      <p:sp>
        <p:nvSpPr>
          <p:cNvPr id="3" name="Content Placeholder 2"/>
          <p:cNvSpPr>
            <a:spLocks noGrp="1"/>
          </p:cNvSpPr>
          <p:nvPr>
            <p:ph idx="1"/>
          </p:nvPr>
        </p:nvSpPr>
        <p:spPr>
          <a:xfrm>
            <a:off x="0" y="-428652"/>
            <a:ext cx="9144000" cy="7643842"/>
          </a:xfrm>
        </p:spPr>
        <p:txBody>
          <a:bodyPr>
            <a:normAutofit/>
          </a:bodyPr>
          <a:lstStyle/>
          <a:p>
            <a:pPr fontAlgn="base"/>
            <a:endParaRPr lang="en-US" dirty="0" smtClean="0"/>
          </a:p>
          <a:p>
            <a:pPr fontAlgn="base"/>
            <a:endParaRPr lang="en-US" dirty="0" smtClean="0"/>
          </a:p>
          <a:p>
            <a:pPr fontAlgn="base"/>
            <a:endParaRPr lang="en-US" dirty="0"/>
          </a:p>
          <a:p>
            <a:pPr fontAlgn="base"/>
            <a:endParaRPr lang="en-US" dirty="0" smtClean="0"/>
          </a:p>
          <a:p>
            <a:pPr fontAlgn="base"/>
            <a:r>
              <a:rPr lang="en-US" dirty="0" smtClean="0"/>
              <a:t>Setting </a:t>
            </a:r>
            <a:r>
              <a:rPr lang="en-US" dirty="0" smtClean="0"/>
              <a:t>up pig farming business is easy </a:t>
            </a:r>
            <a:r>
              <a:rPr lang="en-US" dirty="0" smtClean="0"/>
              <a:t>and </a:t>
            </a:r>
            <a:r>
              <a:rPr lang="en-US" dirty="0" smtClean="0"/>
              <a:t>it requires little capital/investment for </a:t>
            </a:r>
            <a:r>
              <a:rPr lang="en-US" dirty="0" smtClean="0"/>
              <a:t>building </a:t>
            </a:r>
            <a:r>
              <a:rPr lang="en-US" dirty="0" smtClean="0"/>
              <a:t>houses and buying equipment.</a:t>
            </a:r>
          </a:p>
          <a:p>
            <a:pPr fontAlgn="base"/>
            <a:endParaRPr lang="en-US" dirty="0" smtClean="0"/>
          </a:p>
          <a:p>
            <a:pPr fontAlgn="base"/>
            <a:r>
              <a:rPr lang="en-US" dirty="0" smtClean="0"/>
              <a:t>Pig manure is a great and widely used fertilizer for both crop production and in pond for fish farming purpose.</a:t>
            </a:r>
          </a:p>
          <a:p>
            <a:pPr fontAlgn="base"/>
            <a:r>
              <a:rPr lang="en-US" dirty="0" smtClean="0"/>
              <a:t>Pig fat also has a huge demand in poultry feed, paints, soap and chemical industries. </a:t>
            </a:r>
          </a:p>
          <a:p>
            <a:endParaRPr lang="en-US"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7030A0"/>
                </a:solidFill>
              </a:rPr>
              <a:t>Pig Terminology</a:t>
            </a:r>
            <a:endParaRPr lang="en-US" sz="4800" dirty="0">
              <a:solidFill>
                <a:srgbClr val="7030A0"/>
              </a:solidFill>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dirty="0" smtClean="0"/>
              <a:t>Boar -    </a:t>
            </a:r>
            <a:r>
              <a:rPr lang="en-US" dirty="0" smtClean="0"/>
              <a:t>An </a:t>
            </a:r>
            <a:r>
              <a:rPr lang="en-US" dirty="0" err="1" smtClean="0"/>
              <a:t>uncastrated</a:t>
            </a:r>
            <a:r>
              <a:rPr lang="en-US" dirty="0" smtClean="0"/>
              <a:t> male pig of more than six months of age.</a:t>
            </a:r>
          </a:p>
          <a:p>
            <a:r>
              <a:rPr lang="en-US" b="1" dirty="0" smtClean="0"/>
              <a:t>Hog:</a:t>
            </a:r>
            <a:r>
              <a:rPr lang="en-US" dirty="0" smtClean="0"/>
              <a:t> A growing or aging pig.</a:t>
            </a:r>
          </a:p>
          <a:p>
            <a:r>
              <a:rPr lang="en-US" b="1" dirty="0" smtClean="0"/>
              <a:t>Sow-     </a:t>
            </a:r>
            <a:r>
              <a:rPr lang="en-US" dirty="0"/>
              <a:t>a mature female that has produced </a:t>
            </a:r>
            <a:r>
              <a:rPr lang="en-US" dirty="0" smtClean="0"/>
              <a:t>young.</a:t>
            </a:r>
          </a:p>
          <a:p>
            <a:r>
              <a:rPr lang="en-US" b="1" dirty="0" smtClean="0"/>
              <a:t>Gilt-       </a:t>
            </a:r>
            <a:r>
              <a:rPr lang="en-US" dirty="0"/>
              <a:t>an immature </a:t>
            </a:r>
            <a:r>
              <a:rPr lang="en-US" dirty="0" smtClean="0"/>
              <a:t>female</a:t>
            </a:r>
            <a:r>
              <a:rPr lang="en-US" b="1" dirty="0" smtClean="0"/>
              <a:t>, </a:t>
            </a:r>
            <a:r>
              <a:rPr lang="en-US" dirty="0" smtClean="0"/>
              <a:t>who is yet to have its first litter.</a:t>
            </a:r>
            <a:endParaRPr lang="en-US" b="1" dirty="0" smtClean="0"/>
          </a:p>
          <a:p>
            <a:r>
              <a:rPr lang="en-US" b="1" dirty="0" smtClean="0"/>
              <a:t>Shoat -   </a:t>
            </a:r>
            <a:r>
              <a:rPr lang="en-US" dirty="0" smtClean="0"/>
              <a:t>an immature male</a:t>
            </a:r>
            <a:r>
              <a:rPr lang="en-US" b="1" dirty="0" smtClean="0"/>
              <a:t>.</a:t>
            </a:r>
          </a:p>
          <a:p>
            <a:r>
              <a:rPr lang="en-US" b="1" dirty="0" smtClean="0"/>
              <a:t>Barrow-  </a:t>
            </a:r>
            <a:r>
              <a:rPr lang="en-US" dirty="0"/>
              <a:t>a castrated </a:t>
            </a:r>
            <a:r>
              <a:rPr lang="en-US" dirty="0" smtClean="0"/>
              <a:t>male.</a:t>
            </a:r>
          </a:p>
          <a:p>
            <a:r>
              <a:rPr lang="en-US" b="1" dirty="0" smtClean="0"/>
              <a:t>Farrow-   </a:t>
            </a:r>
            <a:r>
              <a:rPr lang="en-US" dirty="0"/>
              <a:t>act of giving birth in </a:t>
            </a:r>
            <a:r>
              <a:rPr lang="en-US" dirty="0" smtClean="0"/>
              <a:t>pigs.</a:t>
            </a:r>
          </a:p>
          <a:p>
            <a:endParaRPr lang="en-US" b="1" dirty="0" smtClean="0"/>
          </a:p>
          <a:p>
            <a:r>
              <a:rPr lang="en-US" b="1" dirty="0" smtClean="0"/>
              <a:t>Ear Notch-  </a:t>
            </a:r>
            <a:r>
              <a:rPr lang="en-US" dirty="0" smtClean="0"/>
              <a:t>method of permanent identification. Litter number is placed in the right ear, pig number in the left ear.</a:t>
            </a:r>
          </a:p>
          <a:p>
            <a:pPr>
              <a:buNone/>
            </a:pPr>
            <a:endParaRPr lang="en-US" b="1" dirty="0" smtClean="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14602"/>
            <a:ext cx="8229600" cy="1928826"/>
          </a:xfrm>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endParaRPr lang="en-US" dirty="0" smtClean="0"/>
          </a:p>
          <a:p>
            <a:r>
              <a:rPr lang="en-US" b="1" dirty="0" smtClean="0"/>
              <a:t>Needle Teeth- </a:t>
            </a:r>
            <a:r>
              <a:rPr lang="en-US" dirty="0" smtClean="0">
                <a:latin typeface="+mj-lt"/>
              </a:rPr>
              <a:t>set of 8 very sharp teeth in swine that are usually cut off 1 to 3 day old piglets to prevent injury to other piglets and sow's udder</a:t>
            </a:r>
          </a:p>
          <a:p>
            <a:endParaRPr lang="en-US" dirty="0" smtClean="0"/>
          </a:p>
          <a:p>
            <a:r>
              <a:rPr lang="en-US" b="1" dirty="0" err="1" smtClean="0"/>
              <a:t>Weaner</a:t>
            </a:r>
            <a:r>
              <a:rPr lang="en-US" dirty="0" smtClean="0"/>
              <a:t>-A piglet who is separated from its mother and fed solid food. This can take place anywhere between the ages of five and ten weeks.</a:t>
            </a:r>
          </a:p>
          <a:p>
            <a:r>
              <a:rPr lang="en-US" b="1" dirty="0" smtClean="0"/>
              <a:t>Gestation-</a:t>
            </a:r>
            <a:r>
              <a:rPr lang="en-US" dirty="0" smtClean="0"/>
              <a:t> The length of a pregnancy. In pigs, this is three months, three weeks and three days(114 days).</a:t>
            </a:r>
          </a:p>
          <a:p>
            <a:r>
              <a:rPr lang="en-US" b="1" dirty="0" smtClean="0"/>
              <a:t>Piglet</a:t>
            </a:r>
            <a:r>
              <a:rPr lang="en-US" dirty="0" smtClean="0"/>
              <a:t>- young one of pig.</a:t>
            </a:r>
          </a:p>
          <a:p>
            <a:r>
              <a:rPr lang="en-US" b="1" dirty="0" smtClean="0"/>
              <a:t>Pork</a:t>
            </a:r>
            <a:r>
              <a:rPr lang="en-US" dirty="0" smtClean="0"/>
              <a:t>- Meat of pig</a:t>
            </a: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7030A0"/>
                </a:solidFill>
              </a:rPr>
              <a:t>Pig- External Parts</a:t>
            </a:r>
            <a:endParaRPr lang="en-US" sz="6000" dirty="0">
              <a:solidFill>
                <a:srgbClr val="7030A0"/>
              </a:solidFill>
            </a:endParaRPr>
          </a:p>
        </p:txBody>
      </p:sp>
      <p:sp>
        <p:nvSpPr>
          <p:cNvPr id="3" name="Content Placeholder 2"/>
          <p:cNvSpPr>
            <a:spLocks noGrp="1"/>
          </p:cNvSpPr>
          <p:nvPr>
            <p:ph idx="1"/>
          </p:nvPr>
        </p:nvSpPr>
        <p:spPr/>
        <p:txBody>
          <a:bodyPr/>
          <a:lstStyle/>
          <a:p>
            <a:endParaRPr lang="en-US"/>
          </a:p>
        </p:txBody>
      </p:sp>
      <p:pic>
        <p:nvPicPr>
          <p:cNvPr id="1026" name="Picture 2" descr="Swine Exhibitor's Project Guide (7-8 Years of Age) | NC State ..."/>
          <p:cNvPicPr>
            <a:picLocks noChangeAspect="1" noChangeArrowheads="1"/>
          </p:cNvPicPr>
          <p:nvPr/>
        </p:nvPicPr>
        <p:blipFill>
          <a:blip r:embed="rId2"/>
          <a:srcRect/>
          <a:stretch>
            <a:fillRect/>
          </a:stretch>
        </p:blipFill>
        <p:spPr bwMode="auto">
          <a:xfrm>
            <a:off x="0" y="1643051"/>
            <a:ext cx="9144000" cy="4714908"/>
          </a:xfrm>
          <a:prstGeom prst="rect">
            <a:avLst/>
          </a:prstGeom>
          <a:noFill/>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163622"/>
          </a:xfrm>
        </p:spPr>
        <p:txBody>
          <a:bodyPr/>
          <a:lstStyle/>
          <a:p>
            <a:r>
              <a:rPr lang="en-US" sz="4400" dirty="0" smtClean="0">
                <a:solidFill>
                  <a:srgbClr val="7030A0"/>
                </a:solidFill>
              </a:rPr>
              <a:t>Body Cuts of Pig</a:t>
            </a:r>
            <a:endParaRPr lang="en-US" sz="4400" dirty="0">
              <a:solidFill>
                <a:srgbClr val="7030A0"/>
              </a:solidFill>
            </a:endParaRPr>
          </a:p>
        </p:txBody>
      </p:sp>
      <p:sp>
        <p:nvSpPr>
          <p:cNvPr id="3" name="Content Placeholder 2"/>
          <p:cNvSpPr>
            <a:spLocks noGrp="1"/>
          </p:cNvSpPr>
          <p:nvPr>
            <p:ph idx="1"/>
          </p:nvPr>
        </p:nvSpPr>
        <p:spPr>
          <a:xfrm>
            <a:off x="9144000" y="7715280"/>
            <a:ext cx="928726" cy="500066"/>
          </a:xfrm>
        </p:spPr>
        <p:txBody>
          <a:bodyPr/>
          <a:lstStyle/>
          <a:p>
            <a:endParaRPr lang="en-US" dirty="0"/>
          </a:p>
        </p:txBody>
      </p:sp>
      <p:pic>
        <p:nvPicPr>
          <p:cNvPr id="16386" name="Picture 2" descr="Cut of pork - Wikipedia"/>
          <p:cNvPicPr>
            <a:picLocks noChangeAspect="1" noChangeArrowheads="1"/>
          </p:cNvPicPr>
          <p:nvPr/>
        </p:nvPicPr>
        <p:blipFill>
          <a:blip r:embed="rId2"/>
          <a:srcRect/>
          <a:stretch>
            <a:fillRect/>
          </a:stretch>
        </p:blipFill>
        <p:spPr bwMode="auto">
          <a:xfrm>
            <a:off x="428596" y="1785926"/>
            <a:ext cx="7873541" cy="4429132"/>
          </a:xfrm>
          <a:prstGeom prst="rect">
            <a:avLst/>
          </a:prstGeom>
          <a:noFill/>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d2vppzocvtms05.cloudfront.net/media/2A83F6FC-9438-4BDF-922116AE2355E58B/FFDB4394-9D40-4B73-9C51D25473BE20E3/webimage-D06DBF18-9FA7-4FE1-B4E9B245EE5745C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Network">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tf06088808</Template>
  <TotalTime>85</TotalTime>
  <Words>548</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1_Network</vt:lpstr>
      <vt:lpstr>Care and Management of Pigs                    (Part-2)</vt:lpstr>
      <vt:lpstr>Scope of Pig Farming in India</vt:lpstr>
      <vt:lpstr>Slide 3</vt:lpstr>
      <vt:lpstr>Slide 4</vt:lpstr>
      <vt:lpstr>Pig Terminology</vt:lpstr>
      <vt:lpstr>Slide 6</vt:lpstr>
      <vt:lpstr>Pig- External Parts</vt:lpstr>
      <vt:lpstr>Body Cuts of Pig</vt:lpstr>
      <vt:lpstr>Slide 9</vt:lpstr>
      <vt:lpstr>Pig population in India </vt:lpstr>
      <vt:lpstr>Exotic breeds of pigs</vt:lpstr>
      <vt:lpstr>Slide 12</vt:lpstr>
      <vt:lpstr>Slide 13</vt:lpstr>
      <vt:lpstr>Slide 14</vt:lpstr>
      <vt:lpstr>Indigenous Breed of Pigs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and Management of pigs (Part-2)</dc:title>
  <dc:creator>HP</dc:creator>
  <cp:lastModifiedBy>HP</cp:lastModifiedBy>
  <cp:revision>10</cp:revision>
  <dcterms:created xsi:type="dcterms:W3CDTF">2020-05-04T07:47:29Z</dcterms:created>
  <dcterms:modified xsi:type="dcterms:W3CDTF">2020-05-04T09:23:14Z</dcterms:modified>
</cp:coreProperties>
</file>