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94" r:id="rId2"/>
    <p:sldId id="305" r:id="rId3"/>
    <p:sldId id="306" r:id="rId4"/>
    <p:sldId id="302" r:id="rId5"/>
    <p:sldId id="303" r:id="rId6"/>
    <p:sldId id="304" r:id="rId7"/>
    <p:sldId id="296" r:id="rId8"/>
    <p:sldId id="297" r:id="rId9"/>
    <p:sldId id="298" r:id="rId10"/>
    <p:sldId id="270" r:id="rId11"/>
    <p:sldId id="271" r:id="rId12"/>
    <p:sldId id="274" r:id="rId13"/>
    <p:sldId id="275" r:id="rId14"/>
    <p:sldId id="309" r:id="rId15"/>
    <p:sldId id="317" r:id="rId16"/>
    <p:sldId id="310" r:id="rId17"/>
    <p:sldId id="318" r:id="rId18"/>
    <p:sldId id="276" r:id="rId19"/>
    <p:sldId id="277" r:id="rId20"/>
    <p:sldId id="316" r:id="rId21"/>
    <p:sldId id="279" r:id="rId22"/>
    <p:sldId id="308" r:id="rId23"/>
    <p:sldId id="313" r:id="rId24"/>
    <p:sldId id="330" r:id="rId25"/>
    <p:sldId id="334" r:id="rId26"/>
    <p:sldId id="299" r:id="rId27"/>
    <p:sldId id="311" r:id="rId28"/>
    <p:sldId id="312" r:id="rId29"/>
    <p:sldId id="285" r:id="rId30"/>
    <p:sldId id="321" r:id="rId31"/>
    <p:sldId id="319" r:id="rId32"/>
    <p:sldId id="331" r:id="rId33"/>
    <p:sldId id="332" r:id="rId34"/>
    <p:sldId id="333" r:id="rId35"/>
    <p:sldId id="320" r:id="rId36"/>
    <p:sldId id="286" r:id="rId37"/>
    <p:sldId id="287" r:id="rId38"/>
    <p:sldId id="322" r:id="rId39"/>
    <p:sldId id="323" r:id="rId40"/>
    <p:sldId id="326" r:id="rId41"/>
    <p:sldId id="324" r:id="rId42"/>
    <p:sldId id="325" r:id="rId43"/>
    <p:sldId id="28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GROSS AND MICROSCOPIC PATHOLOGY OF CESTODES</a:t>
            </a:r>
            <a:endParaRPr lang="en-IN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C00000"/>
                </a:solidFill>
                <a:latin typeface="Arial Rounded MT Bold" pitchFamily="34" charset="0"/>
              </a:rPr>
              <a:t>Dr Deepak Kumar</a:t>
            </a:r>
          </a:p>
          <a:p>
            <a:pPr algn="ctr">
              <a:buNone/>
            </a:pPr>
            <a:r>
              <a:rPr lang="en-US" sz="2800" i="1" dirty="0" smtClean="0">
                <a:solidFill>
                  <a:srgbClr val="FFC000"/>
                </a:solidFill>
                <a:latin typeface="Arial Rounded MT Bold" pitchFamily="34" charset="0"/>
              </a:rPr>
              <a:t>Assistant Professor</a:t>
            </a:r>
          </a:p>
          <a:p>
            <a:pPr algn="ctr">
              <a:buNone/>
            </a:pPr>
            <a:r>
              <a:rPr lang="en-US" sz="2800" i="1" dirty="0" smtClean="0">
                <a:solidFill>
                  <a:srgbClr val="FFC000"/>
                </a:solidFill>
                <a:latin typeface="Arial Rounded MT Bold" pitchFamily="34" charset="0"/>
              </a:rPr>
              <a:t>Department of Veterinary Pathology</a:t>
            </a:r>
          </a:p>
          <a:p>
            <a:pPr algn="ctr">
              <a:buNone/>
            </a:pPr>
            <a:r>
              <a:rPr lang="en-US" sz="2800" i="1" dirty="0" smtClean="0">
                <a:solidFill>
                  <a:srgbClr val="FFC000"/>
                </a:solidFill>
                <a:latin typeface="Arial Rounded MT Bold" pitchFamily="34" charset="0"/>
              </a:rPr>
              <a:t>Bihar Veterinary College, Patna</a:t>
            </a:r>
          </a:p>
          <a:p>
            <a:pPr algn="ctr">
              <a:buNone/>
            </a:pPr>
            <a:r>
              <a:rPr lang="en-US" sz="2800" i="1" dirty="0" smtClean="0">
                <a:solidFill>
                  <a:srgbClr val="FFC000"/>
                </a:solidFill>
                <a:latin typeface="Arial Rounded MT Bold" pitchFamily="34" charset="0"/>
              </a:rPr>
              <a:t>Bihar Animal Sciences University, Patna- 14</a:t>
            </a:r>
            <a:endParaRPr lang="en-IN" sz="2800" i="1" dirty="0">
              <a:solidFill>
                <a:srgbClr val="FFC000"/>
              </a:solidFill>
              <a:latin typeface="Arial Rounded MT Bold" pitchFamily="34" charset="0"/>
            </a:endParaRPr>
          </a:p>
        </p:txBody>
      </p:sp>
      <p:pic>
        <p:nvPicPr>
          <p:cNvPr id="4" name="Picture 3" descr="C:\Users\santosh kumar\Desktop\logo bv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2137172" cy="162798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8288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Most common &amp; Important Tapeworm in  Domestic Animals </a:t>
            </a:r>
            <a:endParaRPr lang="en-IN" sz="32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Cattle</a:t>
            </a:r>
            <a:r>
              <a:rPr lang="en-US" dirty="0" smtClean="0"/>
              <a:t> –    </a:t>
            </a:r>
            <a:r>
              <a:rPr lang="en-US" sz="2400" dirty="0" err="1" smtClean="0"/>
              <a:t>Moniezia</a:t>
            </a:r>
            <a:r>
              <a:rPr lang="en-US" sz="2400" dirty="0" smtClean="0"/>
              <a:t> expansa, </a:t>
            </a:r>
          </a:p>
          <a:p>
            <a:pPr>
              <a:buNone/>
            </a:pPr>
            <a:r>
              <a:rPr lang="en-US" sz="2400" dirty="0" smtClean="0"/>
              <a:t>                              </a:t>
            </a:r>
            <a:r>
              <a:rPr lang="en-US" sz="2400" dirty="0" err="1" smtClean="0"/>
              <a:t>Avitellina</a:t>
            </a:r>
            <a:r>
              <a:rPr lang="en-US" sz="2400" dirty="0" smtClean="0"/>
              <a:t> </a:t>
            </a:r>
            <a:r>
              <a:rPr lang="en-US" sz="2400" dirty="0" err="1" smtClean="0"/>
              <a:t>centripunctata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Sheep &amp; goat </a:t>
            </a:r>
            <a:r>
              <a:rPr lang="en-US" sz="2400" dirty="0" smtClean="0"/>
              <a:t>– Moniezia </a:t>
            </a:r>
            <a:r>
              <a:rPr lang="en-US" sz="2400" dirty="0" err="1" smtClean="0"/>
              <a:t>benedeni</a:t>
            </a:r>
            <a:r>
              <a:rPr lang="en-US" sz="2400" dirty="0" smtClean="0"/>
              <a:t>, </a:t>
            </a:r>
          </a:p>
          <a:p>
            <a:pPr>
              <a:buNone/>
            </a:pPr>
            <a:r>
              <a:rPr lang="en-US" sz="2400" dirty="0" smtClean="0"/>
              <a:t>                                           M. expansa, </a:t>
            </a:r>
          </a:p>
          <a:p>
            <a:pPr>
              <a:buNone/>
            </a:pPr>
            <a:r>
              <a:rPr lang="en-US" sz="2400" dirty="0" smtClean="0"/>
              <a:t>                                           </a:t>
            </a:r>
            <a:r>
              <a:rPr lang="en-US" sz="2400" dirty="0" err="1" smtClean="0"/>
              <a:t>Thysanosoma</a:t>
            </a:r>
            <a:r>
              <a:rPr lang="en-US" sz="2400" dirty="0" smtClean="0"/>
              <a:t> </a:t>
            </a:r>
            <a:r>
              <a:rPr lang="en-US" sz="2400" dirty="0" err="1" smtClean="0"/>
              <a:t>acitinioides</a:t>
            </a:r>
            <a:r>
              <a:rPr lang="en-US" sz="2400" dirty="0" smtClean="0"/>
              <a:t>, </a:t>
            </a:r>
          </a:p>
          <a:p>
            <a:pPr>
              <a:buNone/>
            </a:pPr>
            <a:r>
              <a:rPr lang="en-US" sz="2400" dirty="0" smtClean="0"/>
              <a:t>                                            </a:t>
            </a:r>
            <a:r>
              <a:rPr lang="en-US" sz="2400" dirty="0" err="1" smtClean="0"/>
              <a:t>Avitellina</a:t>
            </a:r>
            <a:r>
              <a:rPr lang="en-US" sz="2400" dirty="0" smtClean="0"/>
              <a:t> </a:t>
            </a:r>
            <a:r>
              <a:rPr lang="en-US" sz="2400" dirty="0" err="1" smtClean="0"/>
              <a:t>centripunctata</a:t>
            </a:r>
            <a:r>
              <a:rPr lang="en-US" sz="2400" dirty="0" smtClean="0"/>
              <a:t>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Most common &amp; Important Tapeworm in  Domestic Animals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Cates</a:t>
            </a:r>
            <a:r>
              <a:rPr lang="en-US" dirty="0" smtClean="0"/>
              <a:t> – </a:t>
            </a:r>
            <a:r>
              <a:rPr lang="en-US" sz="2800" dirty="0" err="1" smtClean="0"/>
              <a:t>Taenia</a:t>
            </a:r>
            <a:r>
              <a:rPr lang="en-US" sz="2800" dirty="0" smtClean="0"/>
              <a:t> </a:t>
            </a:r>
            <a:r>
              <a:rPr lang="en-US" sz="2800" dirty="0" err="1" smtClean="0"/>
              <a:t>taeniformis</a:t>
            </a:r>
            <a:r>
              <a:rPr lang="en-US" sz="2800" dirty="0" smtClean="0"/>
              <a:t>, </a:t>
            </a:r>
          </a:p>
          <a:p>
            <a:pPr>
              <a:buNone/>
            </a:pPr>
            <a:r>
              <a:rPr lang="en-US" sz="2800" dirty="0" smtClean="0"/>
              <a:t>                    </a:t>
            </a:r>
            <a:r>
              <a:rPr lang="en-US" sz="2800" dirty="0" err="1" smtClean="0"/>
              <a:t>Dipylidium</a:t>
            </a:r>
            <a:r>
              <a:rPr lang="en-US" sz="2800" dirty="0" smtClean="0"/>
              <a:t> </a:t>
            </a:r>
            <a:r>
              <a:rPr lang="en-US" sz="2800" dirty="0" err="1" smtClean="0"/>
              <a:t>caninum</a:t>
            </a:r>
            <a:r>
              <a:rPr lang="en-US" sz="2800" dirty="0" smtClean="0"/>
              <a:t>, </a:t>
            </a:r>
          </a:p>
          <a:p>
            <a:pPr>
              <a:buNone/>
            </a:pPr>
            <a:r>
              <a:rPr lang="en-US" sz="2800" dirty="0" smtClean="0"/>
              <a:t>                    </a:t>
            </a:r>
            <a:r>
              <a:rPr lang="en-US" sz="2800" dirty="0" err="1" smtClean="0"/>
              <a:t>Diphyllobothrium</a:t>
            </a:r>
            <a:r>
              <a:rPr lang="en-US" sz="2800" dirty="0" smtClean="0"/>
              <a:t> </a:t>
            </a:r>
            <a:r>
              <a:rPr lang="en-US" sz="2800" dirty="0" err="1" smtClean="0"/>
              <a:t>latum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Dogs</a:t>
            </a:r>
            <a:r>
              <a:rPr lang="en-US" dirty="0" smtClean="0"/>
              <a:t> – </a:t>
            </a:r>
            <a:r>
              <a:rPr lang="en-US" sz="2800" dirty="0" err="1" smtClean="0"/>
              <a:t>Dipylidium</a:t>
            </a:r>
            <a:r>
              <a:rPr lang="en-US" sz="2800" dirty="0" smtClean="0"/>
              <a:t> </a:t>
            </a:r>
            <a:r>
              <a:rPr lang="en-US" sz="2800" dirty="0" err="1" smtClean="0"/>
              <a:t>caninum</a:t>
            </a:r>
            <a:r>
              <a:rPr lang="en-US" sz="2800" dirty="0" smtClean="0"/>
              <a:t>, </a:t>
            </a:r>
          </a:p>
          <a:p>
            <a:pPr>
              <a:buNone/>
            </a:pPr>
            <a:r>
              <a:rPr lang="en-US" sz="2800" dirty="0" smtClean="0"/>
              <a:t>                    </a:t>
            </a:r>
            <a:r>
              <a:rPr lang="en-US" sz="2800" dirty="0" err="1" smtClean="0"/>
              <a:t>Taenia</a:t>
            </a:r>
            <a:r>
              <a:rPr lang="en-US" sz="2800" dirty="0" smtClean="0"/>
              <a:t> </a:t>
            </a:r>
            <a:r>
              <a:rPr lang="en-US" sz="2800" dirty="0" err="1" smtClean="0"/>
              <a:t>pisiformis</a:t>
            </a:r>
            <a:r>
              <a:rPr lang="en-US" sz="2800" dirty="0" smtClean="0"/>
              <a:t>, </a:t>
            </a:r>
          </a:p>
          <a:p>
            <a:pPr>
              <a:buNone/>
            </a:pPr>
            <a:r>
              <a:rPr lang="en-US" sz="2800" dirty="0" smtClean="0"/>
              <a:t>                    T. </a:t>
            </a:r>
            <a:r>
              <a:rPr lang="en-US" sz="2800" dirty="0" err="1" smtClean="0"/>
              <a:t>hydatigena</a:t>
            </a:r>
            <a:r>
              <a:rPr lang="en-US" sz="2800" dirty="0" smtClean="0"/>
              <a:t>,</a:t>
            </a:r>
          </a:p>
          <a:p>
            <a:pPr>
              <a:buNone/>
            </a:pPr>
            <a:r>
              <a:rPr lang="en-US" sz="2800" dirty="0" smtClean="0"/>
              <a:t>                     </a:t>
            </a:r>
            <a:r>
              <a:rPr lang="en-US" sz="2800" dirty="0" err="1" smtClean="0"/>
              <a:t>Multiceps</a:t>
            </a:r>
            <a:r>
              <a:rPr lang="en-US" sz="2800" dirty="0" smtClean="0"/>
              <a:t> </a:t>
            </a:r>
            <a:r>
              <a:rPr lang="en-US" sz="2800" dirty="0" err="1" smtClean="0"/>
              <a:t>multiceps</a:t>
            </a:r>
            <a:r>
              <a:rPr lang="en-US" sz="2800" dirty="0" smtClean="0"/>
              <a:t>, </a:t>
            </a:r>
          </a:p>
          <a:p>
            <a:pPr>
              <a:buNone/>
            </a:pPr>
            <a:r>
              <a:rPr lang="en-US" sz="2800" dirty="0" smtClean="0"/>
              <a:t>                     M. </a:t>
            </a:r>
            <a:r>
              <a:rPr lang="en-US" sz="2800" dirty="0" err="1" smtClean="0"/>
              <a:t>serialis</a:t>
            </a:r>
            <a:r>
              <a:rPr lang="en-US" sz="2800" dirty="0" smtClean="0"/>
              <a:t>, </a:t>
            </a:r>
          </a:p>
          <a:p>
            <a:pPr>
              <a:buNone/>
            </a:pPr>
            <a:r>
              <a:rPr lang="en-US" sz="2800" dirty="0" smtClean="0"/>
              <a:t>                    </a:t>
            </a:r>
            <a:r>
              <a:rPr lang="en-US" sz="2800" dirty="0" err="1" smtClean="0"/>
              <a:t>Echinococcus</a:t>
            </a:r>
            <a:r>
              <a:rPr lang="en-US" sz="2800" dirty="0" smtClean="0"/>
              <a:t> </a:t>
            </a:r>
            <a:r>
              <a:rPr lang="en-US" sz="2800" dirty="0" err="1" smtClean="0"/>
              <a:t>granulasus</a:t>
            </a:r>
            <a:r>
              <a:rPr lang="en-US" sz="2800" dirty="0" smtClean="0"/>
              <a:t>, </a:t>
            </a:r>
          </a:p>
          <a:p>
            <a:pPr>
              <a:buNone/>
            </a:pPr>
            <a:r>
              <a:rPr lang="en-US" sz="2800" dirty="0" smtClean="0"/>
              <a:t>                     </a:t>
            </a:r>
            <a:r>
              <a:rPr lang="en-US" sz="2800" dirty="0" err="1" smtClean="0"/>
              <a:t>Diphylobothrium</a:t>
            </a:r>
            <a:r>
              <a:rPr lang="en-US" sz="2800" dirty="0" smtClean="0"/>
              <a:t> </a:t>
            </a:r>
            <a:r>
              <a:rPr lang="en-US" sz="2800" dirty="0" err="1" smtClean="0"/>
              <a:t>latum</a:t>
            </a:r>
            <a:r>
              <a:rPr lang="en-US" sz="2800" dirty="0" smtClean="0"/>
              <a:t>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00" y="304800"/>
            <a:ext cx="9089400" cy="624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02716"/>
            <a:ext cx="9144000" cy="642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44" y="0"/>
            <a:ext cx="91353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78916"/>
            <a:ext cx="8991600" cy="627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45114"/>
            <a:ext cx="9144000" cy="690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2096"/>
            <a:ext cx="9144000" cy="684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694" y="0"/>
            <a:ext cx="90973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6062" y="0"/>
            <a:ext cx="9210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4496"/>
            <a:ext cx="8915400" cy="638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420" y="228600"/>
            <a:ext cx="867698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The larval stage or bladder worm of the parasite produces more damage</a:t>
            </a:r>
          </a:p>
          <a:p>
            <a:r>
              <a:rPr lang="en-IN" i="1" dirty="0" err="1"/>
              <a:t>Cysticercus</a:t>
            </a:r>
            <a:r>
              <a:rPr lang="en-IN" i="1" dirty="0"/>
              <a:t> </a:t>
            </a:r>
            <a:r>
              <a:rPr lang="en-IN" i="1" dirty="0" err="1"/>
              <a:t>cellulosae</a:t>
            </a:r>
            <a:r>
              <a:rPr lang="en-IN" i="1" dirty="0"/>
              <a:t> </a:t>
            </a:r>
            <a:r>
              <a:rPr lang="en-IN" dirty="0"/>
              <a:t>is the bladder worm of </a:t>
            </a:r>
            <a:r>
              <a:rPr lang="en-IN" i="1" dirty="0" err="1"/>
              <a:t>Taenia</a:t>
            </a:r>
            <a:r>
              <a:rPr lang="en-IN" i="1" dirty="0"/>
              <a:t> </a:t>
            </a:r>
            <a:r>
              <a:rPr lang="en-IN" i="1" dirty="0" err="1"/>
              <a:t>solium</a:t>
            </a:r>
            <a:r>
              <a:rPr lang="en-IN" dirty="0"/>
              <a:t> in man which infects shoulder, neck, diaphragm, tongue, </a:t>
            </a:r>
            <a:r>
              <a:rPr lang="en-IN" dirty="0" err="1"/>
              <a:t>intercostal</a:t>
            </a:r>
            <a:r>
              <a:rPr lang="en-IN" dirty="0"/>
              <a:t>, abdominal and cardiac muscle of pigs</a:t>
            </a:r>
          </a:p>
          <a:p>
            <a:r>
              <a:rPr lang="en-IN" dirty="0"/>
              <a:t>The affected meat is called '</a:t>
            </a:r>
            <a:r>
              <a:rPr lang="en-IN" b="1" dirty="0"/>
              <a:t>measly pork'</a:t>
            </a:r>
            <a:endParaRPr lang="en-IN" dirty="0"/>
          </a:p>
          <a:p>
            <a:r>
              <a:rPr lang="en-IN" i="1" dirty="0" err="1"/>
              <a:t>Cysticercus</a:t>
            </a:r>
            <a:r>
              <a:rPr lang="en-IN" i="1" dirty="0"/>
              <a:t> </a:t>
            </a:r>
            <a:r>
              <a:rPr lang="en-IN" i="1" dirty="0" err="1"/>
              <a:t>bovis</a:t>
            </a:r>
            <a:r>
              <a:rPr lang="en-IN" i="1" dirty="0"/>
              <a:t> </a:t>
            </a:r>
            <a:r>
              <a:rPr lang="en-IN" dirty="0"/>
              <a:t>is the bladder worm of human adult tape worm – </a:t>
            </a:r>
            <a:r>
              <a:rPr lang="en-IN" i="1" dirty="0"/>
              <a:t>T </a:t>
            </a:r>
            <a:r>
              <a:rPr lang="en-IN" i="1" dirty="0" err="1"/>
              <a:t>saginata</a:t>
            </a:r>
            <a:r>
              <a:rPr lang="en-IN" dirty="0"/>
              <a:t> found in the muscles, liver, heart etc. of cattle</a:t>
            </a:r>
          </a:p>
          <a:p>
            <a:r>
              <a:rPr lang="en-IN" dirty="0"/>
              <a:t>The affected meat is known as ‘</a:t>
            </a:r>
            <a:r>
              <a:rPr lang="en-IN" b="1" dirty="0"/>
              <a:t>measly beef’.</a:t>
            </a:r>
            <a:endParaRPr lang="en-IN" dirty="0"/>
          </a:p>
          <a:p>
            <a:endParaRPr lang="en-IN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/>
              <a:t>Clinical signs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Diminished </a:t>
            </a:r>
            <a:r>
              <a:rPr lang="en-IN" dirty="0"/>
              <a:t>appetite and in dogs due to severe irritation of anus drags themselves sitting on their buttocks.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5505"/>
            <a:ext cx="9144000" cy="671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02" y="304800"/>
            <a:ext cx="8296298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420" y="304800"/>
            <a:ext cx="867698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44" y="304800"/>
            <a:ext cx="890675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IN" i="1" dirty="0" err="1"/>
              <a:t>Coenurus</a:t>
            </a:r>
            <a:r>
              <a:rPr lang="en-IN" i="1" dirty="0"/>
              <a:t> </a:t>
            </a:r>
            <a:r>
              <a:rPr lang="en-IN" i="1" dirty="0" err="1"/>
              <a:t>cerebralis</a:t>
            </a:r>
            <a:r>
              <a:rPr lang="en-IN" i="1" dirty="0"/>
              <a:t> </a:t>
            </a:r>
            <a:r>
              <a:rPr lang="en-IN" dirty="0"/>
              <a:t>is the bladder worm of dog tape worm </a:t>
            </a:r>
            <a:r>
              <a:rPr lang="en-IN" i="1" dirty="0" err="1"/>
              <a:t>M.multiceps</a:t>
            </a:r>
            <a:r>
              <a:rPr lang="en-IN" dirty="0"/>
              <a:t> found in the central nervous system of sheep causing </a:t>
            </a:r>
            <a:r>
              <a:rPr lang="en-IN" b="1" dirty="0"/>
              <a:t>'</a:t>
            </a:r>
            <a:r>
              <a:rPr lang="en-IN" b="1" dirty="0" err="1"/>
              <a:t>Gid</a:t>
            </a:r>
            <a:r>
              <a:rPr lang="en-IN" b="1" dirty="0"/>
              <a:t>'</a:t>
            </a:r>
            <a:endParaRPr lang="en-IN" dirty="0"/>
          </a:p>
          <a:p>
            <a:pPr algn="just"/>
            <a:r>
              <a:rPr lang="en-IN" i="1" dirty="0" err="1"/>
              <a:t>Cysticercus</a:t>
            </a:r>
            <a:r>
              <a:rPr lang="en-IN" i="1" dirty="0"/>
              <a:t> </a:t>
            </a:r>
            <a:r>
              <a:rPr lang="en-IN" i="1" dirty="0" err="1"/>
              <a:t>ovis</a:t>
            </a:r>
            <a:r>
              <a:rPr lang="en-IN" i="1" dirty="0"/>
              <a:t> </a:t>
            </a:r>
            <a:r>
              <a:rPr lang="en-IN" dirty="0"/>
              <a:t>is the bladder worm of dog tape worm </a:t>
            </a:r>
            <a:r>
              <a:rPr lang="en-IN" i="1" dirty="0" err="1"/>
              <a:t>T.ovis</a:t>
            </a:r>
            <a:r>
              <a:rPr lang="en-IN" dirty="0"/>
              <a:t> seen in the muscle of sheep and goat</a:t>
            </a:r>
          </a:p>
          <a:p>
            <a:pPr algn="just"/>
            <a:r>
              <a:rPr lang="en-IN" i="1" dirty="0" err="1"/>
              <a:t>C.tenuicollis</a:t>
            </a:r>
            <a:r>
              <a:rPr lang="en-IN" i="1" dirty="0"/>
              <a:t> </a:t>
            </a:r>
            <a:r>
              <a:rPr lang="en-IN" dirty="0"/>
              <a:t>is the bladder worm of </a:t>
            </a:r>
            <a:r>
              <a:rPr lang="en-IN" i="1" dirty="0"/>
              <a:t>T. </a:t>
            </a:r>
            <a:r>
              <a:rPr lang="en-IN" i="1" dirty="0" err="1"/>
              <a:t>hydatigena</a:t>
            </a:r>
            <a:r>
              <a:rPr lang="en-IN" dirty="0"/>
              <a:t> found in the </a:t>
            </a:r>
            <a:r>
              <a:rPr lang="en-IN" dirty="0" err="1"/>
              <a:t>liver,mesentery</a:t>
            </a:r>
            <a:r>
              <a:rPr lang="en-IN" dirty="0"/>
              <a:t> and </a:t>
            </a:r>
            <a:r>
              <a:rPr lang="en-IN" dirty="0" err="1"/>
              <a:t>omentum</a:t>
            </a:r>
            <a:r>
              <a:rPr lang="en-IN" dirty="0"/>
              <a:t> of sheep, goat and pigs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err="1" smtClean="0"/>
              <a:t>Hydatid</a:t>
            </a:r>
            <a:r>
              <a:rPr lang="en-IN" dirty="0" smtClean="0"/>
              <a:t> cysts is the bladder worm stage of genus </a:t>
            </a:r>
            <a:r>
              <a:rPr lang="en-IN" i="1" dirty="0" err="1" smtClean="0"/>
              <a:t>Echinococcus</a:t>
            </a:r>
            <a:r>
              <a:rPr lang="en-IN" dirty="0" smtClean="0"/>
              <a:t> found in the </a:t>
            </a:r>
            <a:r>
              <a:rPr lang="en-IN" dirty="0" err="1" smtClean="0"/>
              <a:t>liver,lungs</a:t>
            </a:r>
            <a:r>
              <a:rPr lang="en-IN" dirty="0" smtClean="0"/>
              <a:t> and other important organs and the condition is called as </a:t>
            </a:r>
            <a:r>
              <a:rPr lang="en-IN" dirty="0" err="1" smtClean="0"/>
              <a:t>echinococcosis</a:t>
            </a:r>
            <a:r>
              <a:rPr lang="en-IN" dirty="0" smtClean="0"/>
              <a:t> or </a:t>
            </a:r>
            <a:r>
              <a:rPr lang="en-IN" dirty="0" err="1" smtClean="0"/>
              <a:t>hydatid</a:t>
            </a:r>
            <a:r>
              <a:rPr lang="en-IN" dirty="0" smtClean="0"/>
              <a:t> disease</a:t>
            </a:r>
          </a:p>
          <a:p>
            <a:r>
              <a:rPr lang="en-IN" dirty="0" smtClean="0"/>
              <a:t>Two species of </a:t>
            </a:r>
            <a:r>
              <a:rPr lang="en-IN" i="1" dirty="0" err="1" smtClean="0"/>
              <a:t>E.granulosus</a:t>
            </a:r>
            <a:r>
              <a:rPr lang="en-IN" dirty="0" smtClean="0"/>
              <a:t> and </a:t>
            </a:r>
            <a:r>
              <a:rPr lang="en-IN" i="1" dirty="0" err="1" smtClean="0"/>
              <a:t>E.multilocularis</a:t>
            </a:r>
            <a:r>
              <a:rPr lang="en-IN" dirty="0" smtClean="0"/>
              <a:t> occurs. Dogs and wild </a:t>
            </a:r>
            <a:r>
              <a:rPr lang="en-IN" dirty="0" err="1" smtClean="0"/>
              <a:t>carnivors</a:t>
            </a:r>
            <a:r>
              <a:rPr lang="en-IN" dirty="0" smtClean="0"/>
              <a:t> act as a final host of </a:t>
            </a:r>
            <a:r>
              <a:rPr lang="en-IN" i="1" dirty="0" err="1" smtClean="0"/>
              <a:t>E.granulosus</a:t>
            </a:r>
            <a:r>
              <a:rPr lang="en-IN" dirty="0" smtClean="0"/>
              <a:t> whose larvae occurs in sheep and it also infect cattle, horse, </a:t>
            </a:r>
            <a:r>
              <a:rPr lang="en-IN" dirty="0" err="1" smtClean="0"/>
              <a:t>pig,monkey</a:t>
            </a:r>
            <a:r>
              <a:rPr lang="en-IN" dirty="0" smtClean="0"/>
              <a:t>, rodents and human and other species.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Foxes, dogs and cats act as a final host of </a:t>
            </a:r>
            <a:r>
              <a:rPr lang="en-IN" i="1" dirty="0" err="1" smtClean="0"/>
              <a:t>E.multilocularis</a:t>
            </a:r>
            <a:r>
              <a:rPr lang="en-IN" dirty="0" smtClean="0"/>
              <a:t> whose larvae occurs in various rodents and human</a:t>
            </a:r>
          </a:p>
          <a:p>
            <a:pPr fontAlgn="t"/>
            <a:r>
              <a:rPr lang="en-IN" dirty="0" smtClean="0"/>
              <a:t>Liver-</a:t>
            </a:r>
            <a:r>
              <a:rPr lang="en-IN" dirty="0" err="1" smtClean="0"/>
              <a:t>Hydatid</a:t>
            </a:r>
            <a:r>
              <a:rPr lang="en-IN" dirty="0" smtClean="0"/>
              <a:t> cyst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76088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0"/>
            <a:ext cx="9108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9143999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CESTODES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All animals and man are infected with tape warm.</a:t>
            </a:r>
          </a:p>
          <a:p>
            <a:pPr algn="just"/>
            <a:r>
              <a:rPr lang="en-US" dirty="0" smtClean="0"/>
              <a:t>Usually in mild infection, especially in adult animals, no great harm is caused.</a:t>
            </a:r>
          </a:p>
          <a:p>
            <a:pPr algn="just"/>
            <a:r>
              <a:rPr lang="en-US" dirty="0" smtClean="0"/>
              <a:t>It is only in young animals that heavy infestation may produced untriftiness, constipations &amp; diarrhea.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458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902" y="228600"/>
            <a:ext cx="842429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32" y="0"/>
            <a:ext cx="9108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-7134"/>
            <a:ext cx="9144000" cy="690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Cestodes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     N.B -  The </a:t>
            </a:r>
            <a:r>
              <a:rPr lang="en-US" dirty="0" smtClean="0"/>
              <a:t>adult tape worms are all found in the intestines except Thysanosoma actinioides which is found in the billary &amp; pancreatic ducts.</a:t>
            </a:r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Tapeworm 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3581400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447800"/>
            <a:ext cx="5029200" cy="51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33" y="0"/>
            <a:ext cx="9138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45114"/>
            <a:ext cx="9144000" cy="690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243</Words>
  <Application>Microsoft Office PowerPoint</Application>
  <PresentationFormat>On-screen Show (4:3)</PresentationFormat>
  <Paragraphs>51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GROSS AND MICROSCOPIC PATHOLOGY OF CESTODES</vt:lpstr>
      <vt:lpstr>Slide 2</vt:lpstr>
      <vt:lpstr>Slide 3</vt:lpstr>
      <vt:lpstr>CESTODES</vt:lpstr>
      <vt:lpstr>Slide 5</vt:lpstr>
      <vt:lpstr>Cestodes </vt:lpstr>
      <vt:lpstr>Tapeworm </vt:lpstr>
      <vt:lpstr>Slide 8</vt:lpstr>
      <vt:lpstr>Slide 9</vt:lpstr>
      <vt:lpstr>Most common &amp; Important Tapeworm in  Domestic Animals </vt:lpstr>
      <vt:lpstr>Most common &amp; Important Tapeworm in  Domestic Animals 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Clinical signs 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santosh kumar</dc:creator>
  <cp:lastModifiedBy>santosh kumar</cp:lastModifiedBy>
  <cp:revision>99</cp:revision>
  <dcterms:created xsi:type="dcterms:W3CDTF">2006-08-16T00:00:00Z</dcterms:created>
  <dcterms:modified xsi:type="dcterms:W3CDTF">2020-05-22T03:58:11Z</dcterms:modified>
</cp:coreProperties>
</file>