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3" r:id="rId6"/>
    <p:sldId id="261" r:id="rId7"/>
    <p:sldId id="262" r:id="rId8"/>
    <p:sldId id="264" r:id="rId9"/>
    <p:sldId id="265" r:id="rId10"/>
    <p:sldId id="267" r:id="rId11"/>
    <p:sldId id="271" r:id="rId12"/>
    <p:sldId id="269" r:id="rId13"/>
    <p:sldId id="266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996633"/>
    <a:srgbClr val="FF3300"/>
    <a:srgbClr val="CC0099"/>
    <a:srgbClr val="009900"/>
    <a:srgbClr val="00CC00"/>
    <a:srgbClr val="99CC00"/>
    <a:srgbClr val="33CC33"/>
    <a:srgbClr val="008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990600"/>
            <a:ext cx="5105400" cy="286816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Composition of muscle- I</a:t>
            </a:r>
            <a:b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 part of Unit IV- 3</a:t>
            </a:r>
            <a:r>
              <a:rPr lang="en-US" sz="2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Prof. Year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4343400"/>
            <a:ext cx="5114778" cy="1101248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Dr. Gargi Mahapatra</a:t>
            </a:r>
          </a:p>
          <a:p>
            <a:pPr algn="ctr"/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Asst. Prof. cum Jnr. Sc.</a:t>
            </a:r>
          </a:p>
          <a:p>
            <a:pPr algn="ctr"/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Dept. of Livestock Products Technology</a:t>
            </a:r>
          </a:p>
          <a:p>
            <a:pPr algn="ctr"/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Bihar Veterinary College</a:t>
            </a:r>
          </a:p>
          <a:p>
            <a:pPr algn="ctr"/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BASU, Patna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93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04800"/>
            <a:ext cx="5897880" cy="1173480"/>
          </a:xfrm>
        </p:spPr>
        <p:txBody>
          <a:bodyPr>
            <a:normAutofit/>
          </a:bodyPr>
          <a:lstStyle/>
          <a:p>
            <a:pPr algn="r"/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Sarcoplasmic Proteins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057400"/>
            <a:ext cx="6248400" cy="602512"/>
          </a:xfrm>
        </p:spPr>
        <p:txBody>
          <a:bodyPr>
            <a:noAutofit/>
          </a:bodyPr>
          <a:lstStyle/>
          <a:p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Makes </a:t>
            </a:r>
            <a:r>
              <a:rPr lang="en-US" sz="24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up to </a:t>
            </a: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30-35% of the total protein in skeletal muscle</a:t>
            </a:r>
            <a:r>
              <a:rPr lang="en-US" sz="24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3733800"/>
            <a:ext cx="7239000" cy="2667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Constitutes several enzymes required for the normal functioning of the muscle cell. These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proteins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susceptible to heat.</a:t>
            </a:r>
          </a:p>
          <a:p>
            <a:pPr marL="0" indent="0" algn="r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09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5897880" cy="71628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Connective Tissue</a:t>
            </a:r>
            <a:endParaRPr lang="en-US" sz="32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04800" y="1497416"/>
            <a:ext cx="7543800" cy="602512"/>
          </a:xfrm>
        </p:spPr>
        <p:txBody>
          <a:bodyPr>
            <a:normAutofit fontScale="92500"/>
          </a:bodyPr>
          <a:lstStyle/>
          <a:p>
            <a:pPr algn="ctr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Ground Substance         +       Extra-cellular fibres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Viscous soln. of glycoproteins                      Collagen</a:t>
            </a:r>
          </a:p>
          <a:p>
            <a:pPr marL="0" indent="0">
              <a:buNone/>
            </a:pPr>
            <a:r>
              <a:rPr lang="en-US" sz="22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mucopolysaccharides</a:t>
            </a:r>
            <a:r>
              <a:rPr lang="en-US" sz="22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and                               Elastin</a:t>
            </a:r>
          </a:p>
          <a:p>
            <a:pPr marL="0" indent="0">
              <a:buNone/>
            </a:pPr>
            <a:r>
              <a:rPr lang="en-US" sz="22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Mucoproteins</a:t>
            </a:r>
            <a:r>
              <a:rPr lang="en-US" sz="22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lang="en-US" sz="22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Reticulin</a:t>
            </a:r>
            <a:endParaRPr lang="en-US" sz="2200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          +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Substrate of  collagen                             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&amp; elastin                                           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Hyaluronic + Chondroitin</a:t>
            </a:r>
          </a:p>
          <a:p>
            <a:pPr marL="0" indent="0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sz="2200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Tropocollagen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Acid               </a:t>
            </a:r>
            <a:r>
              <a:rPr lang="en-US" sz="2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Sulphate</a:t>
            </a:r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200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Tropoelastin</a:t>
            </a:r>
            <a:endParaRPr lang="en-US" sz="2200" dirty="0" smtClean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en-US" sz="22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Found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200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Cartilage, tendons</a:t>
            </a:r>
          </a:p>
          <a:p>
            <a:pPr marL="0" indent="0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US" sz="22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Synovial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fluid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200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&amp; adult bones</a:t>
            </a:r>
            <a:endParaRPr lang="en-US" sz="2200" dirty="0">
              <a:solidFill>
                <a:srgbClr val="9966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743200" y="40386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106129" y="4345858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819400" y="2895600"/>
            <a:ext cx="358140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819400" y="2895600"/>
            <a:ext cx="205740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934200" y="4803058"/>
            <a:ext cx="0" cy="7595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191000" y="4803058"/>
            <a:ext cx="838200" cy="7595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083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42048" cy="853440"/>
          </a:xfrm>
        </p:spPr>
        <p:txBody>
          <a:bodyPr/>
          <a:lstStyle/>
          <a:p>
            <a:r>
              <a:rPr lang="en-US" dirty="0" smtClean="0"/>
              <a:t>Connective Tissue 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3886200" cy="4983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Collagen</a:t>
            </a:r>
            <a:endParaRPr lang="en-US" sz="2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Main fibrous protein of the muscle and most common constitute of tendons.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Structural unit-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tropocollagen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Makes 40-60% of the total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stroma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proteins and 20-25% of the total protein in the body.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Contains approx. 33% glycine 14%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hydroxiproline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and 19%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proline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143000"/>
            <a:ext cx="3745992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Elastin</a:t>
            </a:r>
            <a:endParaRPr lang="en-US" sz="2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Common in ligaments. It has yellow fibres which can be easily stretched.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Contains 8 amino acids residues out of which 2 are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desmosine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iso-desmosine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; which contributes towards its highly insoluble nature.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Nutritive value nil.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Highly insoluble to digestive enzymes.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64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6934200" cy="1219200"/>
          </a:xfrm>
        </p:spPr>
        <p:txBody>
          <a:bodyPr>
            <a:noAutofit/>
          </a:bodyPr>
          <a:lstStyle/>
          <a:p>
            <a:r>
              <a:rPr lang="en-US" sz="4000" dirty="0"/>
              <a:t>Connective Tissue </a:t>
            </a:r>
            <a:r>
              <a:rPr lang="en-US" sz="4000" dirty="0" smtClean="0"/>
              <a:t>Proteins </a:t>
            </a:r>
            <a:r>
              <a:rPr lang="en-US" sz="4000" dirty="0" err="1" smtClean="0"/>
              <a:t>Contd</a:t>
            </a:r>
            <a:r>
              <a:rPr lang="en-US" sz="4000" dirty="0" smtClean="0"/>
              <a:t>….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981200"/>
            <a:ext cx="7315200" cy="762000"/>
          </a:xfrm>
        </p:spPr>
        <p:txBody>
          <a:bodyPr>
            <a:noAutofit/>
          </a:bodyPr>
          <a:lstStyle/>
          <a:p>
            <a:pPr algn="r"/>
            <a:r>
              <a:rPr lang="en-US" sz="3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Reticulin</a:t>
            </a:r>
            <a:endParaRPr lang="en-US" sz="3200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85800" y="3505200"/>
            <a:ext cx="6400800" cy="228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composed of small fibres which resemble that of collagen except for its intimate association with lipid containing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myristic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acid. Reticular fibres form a network around blood vessels, neural structure, epithelium etc.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31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242048" cy="4648200"/>
          </a:xfrm>
        </p:spPr>
        <p:txBody>
          <a:bodyPr>
            <a:normAutofit/>
          </a:bodyPr>
          <a:lstStyle/>
          <a:p>
            <a:pPr algn="ctr"/>
            <a:r>
              <a:rPr lang="en-US" sz="7200" u="sng" dirty="0" smtClean="0">
                <a:latin typeface="Baskerville Old Face" pitchFamily="18" charset="0"/>
              </a:rPr>
              <a:t>Thank</a:t>
            </a:r>
            <a:r>
              <a:rPr lang="en-US" sz="7200" dirty="0" smtClean="0">
                <a:latin typeface="Baskerville Old Face" pitchFamily="18" charset="0"/>
              </a:rPr>
              <a:t> </a:t>
            </a:r>
            <a:br>
              <a:rPr lang="en-US" sz="7200" dirty="0" smtClean="0">
                <a:latin typeface="Baskerville Old Face" pitchFamily="18" charset="0"/>
              </a:rPr>
            </a:br>
            <a:r>
              <a:rPr lang="en-US" sz="7200" dirty="0">
                <a:latin typeface="Baskerville Old Face" pitchFamily="18" charset="0"/>
              </a:rPr>
              <a:t/>
            </a:r>
            <a:br>
              <a:rPr lang="en-US" sz="7200" dirty="0">
                <a:latin typeface="Baskerville Old Face" pitchFamily="18" charset="0"/>
              </a:rPr>
            </a:br>
            <a:r>
              <a:rPr lang="en-US" sz="7200" u="sng" dirty="0" smtClean="0">
                <a:latin typeface="Baskerville Old Face" pitchFamily="18" charset="0"/>
              </a:rPr>
              <a:t>you</a:t>
            </a:r>
            <a:r>
              <a:rPr lang="en-US" sz="7200" dirty="0" smtClean="0">
                <a:latin typeface="Baskerville Old Face" pitchFamily="18" charset="0"/>
              </a:rPr>
              <a:t/>
            </a:r>
            <a:br>
              <a:rPr lang="en-US" sz="7200" dirty="0" smtClean="0">
                <a:latin typeface="Baskerville Old Face" pitchFamily="18" charset="0"/>
              </a:rPr>
            </a:br>
            <a:endParaRPr lang="en-US" sz="72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86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0200" y="381000"/>
            <a:ext cx="3429000" cy="20574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Water- 75%</a:t>
            </a:r>
            <a:b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&amp;</a:t>
            </a:r>
            <a:b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Solids 25%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257800" y="3276600"/>
            <a:ext cx="3733800" cy="27432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Protein- 19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%                                   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Lipids- 2.5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                               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Carbohydrates- 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1.2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%                                      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Nitrogenous Subst.- 1.65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%                                  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Inorganic Subst.- 0.65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%                                              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Vitamins- traces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Rectangle 4"/>
          <p:cNvSpPr/>
          <p:nvPr/>
        </p:nvSpPr>
        <p:spPr>
          <a:xfrm>
            <a:off x="1219200" y="2057400"/>
            <a:ext cx="3243196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Composition </a:t>
            </a:r>
            <a:endParaRPr lang="en-US" sz="4400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of </a:t>
            </a:r>
          </a:p>
          <a:p>
            <a:pPr algn="ctr"/>
            <a:r>
              <a:rPr lang="en-US" sz="44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muscle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1344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1143000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Protein Composition of Muscles</a:t>
            </a:r>
            <a:endParaRPr lang="en-US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77724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(19.0%)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Myofibrillar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Sarcoplasmic          </a:t>
            </a:r>
            <a:r>
              <a:rPr lang="en-US" sz="24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Connective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Tissue</a:t>
            </a:r>
          </a:p>
          <a:p>
            <a:pPr marL="0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(11.50%)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      (5.50%)                          </a:t>
            </a:r>
            <a:r>
              <a:rPr lang="en-US" sz="24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(2.0%)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Myosin (5.5%)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Glyceraldehyde Phosphate   </a:t>
            </a:r>
            <a:r>
              <a:rPr lang="en-US" sz="22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Collagen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(1.0%)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Actin (2.5%)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 Dehydrogenase (1.2%)</a:t>
            </a:r>
            <a:r>
              <a:rPr lang="en-US" sz="22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       Elastin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(0.05%)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Troponin 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(0.6%)      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Creatine Kinase(0.5%)</a:t>
            </a:r>
            <a:r>
              <a:rPr lang="en-US" sz="22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    Organelles(0.95%)</a:t>
            </a:r>
          </a:p>
          <a:p>
            <a:pPr marL="0" indent="0">
              <a:buNone/>
            </a:pPr>
            <a:r>
              <a:rPr lang="en-US" sz="2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Tropomyosin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(0.6%)</a:t>
            </a:r>
            <a:r>
              <a:rPr lang="en-US" sz="22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Aldose (0.6%)</a:t>
            </a:r>
          </a:p>
          <a:p>
            <a:pPr marL="0" indent="0">
              <a:buNone/>
            </a:pPr>
            <a:r>
              <a:rPr lang="en-US" sz="2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Actinins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(0.5%)       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Glycolytic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Enzymes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(2.2%)</a:t>
            </a:r>
          </a:p>
          <a:p>
            <a:pPr marL="0" indent="0">
              <a:buNone/>
            </a:pPr>
            <a:r>
              <a:rPr lang="en-US" sz="2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Nebulin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(0.3%)        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Myoglobin (0.2%) </a:t>
            </a:r>
          </a:p>
          <a:p>
            <a:pPr marL="0" indent="0">
              <a:buNone/>
            </a:pPr>
            <a:r>
              <a:rPr lang="en-US" sz="2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Connectin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(0.9%)      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and extracellular proteins (0.6%)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M-line &amp; C Proteins (0.2%)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Miscellaneous (0.4%)</a:t>
            </a:r>
            <a:endParaRPr lang="en-US" sz="2200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46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0" y="228600"/>
            <a:ext cx="3429000" cy="685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Myosin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105400" y="1066800"/>
            <a:ext cx="3810000" cy="5334000"/>
          </a:xfrm>
        </p:spPr>
        <p:txBody>
          <a:bodyPr>
            <a:normAutofit lnSpcReduction="10000"/>
          </a:bodyPr>
          <a:lstStyle/>
          <a:p>
            <a:pPr marL="342900" indent="-342900">
              <a:buClr>
                <a:srgbClr val="FF99FF"/>
              </a:buClr>
              <a:buFont typeface="Wingdings" pitchFamily="2" charset="2"/>
              <a:buChar char="v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Constitutes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50-55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% of the myofibrillar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protein.</a:t>
            </a:r>
          </a:p>
          <a:p>
            <a:pPr marL="342900" indent="-342900">
              <a:buClr>
                <a:srgbClr val="FF99FF"/>
              </a:buClr>
              <a:buFont typeface="Wingdings" pitchFamily="2" charset="2"/>
              <a:buChar char="v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Proline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content lower than actin molecule (5.4%)</a:t>
            </a:r>
          </a:p>
          <a:p>
            <a:pPr marL="342900" indent="-342900">
              <a:buClr>
                <a:srgbClr val="FF99FF"/>
              </a:buClr>
              <a:buFont typeface="Wingdings" pitchFamily="2" charset="2"/>
              <a:buChar char="v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Each myosin molecule has two identical units.</a:t>
            </a:r>
          </a:p>
          <a:p>
            <a:pPr marL="342900" indent="-342900">
              <a:buClr>
                <a:srgbClr val="FF99FF"/>
              </a:buClr>
              <a:buFont typeface="Wingdings" pitchFamily="2" charset="2"/>
              <a:buChar char="v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Each unit has a head, collar/hinge and tail.</a:t>
            </a:r>
          </a:p>
          <a:p>
            <a:pPr marL="342900" indent="-342900">
              <a:buClr>
                <a:srgbClr val="FF99FF"/>
              </a:buClr>
              <a:buFont typeface="Wingdings" pitchFamily="2" charset="2"/>
              <a:buChar char="v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Each molecule has two heavy polypeptide chains and four light polypeptide chains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Clr>
                <a:srgbClr val="FF99FF"/>
              </a:buClr>
              <a:buFont typeface="Wingdings" pitchFamily="2" charset="2"/>
              <a:buChar char="v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Trypsin digestion of myosin molecules splits it into Heavy and Light Meromyosin.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1026" name="Picture 2" descr="C:\Users\Dr. A K Singh\Desktop\gargi\Myosin molecu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923" y="1142999"/>
            <a:ext cx="4095750" cy="401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87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3673" y="152400"/>
            <a:ext cx="42672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Myosin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105400" y="1066800"/>
            <a:ext cx="3810000" cy="5334000"/>
          </a:xfrm>
        </p:spPr>
        <p:txBody>
          <a:bodyPr>
            <a:normAutofit/>
          </a:bodyPr>
          <a:lstStyle/>
          <a:p>
            <a:pPr marL="342900" indent="-342900">
              <a:buClr>
                <a:srgbClr val="FF99FF"/>
              </a:buClr>
              <a:buFont typeface="Wingdings" pitchFamily="2" charset="2"/>
              <a:buChar char="v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Head and collar forms the  heavy meromyosin whereas the tail constitutes the light meromyosin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Clr>
                <a:srgbClr val="FF99FF"/>
              </a:buClr>
              <a:buFont typeface="Wingdings" pitchFamily="2" charset="2"/>
              <a:buChar char="v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The light meromyosin portion contains 2 heavy polypeptide chains whereas the heavy meromyosin contains 2 heavy polypeptide chains and 4 light polypeptide chains.</a:t>
            </a:r>
          </a:p>
          <a:p>
            <a:pPr marL="342900" indent="-342900">
              <a:buClr>
                <a:srgbClr val="FF99FF"/>
              </a:buClr>
              <a:buFont typeface="Wingdings" pitchFamily="2" charset="2"/>
              <a:buChar char="v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Head portion carries ATPase activity and possess actin binding ability.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1026" name="Picture 2" descr="C:\Users\Dr. A K Singh\Desktop\gargi\Myosin molecu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923" y="1142999"/>
            <a:ext cx="4095750" cy="401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337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09800"/>
            <a:ext cx="2362200" cy="1953768"/>
          </a:xfrm>
        </p:spPr>
        <p:txBody>
          <a:bodyPr/>
          <a:lstStyle/>
          <a:p>
            <a:pPr algn="ctr"/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Actin</a:t>
            </a:r>
            <a:b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2438400"/>
            <a:ext cx="5943600" cy="4114800"/>
          </a:xfrm>
        </p:spPr>
        <p:txBody>
          <a:bodyPr>
            <a:normAutofit lnSpcReduction="10000"/>
          </a:bodyPr>
          <a:lstStyle/>
          <a:p>
            <a:pPr marL="342900" indent="-342900" algn="l">
              <a:buClr>
                <a:schemeClr val="bg1"/>
              </a:buClr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It is the main protein of the thin filament.</a:t>
            </a:r>
          </a:p>
          <a:p>
            <a:pPr marL="342900" indent="-342900" algn="l">
              <a:buClr>
                <a:schemeClr val="bg1"/>
              </a:buClr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Constitutes 20-25% of the myofibrillar protein.</a:t>
            </a:r>
          </a:p>
          <a:p>
            <a:pPr marL="342900" indent="-342900" algn="l">
              <a:buClr>
                <a:schemeClr val="bg1"/>
              </a:buClr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Rich in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proline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(14.7%).</a:t>
            </a:r>
          </a:p>
          <a:p>
            <a:pPr marL="342900" indent="-342900" algn="l">
              <a:buClr>
                <a:schemeClr val="bg1"/>
              </a:buClr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Each myosin molecule is surrounded by 6 actin molecules.</a:t>
            </a:r>
          </a:p>
          <a:p>
            <a:pPr marL="342900" indent="-342900" algn="l">
              <a:buClr>
                <a:schemeClr val="bg1"/>
              </a:buClr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Actin molecules exist in two forms:</a:t>
            </a:r>
          </a:p>
          <a:p>
            <a:pPr algn="l">
              <a:buClr>
                <a:schemeClr val="bg1"/>
              </a:buClr>
            </a:pPr>
            <a:r>
              <a:rPr lang="en-US" b="1" dirty="0" smtClean="0">
                <a:solidFill>
                  <a:srgbClr val="FF99FF"/>
                </a:solidFill>
                <a:latin typeface="Times New Roman" pitchFamily="18" charset="0"/>
                <a:cs typeface="Times New Roman" pitchFamily="18" charset="0"/>
              </a:rPr>
              <a:t>		G- Actin &amp; F- Actin</a:t>
            </a:r>
          </a:p>
          <a:p>
            <a:pPr marL="342900" indent="-342900" algn="l">
              <a:buClr>
                <a:schemeClr val="bg1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G-actin molecules polymerize to F-actin molecule and two strands of F-actin spirally coil with one anther to form the super helix.</a:t>
            </a:r>
          </a:p>
          <a:p>
            <a:pPr marL="342900" indent="-342900" algn="l">
              <a:buClr>
                <a:schemeClr val="bg1"/>
              </a:buClr>
              <a:buFont typeface="Wingdings" pitchFamily="2" charset="2"/>
              <a:buChar char="v"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Clr>
                <a:schemeClr val="bg1"/>
              </a:buClr>
              <a:buFont typeface="Wingdings" pitchFamily="2" charset="2"/>
              <a:buChar char="v"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Dr. A K Singh\Desktop\gargi\Actin molecu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04800"/>
            <a:ext cx="5334000" cy="171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166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09800"/>
            <a:ext cx="2590800" cy="1953768"/>
          </a:xfrm>
        </p:spPr>
        <p:txBody>
          <a:bodyPr/>
          <a:lstStyle/>
          <a:p>
            <a:pPr algn="ctr"/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Actin</a:t>
            </a:r>
            <a:b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Contd...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533400"/>
            <a:ext cx="5943600" cy="6019800"/>
          </a:xfrm>
        </p:spPr>
        <p:txBody>
          <a:bodyPr/>
          <a:lstStyle/>
          <a:p>
            <a:pPr marL="342900" indent="-342900" algn="l">
              <a:buClr>
                <a:schemeClr val="bg1"/>
              </a:buClr>
              <a:buFont typeface="Wingdings" pitchFamily="2" charset="2"/>
              <a:buChar char="v"/>
              <a:tabLst>
                <a:tab pos="2109788" algn="l"/>
              </a:tabLst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The G-Actin a.k.a. the Globular actin is the monomeric form of the actin molecules and binds to ATP/ADP molecules  and Ca² ions with high affinity.</a:t>
            </a:r>
          </a:p>
          <a:p>
            <a:pPr marL="342900" indent="-342900" algn="l">
              <a:buClr>
                <a:schemeClr val="bg1"/>
              </a:buClr>
              <a:buFont typeface="Wingdings" pitchFamily="2" charset="2"/>
              <a:buChar char="v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The G-Actin in presence of salts and ATP polymerizes end to end to form the F-Actin or the Fibrous actin.</a:t>
            </a:r>
          </a:p>
          <a:p>
            <a:pPr marL="342900" indent="-342900" algn="l">
              <a:buClr>
                <a:schemeClr val="bg1"/>
              </a:buClr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length of F-actin is monitored by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actinin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actinin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which inhibits the polymerization of G-actin molecules.</a:t>
            </a:r>
          </a:p>
          <a:p>
            <a:pPr marL="342900" indent="-342900" algn="l">
              <a:buClr>
                <a:schemeClr val="bg1"/>
              </a:buClr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lateral association of  F-actin is promoted by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actinin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l">
              <a:buClr>
                <a:schemeClr val="bg1"/>
              </a:buClr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F-actin combines with myosin molecules to form contractile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actino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-myosin of active/ pre-rigor muscle and inextensible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actino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-myosin complex of post-rigor muscle.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23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20040"/>
            <a:ext cx="7467600" cy="594360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Other myofibrillar Proteins</a:t>
            </a:r>
            <a:endParaRPr lang="en-US" sz="3200" u="sng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52365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200" b="1" u="sng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Tropomyosin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Constitutes 8-10% of myofibrillar protein. It is fibrous in nature and lies along side the groove of actin super-helix. It provides mechanical stability to the muscle filament</a:t>
            </a:r>
          </a:p>
          <a:p>
            <a:pPr>
              <a:buFont typeface="Wingdings" pitchFamily="2" charset="2"/>
              <a:buChar char="v"/>
            </a:pPr>
            <a:r>
              <a:rPr lang="en-US" sz="22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Troponin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It also constitutes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8-10% of myofibrillar protein. It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is globular in nature. It plays an important role in the contractile process of the muscle. It is composed of three major members known as </a:t>
            </a:r>
          </a:p>
          <a:p>
            <a:pPr marL="0" indent="0" algn="ctr">
              <a:buNone/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Troponin C, Troponin I &amp; Troponin T</a:t>
            </a:r>
          </a:p>
          <a:p>
            <a:pPr marL="0" indent="0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Troponin C has four binding sites for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Ca²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ions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and forms an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equimolar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complex with troponin I. Troponin I inhibits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actino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-myosin interaction in relaxed state, it allows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actino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-myosin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interaction only in presence of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Ca²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ions. Lastly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Troponin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 binds to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tropomyosin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and troponin C and links to F-actin.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Dr. A K Singh\Desktop\gargi\Tropomyosi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486400" y="2830461"/>
            <a:ext cx="55626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513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20040"/>
            <a:ext cx="7467600" cy="594360"/>
          </a:xfrm>
        </p:spPr>
        <p:txBody>
          <a:bodyPr>
            <a:normAutofit fontScale="90000"/>
          </a:bodyPr>
          <a:lstStyle/>
          <a:p>
            <a:r>
              <a:rPr lang="en-US" sz="32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myofibrillar  Proteins    </a:t>
            </a:r>
            <a:r>
              <a:rPr lang="en-US" sz="3200" u="sng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32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</a:t>
            </a:r>
            <a:endParaRPr lang="en-US" sz="3200" u="sng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467600" cy="52365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2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C-Protein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Constitutes 2-2.5% of myofibrillar protein. They encircle the myosin filament. A total of 18 C-Proteins encircle one myosin filament, 9 bands on each side of H-Zone.</a:t>
            </a:r>
          </a:p>
          <a:p>
            <a:pPr>
              <a:buFont typeface="Wingdings" pitchFamily="2" charset="2"/>
              <a:buChar char="v"/>
            </a:pPr>
            <a:r>
              <a:rPr lang="en-US" sz="22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M-Protein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It also constitutes 4.0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% of myofibrillar protein. It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constitutes the M-line. Play an important role in controlling the polarity of molecules in each half of the sarcomere.</a:t>
            </a:r>
          </a:p>
          <a:p>
            <a:pPr>
              <a:buFont typeface="Wingdings" pitchFamily="2" charset="2"/>
              <a:buChar char="v"/>
            </a:pPr>
            <a:r>
              <a:rPr lang="en-US" sz="2200" b="1" u="sng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Nebulin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It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 is an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actin binding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protein which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is localized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to the thin filament of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sarcomere. It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regulates thin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filament length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during sarcomere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assembly.</a:t>
            </a:r>
          </a:p>
          <a:p>
            <a:pPr>
              <a:buFont typeface="Wingdings" pitchFamily="2" charset="2"/>
              <a:buChar char="v"/>
            </a:pPr>
            <a:r>
              <a:rPr lang="en-US" sz="2200" b="1" u="sng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Titin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Titin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molecule forms elastic filaments linking the ends of thick filaments to the Z-line.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sz="22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u="sng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Actinin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Constitutes 2-2.5% of myofibrillar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protein, promotes lateral association of F-actins.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sz="22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u="sng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Actinin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Regulates length of actin filament.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07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FFFFFF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5663541</TotalTime>
  <Words>837</Words>
  <Application>Microsoft Office PowerPoint</Application>
  <PresentationFormat>On-screen Show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Opulent</vt:lpstr>
      <vt:lpstr>Composition of muscle- I  (A part of Unit IV- 3rd Prof. Year)</vt:lpstr>
      <vt:lpstr>Water- 75% &amp; Solids 25%</vt:lpstr>
      <vt:lpstr>Protein Composition of Muscles</vt:lpstr>
      <vt:lpstr>Myosin</vt:lpstr>
      <vt:lpstr>Myosin Contd…</vt:lpstr>
      <vt:lpstr>Actin </vt:lpstr>
      <vt:lpstr>Actin Contd...</vt:lpstr>
      <vt:lpstr>Other myofibrillar Proteins</vt:lpstr>
      <vt:lpstr>myofibrillar  Proteins    contd…</vt:lpstr>
      <vt:lpstr>Sarcoplasmic Proteins</vt:lpstr>
      <vt:lpstr>Connective Tissue</vt:lpstr>
      <vt:lpstr>Connective Tissue Proteins</vt:lpstr>
      <vt:lpstr>Connective Tissue Proteins Contd….</vt:lpstr>
      <vt:lpstr>Thank   you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Composition of muscle  (A part of Unit IV- 3rd Prof. Year)</dc:title>
  <dc:creator>Dr. A K Singh</dc:creator>
  <cp:lastModifiedBy>Dr. A K Singh</cp:lastModifiedBy>
  <cp:revision>63</cp:revision>
  <dcterms:created xsi:type="dcterms:W3CDTF">2006-08-16T00:00:00Z</dcterms:created>
  <dcterms:modified xsi:type="dcterms:W3CDTF">2020-05-26T21:18:21Z</dcterms:modified>
</cp:coreProperties>
</file>