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70" r:id="rId12"/>
    <p:sldId id="271" r:id="rId13"/>
    <p:sldId id="274" r:id="rId14"/>
    <p:sldId id="275" r:id="rId15"/>
    <p:sldId id="276" r:id="rId16"/>
    <p:sldId id="277" r:id="rId17"/>
    <p:sldId id="278" r:id="rId18"/>
    <p:sldId id="280" r:id="rId19"/>
    <p:sldId id="281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1534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Biometrical Techniques in Animal Breeding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No. AGB - 605</a:t>
            </a:r>
            <a: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no. – 4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- III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</a:t>
            </a: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r</a:t>
            </a:r>
            <a:r>
              <a:rPr lang="en-IN" baseline="-25000" dirty="0" err="1" smtClean="0"/>
              <a:t>XY</a:t>
            </a:r>
            <a:r>
              <a:rPr lang="en-IN" dirty="0" smtClean="0"/>
              <a:t> = 	</a:t>
            </a:r>
            <a:r>
              <a:rPr lang="en-IN" dirty="0" smtClean="0">
                <a:latin typeface="Comic Sans MS" pitchFamily="66" charset="0"/>
              </a:rPr>
              <a:t>[∑</a:t>
            </a:r>
            <a:r>
              <a:rPr lang="en-IN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– (∑x)(∑y)/N] </a:t>
            </a:r>
            <a:endParaRPr lang="en-IN" dirty="0" smtClean="0"/>
          </a:p>
          <a:p>
            <a:pPr>
              <a:buNone/>
            </a:pPr>
            <a:r>
              <a:rPr lang="en-IN" baseline="-25000" dirty="0" smtClean="0"/>
              <a:t>		------------------------------------------------------------------------------</a:t>
            </a:r>
          </a:p>
          <a:p>
            <a:pPr>
              <a:buNone/>
            </a:pPr>
            <a:r>
              <a:rPr lang="en-IN" baseline="-25000" dirty="0" smtClean="0"/>
              <a:t> </a:t>
            </a:r>
            <a:r>
              <a:rPr lang="en-IN" dirty="0" smtClean="0"/>
              <a:t> 		</a:t>
            </a:r>
            <a:r>
              <a:rPr lang="en-IN" sz="3600" baseline="-25000" dirty="0" smtClean="0"/>
              <a:t>√</a:t>
            </a:r>
            <a:r>
              <a:rPr lang="en-IN" sz="36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latin typeface="Comic Sans MS" pitchFamily="66" charset="0"/>
              </a:rPr>
              <a:t>[[∑x</a:t>
            </a:r>
            <a:r>
              <a:rPr lang="en-IN" sz="2800" baseline="30000" dirty="0" smtClean="0">
                <a:latin typeface="Comic Sans MS" pitchFamily="66" charset="0"/>
              </a:rPr>
              <a:t>2 </a:t>
            </a:r>
            <a:r>
              <a:rPr lang="en-IN" sz="2800" dirty="0" smtClean="0">
                <a:latin typeface="Comic Sans MS" pitchFamily="66" charset="0"/>
              </a:rPr>
              <a:t> - (∑x)</a:t>
            </a:r>
            <a:r>
              <a:rPr lang="en-IN" sz="2800" baseline="30000" dirty="0" smtClean="0">
                <a:latin typeface="Comic Sans MS" pitchFamily="66" charset="0"/>
              </a:rPr>
              <a:t>2</a:t>
            </a:r>
            <a:r>
              <a:rPr lang="en-IN" sz="2800" dirty="0" smtClean="0">
                <a:latin typeface="Comic Sans MS" pitchFamily="66" charset="0"/>
              </a:rPr>
              <a:t> ] /N]</a:t>
            </a:r>
            <a:r>
              <a:rPr lang="en-IN" sz="3600" dirty="0" smtClean="0">
                <a:latin typeface="Comic Sans MS" pitchFamily="66" charset="0"/>
              </a:rPr>
              <a:t> </a:t>
            </a:r>
            <a:r>
              <a:rPr lang="en-IN" sz="2800" dirty="0" smtClean="0">
                <a:latin typeface="Comic Sans MS" pitchFamily="66" charset="0"/>
              </a:rPr>
              <a:t>[[∑y</a:t>
            </a:r>
            <a:r>
              <a:rPr lang="en-IN" sz="2800" baseline="30000" dirty="0" smtClean="0">
                <a:latin typeface="Comic Sans MS" pitchFamily="66" charset="0"/>
              </a:rPr>
              <a:t>2 </a:t>
            </a:r>
            <a:r>
              <a:rPr lang="en-IN" sz="2800" dirty="0" smtClean="0">
                <a:latin typeface="Comic Sans MS" pitchFamily="66" charset="0"/>
              </a:rPr>
              <a:t> - (∑y)</a:t>
            </a:r>
            <a:r>
              <a:rPr lang="en-IN" sz="2800" baseline="30000" dirty="0" smtClean="0">
                <a:latin typeface="Comic Sans MS" pitchFamily="66" charset="0"/>
              </a:rPr>
              <a:t>2</a:t>
            </a:r>
            <a:r>
              <a:rPr lang="en-IN" sz="2800" dirty="0" smtClean="0">
                <a:latin typeface="Comic Sans MS" pitchFamily="66" charset="0"/>
              </a:rPr>
              <a:t> ] /N]</a:t>
            </a:r>
          </a:p>
          <a:p>
            <a:pPr>
              <a:buNone/>
            </a:pPr>
            <a:endParaRPr lang="en-IN" sz="28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Where, N = pair number of observation</a:t>
            </a:r>
            <a:endParaRPr lang="en-IN" sz="2800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Properties of correlation coefficient: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Ranges from -1 to +1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(ii) Pure number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(iii) No unit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(iv) + 1 is perfect positive correlation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(v)  - 1 is perfect negative correlation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(vi) when r = 0, it means no correlation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(vii)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yx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Other methods</a:t>
            </a:r>
            <a:r>
              <a:rPr lang="en-IN" dirty="0" smtClean="0">
                <a:latin typeface="Comic Sans MS" pitchFamily="66" charset="0"/>
              </a:rPr>
              <a:t> to estimate Coefficient of Correlation: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2.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Scatter diagram</a:t>
            </a:r>
            <a:r>
              <a:rPr lang="en-IN" dirty="0" smtClean="0">
                <a:latin typeface="Comic Sans MS" pitchFamily="66" charset="0"/>
              </a:rPr>
              <a:t> method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3.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Graphic method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4.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Rank correlation</a:t>
            </a:r>
            <a:r>
              <a:rPr lang="en-IN" dirty="0" smtClean="0">
                <a:latin typeface="Comic Sans MS" pitchFamily="66" charset="0"/>
              </a:rPr>
              <a:t> method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5. 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Least squares</a:t>
            </a:r>
            <a:r>
              <a:rPr lang="en-IN" dirty="0" smtClean="0">
                <a:latin typeface="Comic Sans MS" pitchFamily="66" charset="0"/>
              </a:rPr>
              <a:t> method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Rank correlation: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)It measures the degree of association between the ranks of two variables.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ii) Concept given by Spearman.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iii) No unit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iv) Ranges from -1 to + 1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6∑di</a:t>
            </a:r>
            <a:r>
              <a:rPr lang="en-IN" baseline="30000" dirty="0" smtClean="0">
                <a:latin typeface="Comic Sans MS" pitchFamily="66" charset="0"/>
              </a:rPr>
              <a:t>2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R = 1 -  -------------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n(n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– 1)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Where,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err="1" smtClean="0">
                <a:latin typeface="Comic Sans MS" pitchFamily="66" charset="0"/>
              </a:rPr>
              <a:t>di</a:t>
            </a:r>
            <a:r>
              <a:rPr lang="en-IN" dirty="0" smtClean="0">
                <a:latin typeface="Comic Sans MS" pitchFamily="66" charset="0"/>
              </a:rPr>
              <a:t> = xi – </a:t>
            </a:r>
            <a:r>
              <a:rPr lang="en-IN" dirty="0" err="1" smtClean="0">
                <a:latin typeface="Comic Sans MS" pitchFamily="66" charset="0"/>
              </a:rPr>
              <a:t>yi</a:t>
            </a: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xi = </a:t>
            </a:r>
            <a:r>
              <a:rPr lang="en-IN" dirty="0" err="1" smtClean="0">
                <a:latin typeface="Comic Sans MS" pitchFamily="66" charset="0"/>
              </a:rPr>
              <a:t>ith</a:t>
            </a:r>
            <a:r>
              <a:rPr lang="en-IN" dirty="0" smtClean="0">
                <a:latin typeface="Comic Sans MS" pitchFamily="66" charset="0"/>
              </a:rPr>
              <a:t> rank of x variable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dirty="0" err="1" smtClean="0">
                <a:latin typeface="Comic Sans MS" pitchFamily="66" charset="0"/>
              </a:rPr>
              <a:t>yi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ith</a:t>
            </a:r>
            <a:r>
              <a:rPr lang="en-IN" dirty="0" smtClean="0">
                <a:latin typeface="Comic Sans MS" pitchFamily="66" charset="0"/>
              </a:rPr>
              <a:t> rank of y variable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n  = pair number of observation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∑</a:t>
            </a:r>
            <a:r>
              <a:rPr lang="en-IN" b="1" dirty="0" err="1" smtClean="0">
                <a:solidFill>
                  <a:srgbClr val="FF0000"/>
                </a:solidFill>
                <a:latin typeface="Comic Sans MS" pitchFamily="66" charset="0"/>
              </a:rPr>
              <a:t>di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 = 0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5745163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Example:</a:t>
            </a: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</a:p>
          <a:p>
            <a:pPr>
              <a:buNone/>
            </a:pPr>
            <a:r>
              <a:rPr lang="en-IN" sz="2800" dirty="0" smtClean="0">
                <a:latin typeface="Comic Sans MS" pitchFamily="66" charset="0"/>
              </a:rPr>
              <a:t>R = 1 - 6*26/6(36 – 1) = 1 – 26/35 = (35 – 26)/35 = 0.25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990600"/>
          <a:ext cx="8610602" cy="36924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0086"/>
                <a:gridCol w="1230086"/>
                <a:gridCol w="1230086"/>
                <a:gridCol w="1230086"/>
                <a:gridCol w="1230086"/>
                <a:gridCol w="1512217"/>
                <a:gridCol w="947955"/>
              </a:tblGrid>
              <a:tr h="857834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AGB 605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Mid-term (x)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Rank (Xi)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Final (y)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Rank (Yi)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>
                          <a:latin typeface="Comic Sans MS" pitchFamily="66" charset="0"/>
                        </a:rPr>
                        <a:t>di</a:t>
                      </a:r>
                      <a:r>
                        <a:rPr lang="en-IN" dirty="0" smtClean="0">
                          <a:latin typeface="Comic Sans MS" pitchFamily="66" charset="0"/>
                        </a:rPr>
                        <a:t> = xi – </a:t>
                      </a:r>
                      <a:r>
                        <a:rPr lang="en-IN" dirty="0" err="1" smtClean="0">
                          <a:latin typeface="Comic Sans MS" pitchFamily="66" charset="0"/>
                        </a:rPr>
                        <a:t>yi</a:t>
                      </a:r>
                      <a:endParaRPr lang="en-IN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Comic Sans MS" pitchFamily="66" charset="0"/>
                        </a:rPr>
                        <a:t>di</a:t>
                      </a:r>
                      <a:r>
                        <a:rPr lang="en-IN" baseline="30000" dirty="0" smtClean="0">
                          <a:latin typeface="Comic Sans MS" pitchFamily="66" charset="0"/>
                        </a:rPr>
                        <a:t>2</a:t>
                      </a:r>
                      <a:endParaRPr lang="en-IN" baseline="300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A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58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B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-1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6324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C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90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3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-2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D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65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88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5580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E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3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84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1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32766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F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85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72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-2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4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14131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Total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∑</a:t>
                      </a:r>
                      <a:r>
                        <a:rPr lang="en-IN" b="1" dirty="0" err="1" smtClean="0">
                          <a:latin typeface="Comic Sans MS" pitchFamily="66" charset="0"/>
                        </a:rPr>
                        <a:t>di</a:t>
                      </a:r>
                      <a:r>
                        <a:rPr lang="en-IN" b="1" dirty="0" smtClean="0">
                          <a:latin typeface="Comic Sans MS" pitchFamily="66" charset="0"/>
                        </a:rPr>
                        <a:t> = 0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>
                          <a:latin typeface="Comic Sans MS" pitchFamily="66" charset="0"/>
                        </a:rPr>
                        <a:t>∑di2= 26</a:t>
                      </a:r>
                      <a:endParaRPr lang="en-IN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dirty="0" smtClean="0"/>
              <a:t>	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Standard Error (S.E.) of r</a:t>
            </a:r>
            <a:r>
              <a:rPr lang="en-IN" b="1" dirty="0" smtClean="0">
                <a:latin typeface="Comic Sans MS" pitchFamily="66" charset="0"/>
              </a:rPr>
              <a:t> 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S. E. of r =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(1- r</a:t>
            </a:r>
            <a:r>
              <a:rPr lang="en-IN" b="1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)/ √N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    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Probable Error (P.E.) of r</a:t>
            </a:r>
            <a:r>
              <a:rPr lang="en-IN" b="1" dirty="0" smtClean="0">
                <a:latin typeface="Comic Sans MS" pitchFamily="66" charset="0"/>
              </a:rPr>
              <a:t> 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P.E.(r) =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0.6745 (1 – r</a:t>
            </a:r>
            <a:r>
              <a:rPr lang="en-IN" b="1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)/ √N 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	If</a:t>
            </a:r>
            <a:r>
              <a:rPr lang="en-IN" b="1" dirty="0" smtClean="0">
                <a:latin typeface="Comic Sans MS" pitchFamily="66" charset="0"/>
              </a:rPr>
              <a:t>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r &lt; PE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,</a:t>
            </a:r>
            <a:r>
              <a:rPr lang="en-IN" dirty="0" smtClean="0">
                <a:latin typeface="Comic Sans MS" pitchFamily="66" charset="0"/>
              </a:rPr>
              <a:t> there is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no correlation</a:t>
            </a:r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	If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r &gt; 6PE</a:t>
            </a:r>
            <a:r>
              <a:rPr lang="en-IN" dirty="0" smtClean="0">
                <a:latin typeface="Comic Sans MS" pitchFamily="66" charset="0"/>
              </a:rPr>
              <a:t>, the coefficient of correlation is said to be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certain and significant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Test of significance: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>
                <a:latin typeface="Comic Sans MS" pitchFamily="66" charset="0"/>
              </a:rPr>
              <a:t> Coefficient of correlation is tested through t – test at N – 2 </a:t>
            </a:r>
            <a:r>
              <a:rPr lang="en-IN" dirty="0" err="1" smtClean="0">
                <a:latin typeface="Comic Sans MS" pitchFamily="66" charset="0"/>
              </a:rPr>
              <a:t>d.f</a:t>
            </a:r>
            <a:r>
              <a:rPr lang="en-IN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T- test: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t (N-2) </a:t>
            </a:r>
            <a:r>
              <a:rPr lang="en-IN" dirty="0" err="1" smtClean="0">
                <a:solidFill>
                  <a:srgbClr val="002060"/>
                </a:solidFill>
                <a:latin typeface="Comic Sans MS" pitchFamily="66" charset="0"/>
              </a:rPr>
              <a:t>d.f</a:t>
            </a:r>
            <a:r>
              <a:rPr lang="en-IN" dirty="0" smtClean="0">
                <a:latin typeface="Comic Sans MS" pitchFamily="66" charset="0"/>
              </a:rPr>
              <a:t>. = 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(</a:t>
            </a:r>
            <a:r>
              <a:rPr lang="en-IN" b="1" dirty="0" err="1" smtClean="0">
                <a:solidFill>
                  <a:srgbClr val="7030A0"/>
                </a:solidFill>
                <a:latin typeface="Comic Sans MS" pitchFamily="66" charset="0"/>
              </a:rPr>
              <a:t>r√N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 – 2) / (√1 – r</a:t>
            </a:r>
            <a:r>
              <a:rPr lang="en-IN" b="1" baseline="30000" dirty="0" smtClean="0">
                <a:solidFill>
                  <a:srgbClr val="7030A0"/>
                </a:solidFill>
                <a:latin typeface="Comic Sans MS" pitchFamily="66" charset="0"/>
              </a:rPr>
              <a:t>2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Interpretation</a:t>
            </a:r>
            <a:r>
              <a:rPr lang="en-IN" b="1" dirty="0" smtClean="0">
                <a:latin typeface="Comic Sans MS" pitchFamily="66" charset="0"/>
              </a:rPr>
              <a:t> ?</a:t>
            </a:r>
          </a:p>
          <a:p>
            <a:pPr>
              <a:buNone/>
            </a:pPr>
            <a:endParaRPr lang="en-IN" b="1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2971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81800" y="2971800"/>
            <a:ext cx="1219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Use of Correlation coefficient:</a:t>
            </a: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For prediction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of future performance on the basis of past record.</a:t>
            </a:r>
            <a:endParaRPr lang="en-IN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y’ = Y – </a:t>
            </a:r>
            <a:r>
              <a:rPr lang="en-IN" dirty="0" err="1" smtClean="0">
                <a:latin typeface="Comic Sans MS" pitchFamily="66" charset="0"/>
              </a:rPr>
              <a:t>rSy</a:t>
            </a:r>
            <a:r>
              <a:rPr lang="en-IN" dirty="0" smtClean="0">
                <a:latin typeface="Comic Sans MS" pitchFamily="66" charset="0"/>
              </a:rPr>
              <a:t>/</a:t>
            </a:r>
            <a:r>
              <a:rPr lang="en-IN" dirty="0" err="1" smtClean="0">
                <a:latin typeface="Comic Sans MS" pitchFamily="66" charset="0"/>
              </a:rPr>
              <a:t>Sx</a:t>
            </a:r>
            <a:r>
              <a:rPr lang="en-IN" dirty="0" smtClean="0">
                <a:latin typeface="Comic Sans MS" pitchFamily="66" charset="0"/>
              </a:rPr>
              <a:t>(x – x)</a:t>
            </a: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Where,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y’ = predicted value of y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y = mean of y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r = correlation coefficient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x = mean of x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err="1" smtClean="0">
                <a:latin typeface="Comic Sans MS" pitchFamily="66" charset="0"/>
              </a:rPr>
              <a:t>Sx</a:t>
            </a:r>
            <a:r>
              <a:rPr lang="en-IN" dirty="0" smtClean="0">
                <a:latin typeface="Comic Sans MS" pitchFamily="66" charset="0"/>
              </a:rPr>
              <a:t> &amp; </a:t>
            </a:r>
            <a:r>
              <a:rPr lang="en-IN" dirty="0" err="1" smtClean="0">
                <a:latin typeface="Comic Sans MS" pitchFamily="66" charset="0"/>
              </a:rPr>
              <a:t>Sy</a:t>
            </a:r>
            <a:r>
              <a:rPr lang="en-IN" dirty="0" smtClean="0">
                <a:latin typeface="Comic Sans MS" pitchFamily="66" charset="0"/>
              </a:rPr>
              <a:t> = SD of x and y variable</a:t>
            </a:r>
            <a:endParaRPr lang="en-IN" dirty="0">
              <a:latin typeface="Comic Sans MS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22098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0" y="25146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2200" y="38862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62200" y="5029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14350" indent="-514350" algn="just">
              <a:buAutoNum type="arabicPeriod" startAt="2"/>
            </a:pPr>
            <a:r>
              <a:rPr lang="en-IN" dirty="0" smtClean="0">
                <a:latin typeface="Comic Sans MS" pitchFamily="66" charset="0"/>
              </a:rPr>
              <a:t>The coefficient of correlation measures the degree of relationship between two characters.</a:t>
            </a:r>
          </a:p>
          <a:p>
            <a:pPr marL="514350" indent="-514350" algn="just">
              <a:buAutoNum type="arabicPeriod" startAt="3"/>
            </a:pPr>
            <a:r>
              <a:rPr lang="en-IN" dirty="0" smtClean="0">
                <a:latin typeface="Comic Sans MS" pitchFamily="66" charset="0"/>
              </a:rPr>
              <a:t>The square of correlation coefficient between breeding value and phenotypic value </a:t>
            </a:r>
            <a:r>
              <a:rPr lang="en-IN" dirty="0" smtClean="0">
                <a:latin typeface="Comic Sans MS" pitchFamily="66" charset="0"/>
              </a:rPr>
              <a:t>(</a:t>
            </a:r>
            <a:r>
              <a:rPr lang="en-IN" dirty="0" smtClean="0">
                <a:latin typeface="Comic Sans MS" pitchFamily="66" charset="0"/>
              </a:rPr>
              <a:t>r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baseline="-25000" dirty="0" smtClean="0">
                <a:latin typeface="Comic Sans MS" pitchFamily="66" charset="0"/>
              </a:rPr>
              <a:t>AP</a:t>
            </a:r>
            <a:r>
              <a:rPr lang="en-IN" dirty="0" smtClean="0">
                <a:latin typeface="Comic Sans MS" pitchFamily="66" charset="0"/>
              </a:rPr>
              <a:t>) measures the heritability.</a:t>
            </a:r>
          </a:p>
          <a:p>
            <a:pPr marL="514350" indent="-514350" algn="just">
              <a:buAutoNum type="arabicPeriod" startAt="3"/>
            </a:pP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It maintains relationship with regression.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byx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rxy</a:t>
            </a:r>
            <a:r>
              <a:rPr lang="en-IN" dirty="0" smtClean="0">
                <a:latin typeface="Comic Sans MS" pitchFamily="66" charset="0"/>
              </a:rPr>
              <a:t>(6y/6x) &amp;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bxy</a:t>
            </a:r>
            <a:r>
              <a:rPr lang="en-IN" dirty="0" smtClean="0">
                <a:latin typeface="Comic Sans MS" pitchFamily="66" charset="0"/>
              </a:rPr>
              <a:t> 	= </a:t>
            </a:r>
            <a:r>
              <a:rPr lang="en-IN" dirty="0" err="1" smtClean="0">
                <a:latin typeface="Comic Sans MS" pitchFamily="66" charset="0"/>
              </a:rPr>
              <a:t>rxy</a:t>
            </a:r>
            <a:r>
              <a:rPr lang="en-IN" dirty="0" smtClean="0">
                <a:latin typeface="Comic Sans MS" pitchFamily="66" charset="0"/>
              </a:rPr>
              <a:t>(6x/6y)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Correlation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Correlation:</a:t>
            </a:r>
            <a:r>
              <a:rPr lang="en-IN" b="1" dirty="0" smtClean="0">
                <a:latin typeface="Comic Sans MS" pitchFamily="66" charset="0"/>
              </a:rPr>
              <a:t>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Association or relationship or interdependence between two or more variables.</a:t>
            </a: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Variables: </a:t>
            </a:r>
            <a:r>
              <a:rPr lang="en-IN" dirty="0" smtClean="0">
                <a:latin typeface="Comic Sans MS" pitchFamily="66" charset="0"/>
              </a:rPr>
              <a:t>Continuous and discrete </a:t>
            </a: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Attributes:</a:t>
            </a:r>
            <a:r>
              <a:rPr lang="en-IN" dirty="0" smtClean="0">
                <a:latin typeface="Comic Sans MS" pitchFamily="66" charset="0"/>
              </a:rPr>
              <a:t> qualitative traits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Types of correlation</a:t>
            </a:r>
            <a:endParaRPr lang="en-IN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b="1" dirty="0" smtClean="0">
                <a:latin typeface="Comic Sans MS" pitchFamily="66" charset="0"/>
              </a:rPr>
              <a:t>	1.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According to direction: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  Positive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  Negative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(iii) Zero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IN" sz="9600" b="1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en-IN" sz="9600" b="1" dirty="0" smtClean="0">
                <a:solidFill>
                  <a:srgbClr val="00B0F0"/>
                </a:solidFill>
                <a:latin typeface="Comic Sans MS" pitchFamily="66" charset="0"/>
              </a:rPr>
              <a:t>THANK YOU</a:t>
            </a:r>
            <a:endParaRPr lang="en-IN" sz="54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2.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According to number of variables: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  Simple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	Multiple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(iii)  partial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3.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According to proportionate  change between two variables: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  Linear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  Non-linear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514350" indent="-514350" algn="just">
              <a:buAutoNum type="alphaUcParenBoth"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According to direction: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Positive correlation</a:t>
            </a:r>
            <a:r>
              <a:rPr lang="en-IN" dirty="0" smtClean="0">
                <a:latin typeface="Comic Sans MS" pitchFamily="66" charset="0"/>
              </a:rPr>
              <a:t> – Both the variables move in the same direction.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latin typeface="Comic Sans MS" pitchFamily="66" charset="0"/>
              </a:rPr>
              <a:t>Example</a:t>
            </a:r>
            <a:r>
              <a:rPr lang="en-IN" dirty="0" smtClean="0">
                <a:latin typeface="Comic Sans MS" pitchFamily="66" charset="0"/>
              </a:rPr>
              <a:t> – height and weight</a:t>
            </a:r>
          </a:p>
          <a:p>
            <a:pPr marL="514350" indent="-514350"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(ii)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Negative correlation</a:t>
            </a:r>
            <a:r>
              <a:rPr lang="en-IN" dirty="0" smtClean="0">
                <a:latin typeface="Comic Sans MS" pitchFamily="66" charset="0"/>
              </a:rPr>
              <a:t> – Both the variables move in the opposite direction.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latin typeface="Comic Sans MS" pitchFamily="66" charset="0"/>
              </a:rPr>
              <a:t>Example</a:t>
            </a:r>
            <a:r>
              <a:rPr lang="en-IN" dirty="0" smtClean="0">
                <a:latin typeface="Comic Sans MS" pitchFamily="66" charset="0"/>
              </a:rPr>
              <a:t> – Milk yield &amp; fat percentage</a:t>
            </a:r>
          </a:p>
          <a:p>
            <a:pPr marL="514350" indent="-514350"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		</a:t>
            </a:r>
            <a:r>
              <a:rPr lang="en-IN" dirty="0" smtClean="0">
                <a:latin typeface="Comic Sans MS" pitchFamily="66" charset="0"/>
              </a:rPr>
              <a:t> (iii)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Zero correlation</a:t>
            </a:r>
            <a:r>
              <a:rPr lang="en-IN" dirty="0" smtClean="0">
                <a:latin typeface="Comic Sans MS" pitchFamily="66" charset="0"/>
              </a:rPr>
              <a:t> – One variable increases or decreases but the other variable remains constant.</a:t>
            </a:r>
            <a:endParaRPr lang="en-IN" dirty="0" smtClean="0"/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latin typeface="Comic Sans MS" pitchFamily="66" charset="0"/>
              </a:rPr>
              <a:t>Example:</a:t>
            </a:r>
          </a:p>
          <a:p>
            <a:pPr>
              <a:buNone/>
            </a:pPr>
            <a:r>
              <a:rPr lang="en-IN" dirty="0" smtClean="0"/>
              <a:t>		V</a:t>
            </a:r>
            <a:r>
              <a:rPr lang="en-IN" dirty="0" smtClean="0">
                <a:latin typeface="Comic Sans MS" pitchFamily="66" charset="0"/>
              </a:rPr>
              <a:t>ariable X – 2, 5, 6, 8, 10, 12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Variable Y – 5, 5, 5, 5, 5, 5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 (B)</a:t>
            </a:r>
            <a:r>
              <a:rPr lang="en-IN" b="1" dirty="0" smtClean="0">
                <a:latin typeface="Comic Sans MS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According to no. of variables: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Simple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– only two variables are studied at a time.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Multiple</a:t>
            </a:r>
            <a:r>
              <a:rPr lang="en-IN" dirty="0" smtClean="0">
                <a:latin typeface="Comic Sans MS" pitchFamily="66" charset="0"/>
              </a:rPr>
              <a:t> – three or more variables studied at a time.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E</a:t>
            </a:r>
            <a:r>
              <a:rPr lang="en-IN" b="1" dirty="0" smtClean="0">
                <a:latin typeface="Comic Sans MS" pitchFamily="66" charset="0"/>
              </a:rPr>
              <a:t>xample</a:t>
            </a:r>
            <a:r>
              <a:rPr lang="en-IN" dirty="0" smtClean="0">
                <a:latin typeface="Comic Sans MS" pitchFamily="66" charset="0"/>
              </a:rPr>
              <a:t> – feed quality, quantity given, feed conversion, body weight, etc.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(iii)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Partial correlation</a:t>
            </a:r>
            <a:r>
              <a:rPr lang="en-IN" dirty="0" smtClean="0">
                <a:latin typeface="Comic Sans MS" pitchFamily="66" charset="0"/>
              </a:rPr>
              <a:t> – studied three or more variables but find out correlation between two variables at a time while others kept constant.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algn="just"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 (C )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According to proportionate  change between variables: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(</a:t>
            </a:r>
            <a:r>
              <a:rPr lang="en-IN" dirty="0" err="1" smtClean="0">
                <a:latin typeface="Comic Sans MS" pitchFamily="66" charset="0"/>
              </a:rPr>
              <a:t>i</a:t>
            </a:r>
            <a:r>
              <a:rPr lang="en-IN" dirty="0" smtClean="0">
                <a:latin typeface="Comic Sans MS" pitchFamily="66" charset="0"/>
              </a:rPr>
              <a:t>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Linear</a:t>
            </a:r>
            <a:r>
              <a:rPr lang="en-IN" dirty="0" smtClean="0">
                <a:latin typeface="Comic Sans MS" pitchFamily="66" charset="0"/>
              </a:rPr>
              <a:t> - Both the variables move at a constant ratio throughout. 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Example: X  5, 10, 15, 20, 25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	Y  10, 20, 30, 40, 50</a:t>
            </a:r>
          </a:p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	constant ratio ½. </a:t>
            </a:r>
            <a:r>
              <a:rPr lang="en-IN" dirty="0" smtClean="0"/>
              <a:t>	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(ii) 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Non-linear</a:t>
            </a:r>
            <a:r>
              <a:rPr lang="en-IN" dirty="0" smtClean="0">
                <a:latin typeface="Comic Sans MS" pitchFamily="66" charset="0"/>
              </a:rPr>
              <a:t> – Variables do not follow a constant ratio throughout.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791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Coefficient of correlation: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	Measures the degree of association or degree of relationship between two variables.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Denoted as ‘r’, i.e.,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baseline="-25000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so that,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yx</a:t>
            </a:r>
            <a:r>
              <a:rPr lang="en-IN" dirty="0" smtClean="0">
                <a:latin typeface="Comic Sans MS" pitchFamily="66" charset="0"/>
              </a:rPr>
              <a:t> </a:t>
            </a:r>
          </a:p>
          <a:p>
            <a:pPr algn="just"/>
            <a:r>
              <a:rPr lang="en-IN" dirty="0" smtClean="0">
                <a:latin typeface="Comic Sans MS" pitchFamily="66" charset="0"/>
              </a:rPr>
              <a:t>Concept given by Karl Pearson.</a:t>
            </a: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  <a:p>
            <a:pPr algn="just">
              <a:buNone/>
            </a:pPr>
            <a:endParaRPr lang="en-IN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149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sz="3300" dirty="0" smtClean="0">
                <a:latin typeface="Comic Sans MS" pitchFamily="66" charset="0"/>
              </a:rPr>
              <a:t>	</a:t>
            </a:r>
            <a:r>
              <a:rPr lang="en-IN" sz="3300" b="1" dirty="0" smtClean="0">
                <a:solidFill>
                  <a:srgbClr val="FF0000"/>
                </a:solidFill>
                <a:latin typeface="Comic Sans MS" pitchFamily="66" charset="0"/>
              </a:rPr>
              <a:t>Methods to estimate coefficient of correlation:</a:t>
            </a:r>
            <a:r>
              <a:rPr lang="en-IN" b="1" dirty="0" smtClean="0"/>
              <a:t>	</a:t>
            </a:r>
            <a:endParaRPr lang="en-IN" b="1" dirty="0" smtClean="0">
              <a:latin typeface="Comic Sans MS" pitchFamily="66" charset="0"/>
            </a:endParaRPr>
          </a:p>
          <a:p>
            <a:pPr marL="514350" indent="-514350">
              <a:buAutoNum type="arabicPeriod"/>
            </a:pPr>
            <a:r>
              <a:rPr lang="en-IN" b="1" dirty="0" err="1" smtClean="0">
                <a:solidFill>
                  <a:srgbClr val="002060"/>
                </a:solidFill>
                <a:latin typeface="Comic Sans MS" pitchFamily="66" charset="0"/>
              </a:rPr>
              <a:t>Pearsonian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 method: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r>
              <a:rPr lang="en-IN" dirty="0" err="1" smtClean="0">
                <a:latin typeface="Comic Sans MS" pitchFamily="66" charset="0"/>
              </a:rPr>
              <a:t>r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= </a:t>
            </a:r>
            <a:r>
              <a:rPr lang="en-IN" dirty="0" err="1" smtClean="0">
                <a:latin typeface="Comic Sans MS" pitchFamily="66" charset="0"/>
              </a:rPr>
              <a:t>Cov.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baseline="-25000" dirty="0" smtClean="0">
                <a:latin typeface="Comic Sans MS" pitchFamily="66" charset="0"/>
              </a:rPr>
              <a:t> </a:t>
            </a:r>
            <a:r>
              <a:rPr lang="en-IN" dirty="0" smtClean="0">
                <a:latin typeface="Comic Sans MS" pitchFamily="66" charset="0"/>
              </a:rPr>
              <a:t> / sd</a:t>
            </a:r>
            <a:r>
              <a:rPr lang="en-IN" baseline="-25000" dirty="0" smtClean="0">
                <a:latin typeface="Comic Sans MS" pitchFamily="66" charset="0"/>
              </a:rPr>
              <a:t>x</a:t>
            </a:r>
            <a:r>
              <a:rPr lang="en-IN" dirty="0" smtClean="0">
                <a:latin typeface="Comic Sans MS" pitchFamily="66" charset="0"/>
              </a:rPr>
              <a:t>.sd</a:t>
            </a:r>
            <a:r>
              <a:rPr lang="en-IN" baseline="-25000" dirty="0" smtClean="0">
                <a:latin typeface="Comic Sans MS" pitchFamily="66" charset="0"/>
              </a:rPr>
              <a:t>y</a:t>
            </a:r>
            <a:r>
              <a:rPr lang="en-IN" dirty="0" smtClean="0"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	</a:t>
            </a:r>
          </a:p>
          <a:p>
            <a:pPr>
              <a:buNone/>
            </a:pPr>
            <a:r>
              <a:rPr lang="en-IN" dirty="0" err="1" smtClean="0">
                <a:latin typeface="Comic Sans MS" pitchFamily="66" charset="0"/>
              </a:rPr>
              <a:t>Cov</a:t>
            </a:r>
            <a:r>
              <a:rPr lang="en-IN" dirty="0" smtClean="0">
                <a:latin typeface="Comic Sans MS" pitchFamily="66" charset="0"/>
              </a:rPr>
              <a:t> </a:t>
            </a:r>
            <a:r>
              <a:rPr lang="en-IN" baseline="-25000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= [∑</a:t>
            </a:r>
            <a:r>
              <a:rPr lang="en-IN" dirty="0" err="1" smtClean="0">
                <a:latin typeface="Comic Sans MS" pitchFamily="66" charset="0"/>
              </a:rPr>
              <a:t>xy</a:t>
            </a:r>
            <a:r>
              <a:rPr lang="en-IN" dirty="0" smtClean="0">
                <a:latin typeface="Comic Sans MS" pitchFamily="66" charset="0"/>
              </a:rPr>
              <a:t> – (∑x)(∑y)/N] /(N-1)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 	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dirty="0" err="1" smtClean="0">
                <a:latin typeface="Comic Sans MS" pitchFamily="66" charset="0"/>
              </a:rPr>
              <a:t>sd</a:t>
            </a:r>
            <a:r>
              <a:rPr lang="en-IN" baseline="-25000" dirty="0" err="1" smtClean="0">
                <a:latin typeface="Comic Sans MS" pitchFamily="66" charset="0"/>
              </a:rPr>
              <a:t>x</a:t>
            </a:r>
            <a:r>
              <a:rPr lang="en-IN" dirty="0" smtClean="0">
                <a:latin typeface="Comic Sans MS" pitchFamily="66" charset="0"/>
              </a:rPr>
              <a:t> = [[∑x</a:t>
            </a:r>
            <a:r>
              <a:rPr lang="en-IN" baseline="30000" dirty="0" smtClean="0">
                <a:latin typeface="Comic Sans MS" pitchFamily="66" charset="0"/>
              </a:rPr>
              <a:t>2 </a:t>
            </a:r>
            <a:r>
              <a:rPr lang="en-IN" dirty="0" smtClean="0">
                <a:latin typeface="Comic Sans MS" pitchFamily="66" charset="0"/>
              </a:rPr>
              <a:t> - (∑x)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] /N] /N – 1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 </a:t>
            </a:r>
            <a:r>
              <a:rPr lang="en-IN" dirty="0" err="1" smtClean="0">
                <a:latin typeface="Comic Sans MS" pitchFamily="66" charset="0"/>
              </a:rPr>
              <a:t>sd</a:t>
            </a:r>
            <a:r>
              <a:rPr lang="en-IN" baseline="-25000" dirty="0" err="1" smtClean="0">
                <a:latin typeface="Comic Sans MS" pitchFamily="66" charset="0"/>
              </a:rPr>
              <a:t>y</a:t>
            </a:r>
            <a:r>
              <a:rPr lang="en-IN" dirty="0" smtClean="0">
                <a:latin typeface="Comic Sans MS" pitchFamily="66" charset="0"/>
              </a:rPr>
              <a:t> = [[∑y</a:t>
            </a:r>
            <a:r>
              <a:rPr lang="en-IN" baseline="30000" dirty="0" smtClean="0">
                <a:latin typeface="Comic Sans MS" pitchFamily="66" charset="0"/>
              </a:rPr>
              <a:t>2 </a:t>
            </a:r>
            <a:r>
              <a:rPr lang="en-IN" dirty="0" smtClean="0">
                <a:latin typeface="Comic Sans MS" pitchFamily="66" charset="0"/>
              </a:rPr>
              <a:t> - (∑y)</a:t>
            </a:r>
            <a:r>
              <a:rPr lang="en-IN" baseline="30000" dirty="0" smtClean="0">
                <a:latin typeface="Comic Sans MS" pitchFamily="66" charset="0"/>
              </a:rPr>
              <a:t>2</a:t>
            </a:r>
            <a:r>
              <a:rPr lang="en-IN" dirty="0" smtClean="0">
                <a:latin typeface="Comic Sans MS" pitchFamily="66" charset="0"/>
              </a:rPr>
              <a:t> ] /N] /N - 1</a:t>
            </a:r>
          </a:p>
          <a:p>
            <a:pPr>
              <a:buNone/>
            </a:pPr>
            <a:endParaRPr lang="en-IN" baseline="30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baseline="30000" dirty="0" smtClean="0"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</a:t>
            </a:r>
            <a:endParaRPr lang="en-IN" baseline="-25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179</Words>
  <Application>Microsoft Office PowerPoint</Application>
  <PresentationFormat>On-screen Show (4:3)</PresentationFormat>
  <Paragraphs>192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Correlation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</cp:revision>
  <dcterms:created xsi:type="dcterms:W3CDTF">2006-08-16T00:00:00Z</dcterms:created>
  <dcterms:modified xsi:type="dcterms:W3CDTF">2020-05-25T15:48:49Z</dcterms:modified>
</cp:coreProperties>
</file>