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361" r:id="rId2"/>
    <p:sldId id="664" r:id="rId3"/>
    <p:sldId id="665" r:id="rId4"/>
    <p:sldId id="644" r:id="rId5"/>
    <p:sldId id="645" r:id="rId6"/>
    <p:sldId id="646" r:id="rId7"/>
    <p:sldId id="647" r:id="rId8"/>
    <p:sldId id="666" r:id="rId9"/>
    <p:sldId id="648" r:id="rId10"/>
    <p:sldId id="667" r:id="rId11"/>
    <p:sldId id="649" r:id="rId12"/>
    <p:sldId id="650" r:id="rId13"/>
    <p:sldId id="651" r:id="rId14"/>
    <p:sldId id="668" r:id="rId15"/>
    <p:sldId id="652" r:id="rId16"/>
    <p:sldId id="653" r:id="rId17"/>
    <p:sldId id="669" r:id="rId18"/>
    <p:sldId id="39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41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69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6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7" name="Picture 16" descr="https://denkavit.com/nl/wp-content/uploads/sites/7/2019/01/200504555_Denkavit_bw_filter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523" y="1942992"/>
            <a:ext cx="3363565" cy="2635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DC Warns of Pool Parasite This Summer - ABC News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25019"/>
            <a:ext cx="1952655" cy="2071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1066800"/>
            <a:ext cx="5904656" cy="57912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Two types of oocysts are formed i.e. </a:t>
            </a:r>
            <a:r>
              <a:rPr lang="en-US" sz="2800" b="1" u="sng" dirty="0" smtClean="0">
                <a:solidFill>
                  <a:srgbClr val="002060"/>
                </a:solidFill>
                <a:latin typeface="Arial Black" pitchFamily="34" charset="0"/>
              </a:rPr>
              <a:t>thin walled and thick walled </a:t>
            </a:r>
            <a:r>
              <a:rPr lang="en-US" sz="2800" b="1" u="sng" dirty="0" err="1" smtClean="0">
                <a:solidFill>
                  <a:srgbClr val="002060"/>
                </a:solidFill>
                <a:latin typeface="Arial Black" pitchFamily="34" charset="0"/>
              </a:rPr>
              <a:t>oocysts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Thick walled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oocysts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pass out in the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faeces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of infected hosts whereas thin walled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oocysts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excyst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in the gut and released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sporozoites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cause auto-infection. </a:t>
            </a:r>
          </a:p>
          <a:p>
            <a:pPr marL="342900" lvl="0" indent="-342900" algn="just"/>
            <a:endParaRPr lang="en-US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4000" i="1" dirty="0" smtClean="0">
                <a:solidFill>
                  <a:srgbClr val="7030A0"/>
                </a:solidFill>
                <a:latin typeface="Arial Black" pitchFamily="34" charset="0"/>
              </a:rPr>
              <a:t>Life- cycle of Cryptosporidium</a:t>
            </a:r>
            <a:endParaRPr lang="en-US" sz="4000" dirty="0">
              <a:solidFill>
                <a:srgbClr val="7030A0"/>
              </a:solidFill>
            </a:endParaRPr>
          </a:p>
        </p:txBody>
      </p:sp>
      <p:pic>
        <p:nvPicPr>
          <p:cNvPr id="1027" name="Picture 3" descr="G:\Schematic-representation-of-the-Cryptosporidium-parvum-life-cycle-After-excysting-from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3999" cy="5638799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5426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Pathogenesis of 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143000"/>
            <a:ext cx="6912768" cy="5715000"/>
          </a:xfrm>
        </p:spPr>
        <p:txBody>
          <a:bodyPr>
            <a:noAutofit/>
          </a:bodyPr>
          <a:lstStyle/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3200" b="1" dirty="0" smtClean="0">
                <a:latin typeface="Arial Rounded MT Bold" pitchFamily="34" charset="0"/>
              </a:rPr>
              <a:t>Generally young hosts like calves, kid, lam, children etc. are most affected.</a:t>
            </a:r>
          </a:p>
          <a:p>
            <a:pPr marL="342900" lvl="0" indent="-342900" algn="just">
              <a:buFont typeface="Wingdings" pitchFamily="2" charset="2"/>
              <a:buChar char="§"/>
            </a:pPr>
            <a:endParaRPr lang="en-US" sz="3200" b="1" dirty="0" smtClean="0">
              <a:latin typeface="Arial Rounded MT Bold" pitchFamily="34" charset="0"/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en-US" sz="3200" b="1" dirty="0" smtClean="0">
                <a:latin typeface="Arial Rounded MT Bold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It  causes villus atrophy, degeneration, sloughing of enterocytes, crypt hypertrophy, inflammation of epithelial cells etc.</a:t>
            </a:r>
          </a:p>
          <a:p>
            <a:pPr marL="342900" lvl="0" indent="-342900" algn="just">
              <a:buFont typeface="Wingdings" pitchFamily="2" charset="2"/>
              <a:buChar char="§"/>
            </a:pPr>
            <a:endParaRPr lang="en-US" sz="32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7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914400"/>
            <a:ext cx="5544616" cy="59436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Symptoms: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Arial Black" pitchFamily="34" charset="0"/>
              </a:rPr>
              <a:t>Depend upon species of parasites and  the age and immunity status of the host.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u="sng" dirty="0" smtClean="0">
                <a:solidFill>
                  <a:srgbClr val="002060"/>
                </a:solidFill>
                <a:latin typeface="Arial Black" pitchFamily="34" charset="0"/>
              </a:rPr>
              <a:t>Watery cholera like </a:t>
            </a:r>
            <a:r>
              <a:rPr lang="en-US" sz="2800" b="1" u="sng" dirty="0" err="1" smtClean="0">
                <a:solidFill>
                  <a:srgbClr val="002060"/>
                </a:solidFill>
                <a:latin typeface="Arial Black" pitchFamily="34" charset="0"/>
              </a:rPr>
              <a:t>diarrhoea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is the cardinal sign.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</p:txBody>
      </p:sp>
      <p:pic>
        <p:nvPicPr>
          <p:cNvPr id="1026" name="Picture 2" descr="Cryptosporidiosis in Cat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067299"/>
            <a:ext cx="25527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19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symptoms of 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914400"/>
            <a:ext cx="5256584" cy="5943600"/>
          </a:xfrm>
        </p:spPr>
        <p:txBody>
          <a:bodyPr>
            <a:noAutofit/>
          </a:bodyPr>
          <a:lstStyle/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Symptoms: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Other symptoms are  weight loss, abdominal discomfort, dehydration etc.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Cryptosporidia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is also regarded as potential cause of </a:t>
            </a:r>
            <a:r>
              <a:rPr lang="en-US" sz="2800" u="sng" dirty="0" smtClean="0">
                <a:solidFill>
                  <a:srgbClr val="7030A0"/>
                </a:solidFill>
                <a:latin typeface="Arial Black" pitchFamily="34" charset="0"/>
              </a:rPr>
              <a:t>traveler’s </a:t>
            </a:r>
            <a:r>
              <a:rPr lang="en-US" sz="2800" u="sng" dirty="0" err="1" smtClean="0">
                <a:solidFill>
                  <a:srgbClr val="7030A0"/>
                </a:solidFill>
                <a:latin typeface="Arial Black" pitchFamily="34" charset="0"/>
              </a:rPr>
              <a:t>diarrhoea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 </a:t>
            </a: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143000"/>
            <a:ext cx="4608512" cy="5715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</a:pP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Diagnosis : </a:t>
            </a:r>
          </a:p>
          <a:p>
            <a:pPr algn="just">
              <a:lnSpc>
                <a:spcPct val="80000"/>
              </a:lnSpc>
            </a:pPr>
            <a:endParaRPr lang="en-IN" sz="3200" b="1" u="sng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IN" sz="2600" b="1" dirty="0" smtClean="0">
                <a:solidFill>
                  <a:srgbClr val="002060"/>
                </a:solidFill>
                <a:latin typeface="Arial Black" pitchFamily="34" charset="0"/>
              </a:rPr>
              <a:t>On the basis of symptoms like </a:t>
            </a:r>
            <a:r>
              <a:rPr lang="en-US" sz="2600" b="1" dirty="0" smtClean="0">
                <a:solidFill>
                  <a:srgbClr val="002060"/>
                </a:solidFill>
                <a:latin typeface="Arial Black" pitchFamily="34" charset="0"/>
              </a:rPr>
              <a:t>Watery cholera like </a:t>
            </a:r>
            <a:r>
              <a:rPr lang="en-US" sz="2600" b="1" dirty="0" err="1" smtClean="0">
                <a:solidFill>
                  <a:srgbClr val="002060"/>
                </a:solidFill>
                <a:latin typeface="Arial Black" pitchFamily="34" charset="0"/>
              </a:rPr>
              <a:t>diarrhoea</a:t>
            </a:r>
            <a:r>
              <a:rPr lang="en-US" sz="2600" b="1" dirty="0" smtClean="0">
                <a:solidFill>
                  <a:srgbClr val="002060"/>
                </a:solidFill>
                <a:latin typeface="Arial Black" pitchFamily="34" charset="0"/>
              </a:rPr>
              <a:t> in young hosts.</a:t>
            </a:r>
          </a:p>
          <a:p>
            <a:pPr marL="457200" indent="-4572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26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70C0"/>
                </a:solidFill>
                <a:latin typeface="Arial Black" pitchFamily="34" charset="0"/>
              </a:rPr>
              <a:t>Diagnosis is made by observing very small </a:t>
            </a:r>
            <a:r>
              <a:rPr lang="en-US" sz="2600" dirty="0" err="1" smtClean="0">
                <a:solidFill>
                  <a:srgbClr val="0070C0"/>
                </a:solidFill>
                <a:latin typeface="Arial Black" pitchFamily="34" charset="0"/>
              </a:rPr>
              <a:t>sporulated</a:t>
            </a:r>
            <a:r>
              <a:rPr lang="en-US" sz="2600" dirty="0" smtClean="0">
                <a:solidFill>
                  <a:srgbClr val="0070C0"/>
                </a:solidFill>
                <a:latin typeface="Arial Black" pitchFamily="34" charset="0"/>
              </a:rPr>
              <a:t> oocysts in</a:t>
            </a:r>
            <a:r>
              <a:rPr lang="en-US" sz="2600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600" b="1" u="sng" dirty="0" err="1">
                <a:solidFill>
                  <a:srgbClr val="0070C0"/>
                </a:solidFill>
                <a:latin typeface="Arial Black" pitchFamily="34" charset="0"/>
              </a:rPr>
              <a:t>Ziehl</a:t>
            </a:r>
            <a:r>
              <a:rPr lang="en-US" sz="2600" b="1" u="sng" dirty="0">
                <a:solidFill>
                  <a:srgbClr val="0070C0"/>
                </a:solidFill>
                <a:latin typeface="Arial Black" pitchFamily="34" charset="0"/>
              </a:rPr>
              <a:t>- </a:t>
            </a:r>
            <a:r>
              <a:rPr lang="en-US" sz="2600" b="1" u="sng" dirty="0" err="1">
                <a:solidFill>
                  <a:srgbClr val="0070C0"/>
                </a:solidFill>
                <a:latin typeface="Arial Black" pitchFamily="34" charset="0"/>
              </a:rPr>
              <a:t>Neelsen</a:t>
            </a:r>
            <a:r>
              <a:rPr lang="en-US" sz="2600" b="1" u="sng" dirty="0">
                <a:solidFill>
                  <a:srgbClr val="0070C0"/>
                </a:solidFill>
                <a:latin typeface="Arial Black" pitchFamily="34" charset="0"/>
              </a:rPr>
              <a:t> stained</a:t>
            </a:r>
            <a:r>
              <a:rPr lang="en-US" sz="2600" b="1" dirty="0">
                <a:solidFill>
                  <a:srgbClr val="0070C0"/>
                </a:solidFill>
                <a:latin typeface="Arial Black" pitchFamily="34" charset="0"/>
              </a:rPr>
              <a:t> (Acid Fast Staining </a:t>
            </a:r>
            <a:r>
              <a:rPr lang="en-US" sz="2600" b="1" dirty="0" smtClean="0">
                <a:solidFill>
                  <a:srgbClr val="0070C0"/>
                </a:solidFill>
                <a:latin typeface="Arial Black" pitchFamily="34" charset="0"/>
              </a:rPr>
              <a:t>or </a:t>
            </a:r>
            <a:r>
              <a:rPr lang="en-US" sz="2600" b="1" dirty="0" err="1" smtClean="0">
                <a:solidFill>
                  <a:srgbClr val="0070C0"/>
                </a:solidFill>
                <a:latin typeface="Arial Black" pitchFamily="34" charset="0"/>
              </a:rPr>
              <a:t>Kinyoun</a:t>
            </a:r>
            <a:r>
              <a:rPr lang="en-US" sz="2600" b="1" dirty="0" smtClean="0">
                <a:solidFill>
                  <a:srgbClr val="0070C0"/>
                </a:solidFill>
                <a:latin typeface="Arial Black" pitchFamily="34" charset="0"/>
              </a:rPr>
              <a:t> acid fast </a:t>
            </a:r>
            <a:r>
              <a:rPr lang="en-US" sz="2600" dirty="0" smtClean="0">
                <a:solidFill>
                  <a:srgbClr val="0070C0"/>
                </a:solidFill>
                <a:latin typeface="Arial Black" pitchFamily="34" charset="0"/>
              </a:rPr>
              <a:t>stain) </a:t>
            </a:r>
            <a:r>
              <a:rPr lang="en-US" sz="2600" dirty="0" err="1" smtClean="0">
                <a:solidFill>
                  <a:srgbClr val="0070C0"/>
                </a:solidFill>
                <a:latin typeface="Arial Black" pitchFamily="34" charset="0"/>
              </a:rPr>
              <a:t>faecal</a:t>
            </a:r>
            <a:r>
              <a:rPr lang="en-US" sz="2600" dirty="0" smtClean="0">
                <a:solidFill>
                  <a:srgbClr val="0070C0"/>
                </a:solidFill>
                <a:latin typeface="Arial Black" pitchFamily="34" charset="0"/>
              </a:rPr>
              <a:t> smears.</a:t>
            </a:r>
          </a:p>
          <a:p>
            <a:pPr algn="just">
              <a:lnSpc>
                <a:spcPct val="80000"/>
              </a:lnSpc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1026" name="Picture 2" descr="G:\p0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3212976"/>
            <a:ext cx="2874268" cy="2028825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7755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  <a:endParaRPr lang="en-US" sz="3200" b="0" i="1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990600"/>
            <a:ext cx="5688632" cy="5867400"/>
          </a:xfrm>
        </p:spPr>
        <p:txBody>
          <a:bodyPr>
            <a:noAutofit/>
          </a:bodyPr>
          <a:lstStyle/>
          <a:p>
            <a:pPr marL="457200" lvl="0" indent="-457200" algn="just"/>
            <a:endParaRPr lang="en-US" sz="32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457200" lvl="0" indent="-457200" algn="just"/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Treatment – </a:t>
            </a:r>
            <a:endParaRPr lang="en-US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Drug like Azithromycin,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Paromomycin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etc. are used  used in treatment.</a:t>
            </a:r>
          </a:p>
          <a:p>
            <a:pPr marL="457200" indent="-457200" algn="just"/>
            <a:endParaRPr lang="en-US" sz="28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  <a:endParaRPr lang="en-US" sz="3200" b="0" i="1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990600"/>
            <a:ext cx="5760640" cy="5867400"/>
          </a:xfrm>
        </p:spPr>
        <p:txBody>
          <a:bodyPr>
            <a:noAutofit/>
          </a:bodyPr>
          <a:lstStyle/>
          <a:p>
            <a:pPr marL="457200" indent="-457200" algn="just"/>
            <a:endParaRPr lang="en-US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Control-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Proper disposal of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faeces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/stool.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</a:rPr>
              <a:t>Uncooked vegetables like salad should be taken after proper washing.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Proper washing of hands before meal.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en-US" sz="28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1143000"/>
            <a:ext cx="5904656" cy="57150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It is an </a:t>
            </a:r>
            <a:r>
              <a:rPr lang="en-US" sz="2400" u="sng" dirty="0" smtClean="0">
                <a:solidFill>
                  <a:srgbClr val="0070C0"/>
                </a:solidFill>
                <a:latin typeface="Arial Black" pitchFamily="34" charset="0"/>
              </a:rPr>
              <a:t>intracellular extra cytoplasmic organism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located in the notch of microvillus membrane of the digestive epithelium of gut wall and enclosing the parasite within a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parasitophorus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envelope apparently derived from microvilli.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1143000"/>
            <a:ext cx="5472608" cy="5715000"/>
          </a:xfrm>
        </p:spPr>
        <p:txBody>
          <a:bodyPr>
            <a:no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It also found in respiratory epithelium.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It is a emerging coccidian parasite found in animals, birds and man.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1" dirty="0" err="1" smtClean="0">
                <a:solidFill>
                  <a:srgbClr val="002060"/>
                </a:solidFill>
                <a:latin typeface="Arial Black" pitchFamily="34" charset="0"/>
              </a:rPr>
              <a:t>Monoxenous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 parasite  with direct life-cycle. </a:t>
            </a:r>
          </a:p>
          <a:p>
            <a:pPr marL="342900" lvl="0" indent="-342900" algn="just"/>
            <a:r>
              <a:rPr lang="en-US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143000"/>
            <a:ext cx="7272808" cy="57150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It has </a:t>
            </a:r>
            <a:r>
              <a:rPr lang="en-US" sz="2800" b="1" u="sng" dirty="0" smtClean="0">
                <a:solidFill>
                  <a:srgbClr val="FF0000"/>
                </a:solidFill>
                <a:latin typeface="Arial Rounded MT Bold" pitchFamily="34" charset="0"/>
              </a:rPr>
              <a:t>smallest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 Rounded MT Bold" pitchFamily="34" charset="0"/>
              </a:rPr>
              <a:t>oocyst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  ( 5-7.4 µm X 4.5 -5.6µm ) among all coccidian.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Ocysts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are spherical to ovoid in shape and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ocyst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wall is 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bilayered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, smooth and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colourless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latin typeface="Arial Rounded MT Bold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Sporogony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 occurs </a:t>
            </a:r>
            <a:r>
              <a:rPr lang="en-US" sz="2800" b="1" u="sng" dirty="0" smtClean="0">
                <a:solidFill>
                  <a:srgbClr val="002060"/>
                </a:solidFill>
                <a:latin typeface="Arial Rounded MT Bold" pitchFamily="34" charset="0"/>
              </a:rPr>
              <a:t>inside the host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4876800" cy="57912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endParaRPr lang="en-US" sz="3200" b="1" dirty="0" smtClean="0"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Sporulated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 oocysts excreted though the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faeces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 of the infected host .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r>
              <a:rPr lang="en-US" sz="3200" b="1" dirty="0" smtClean="0">
                <a:latin typeface="Arial Rounded MT Bold" pitchFamily="34" charset="0"/>
              </a:rPr>
              <a:t>               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Each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sporulated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oocyst contains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four naked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sporozoites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without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sporocyst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endParaRPr lang="en-US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2051" name="Picture 3" descr="G:\cRYPTOSPORIDIUM\cryptospori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438400"/>
            <a:ext cx="4191000" cy="310515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9026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u="sng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  <a:r>
              <a:rPr lang="en-US" sz="3200" u="sng" dirty="0" smtClean="0">
                <a:solidFill>
                  <a:srgbClr val="7030A0"/>
                </a:solidFill>
                <a:latin typeface="Arial Black" pitchFamily="34" charset="0"/>
              </a:rPr>
              <a:t> species</a:t>
            </a:r>
            <a:endParaRPr lang="en-US" sz="3200" dirty="0" smtClean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066798"/>
          <a:ext cx="91440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137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79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Cryptosporidium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parvum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Ruminants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68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hominis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man and monkey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20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bovis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cattle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52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canis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08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suis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Pig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969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baileyi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Birds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3" y="1066800"/>
            <a:ext cx="6192688" cy="57912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Life- cycle :</a:t>
            </a:r>
            <a:r>
              <a:rPr lang="en-US" sz="2800" b="1" dirty="0" smtClean="0">
                <a:solidFill>
                  <a:srgbClr val="FFFF00"/>
                </a:solidFill>
                <a:latin typeface="Arial Black" pitchFamily="34" charset="0"/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Direct</a:t>
            </a: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342900" lvl="0" indent="-342900" algn="just"/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Infective stage :  </a:t>
            </a: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</a:rPr>
              <a:t>thick walled </a:t>
            </a:r>
            <a:r>
              <a:rPr lang="en-US" sz="2800" b="1" dirty="0" err="1" smtClean="0">
                <a:solidFill>
                  <a:srgbClr val="00B050"/>
                </a:solidFill>
                <a:latin typeface="Arial Black" pitchFamily="34" charset="0"/>
              </a:rPr>
              <a:t>sporulated</a:t>
            </a: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 Black" pitchFamily="34" charset="0"/>
              </a:rPr>
              <a:t>oocysts</a:t>
            </a: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</a:p>
          <a:p>
            <a:pPr marL="342900" lvl="0" indent="-342900" algn="just"/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Transmission: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Host gets infection through ingestion of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itchFamily="34" charset="0"/>
              </a:rPr>
              <a:t>sporulated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oocysts through contaminated feed and water or  </a:t>
            </a:r>
            <a:r>
              <a:rPr lang="en-US" sz="2800" u="sng" dirty="0" smtClean="0">
                <a:solidFill>
                  <a:srgbClr val="002060"/>
                </a:solidFill>
                <a:latin typeface="Arial Black" pitchFamily="34" charset="0"/>
              </a:rPr>
              <a:t>through inhalation (aerosol).</a:t>
            </a:r>
            <a:endParaRPr lang="en-US" sz="2800" b="1" u="sng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9" y="1066800"/>
            <a:ext cx="5904656" cy="57912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Transmission: </a:t>
            </a:r>
          </a:p>
          <a:p>
            <a:pPr marL="514350" lvl="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Auto-infection occurs in </a:t>
            </a:r>
            <a:r>
              <a:rPr lang="en-US" sz="2800" i="1" dirty="0" smtClean="0">
                <a:solidFill>
                  <a:srgbClr val="0070C0"/>
                </a:solidFill>
                <a:latin typeface="Arial Black" pitchFamily="34" charset="0"/>
              </a:rPr>
              <a:t>Cryptosporidium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because thin walled oocysts do not leave the host’s intestine and initiate a new developmental cycle.</a:t>
            </a:r>
          </a:p>
          <a:p>
            <a:pPr marL="514350" lvl="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Cryptosporidium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1066800"/>
            <a:ext cx="5544616" cy="57912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Unlike the members of the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eimeriidae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, it does not enter the cells of the host and lacks host specificity so that cross infection occurs between domestic and laboratory animals and birds.</a:t>
            </a:r>
          </a:p>
          <a:p>
            <a:pPr marL="342900" lvl="0" indent="-342900" algn="just"/>
            <a:endParaRPr lang="en-US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2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914</TotalTime>
  <Words>554</Words>
  <Application>Microsoft Office PowerPoint</Application>
  <PresentationFormat>On-screen Show (4:3)</PresentationFormat>
  <Paragraphs>147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Wisp</vt:lpstr>
      <vt:lpstr>PowerPoint Presentation</vt:lpstr>
      <vt:lpstr>Genus: Cryptosporidium</vt:lpstr>
      <vt:lpstr>Genus: Cryptosporidium</vt:lpstr>
      <vt:lpstr>Genus: Cryptosporidium</vt:lpstr>
      <vt:lpstr>Genus: Cryptosporidium</vt:lpstr>
      <vt:lpstr>Cryptosporidium species</vt:lpstr>
      <vt:lpstr>Genus: Cryptosporidium</vt:lpstr>
      <vt:lpstr>Genus: Cryptosporidium</vt:lpstr>
      <vt:lpstr>Genus: Cryptosporidium</vt:lpstr>
      <vt:lpstr>Genus: Cryptosporidium</vt:lpstr>
      <vt:lpstr> Life- cycle of Cryptosporidium</vt:lpstr>
      <vt:lpstr>Pathogenesis of Cryptosporidium</vt:lpstr>
      <vt:lpstr>Cryptosporidium</vt:lpstr>
      <vt:lpstr>symptoms of Cryptosporidium</vt:lpstr>
      <vt:lpstr>Genus: Cryptosporidium</vt:lpstr>
      <vt:lpstr>Genus: Cryptosporidium</vt:lpstr>
      <vt:lpstr>Genus: Cryptosporidium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93</cp:revision>
  <cp:lastPrinted>2019-11-21T10:56:16Z</cp:lastPrinted>
  <dcterms:created xsi:type="dcterms:W3CDTF">2019-10-15T08:59:27Z</dcterms:created>
  <dcterms:modified xsi:type="dcterms:W3CDTF">2020-05-30T05:36:27Z</dcterms:modified>
</cp:coreProperties>
</file>