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326" r:id="rId2"/>
    <p:sldId id="327" r:id="rId3"/>
    <p:sldId id="328" r:id="rId4"/>
    <p:sldId id="400" r:id="rId5"/>
    <p:sldId id="309" r:id="rId6"/>
    <p:sldId id="330" r:id="rId7"/>
    <p:sldId id="397" r:id="rId8"/>
    <p:sldId id="393" r:id="rId9"/>
    <p:sldId id="344" r:id="rId10"/>
    <p:sldId id="375" r:id="rId11"/>
    <p:sldId id="376" r:id="rId12"/>
    <p:sldId id="383" r:id="rId13"/>
    <p:sldId id="341" r:id="rId14"/>
    <p:sldId id="354" r:id="rId15"/>
    <p:sldId id="281" r:id="rId16"/>
    <p:sldId id="384" r:id="rId17"/>
    <p:sldId id="386" r:id="rId18"/>
    <p:sldId id="394" r:id="rId19"/>
    <p:sldId id="283" r:id="rId20"/>
    <p:sldId id="378" r:id="rId21"/>
    <p:sldId id="389" r:id="rId22"/>
    <p:sldId id="356" r:id="rId23"/>
    <p:sldId id="357" r:id="rId24"/>
    <p:sldId id="358" r:id="rId25"/>
    <p:sldId id="359" r:id="rId26"/>
    <p:sldId id="360" r:id="rId27"/>
    <p:sldId id="361" r:id="rId28"/>
    <p:sldId id="387" r:id="rId29"/>
    <p:sldId id="380" r:id="rId30"/>
    <p:sldId id="381" r:id="rId31"/>
    <p:sldId id="395" r:id="rId32"/>
    <p:sldId id="366" r:id="rId33"/>
    <p:sldId id="364" r:id="rId34"/>
    <p:sldId id="401" r:id="rId35"/>
    <p:sldId id="396" r:id="rId36"/>
    <p:sldId id="367" r:id="rId37"/>
    <p:sldId id="398" r:id="rId38"/>
    <p:sldId id="370" r:id="rId39"/>
    <p:sldId id="371" r:id="rId40"/>
    <p:sldId id="372" r:id="rId41"/>
    <p:sldId id="382" r:id="rId42"/>
    <p:sldId id="373" r:id="rId43"/>
    <p:sldId id="399" r:id="rId44"/>
    <p:sldId id="388" r:id="rId45"/>
    <p:sldId id="348" r:id="rId46"/>
    <p:sldId id="349" r:id="rId47"/>
    <p:sldId id="351" r:id="rId48"/>
    <p:sldId id="352" r:id="rId49"/>
    <p:sldId id="390" r:id="rId50"/>
    <p:sldId id="391" r:id="rId51"/>
    <p:sldId id="39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66" autoAdjust="0"/>
  </p:normalViewPr>
  <p:slideViewPr>
    <p:cSldViewPr>
      <p:cViewPr varScale="1">
        <p:scale>
          <a:sx n="60" d="100"/>
          <a:sy n="6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70665-DC67-40FE-902B-2D4DC304393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79284-8B04-47E8-8665-B6A7DD04F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79284-8B04-47E8-8665-B6A7DD04F5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9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79284-8B04-47E8-8665-B6A7DD04F5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79284-8B04-47E8-8665-B6A7DD04F5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1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173032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DIAGNOSTIC CYTOPATHOLOGY</a:t>
            </a:r>
            <a:endParaRPr lang="en-US" sz="6000" dirty="0">
              <a:solidFill>
                <a:srgbClr val="FFFF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876800"/>
            <a:ext cx="7772400" cy="15001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lbertus" pitchFamily="34" charset="0"/>
              </a:rPr>
              <a:t>DR. SANJIV KUMAR</a:t>
            </a:r>
          </a:p>
          <a:p>
            <a:r>
              <a:rPr lang="en-US" dirty="0">
                <a:solidFill>
                  <a:schemeClr val="tx1"/>
                </a:solidFill>
                <a:latin typeface="Albertus" pitchFamily="34" charset="0"/>
              </a:rPr>
              <a:t>ASSTT. PROFESSOR,</a:t>
            </a:r>
          </a:p>
          <a:p>
            <a:r>
              <a:rPr lang="en-US" dirty="0">
                <a:solidFill>
                  <a:schemeClr val="tx1"/>
                </a:solidFill>
                <a:latin typeface="Albertus" pitchFamily="34" charset="0"/>
              </a:rPr>
              <a:t>DEPTT. OF PATHOLOGY, BVC, PATNA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SAMPLES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Exfoliated cells, Aspirated cells and body fluids</a:t>
            </a:r>
            <a:r>
              <a:rPr lang="en-US" sz="2000" dirty="0">
                <a:solidFill>
                  <a:srgbClr val="00B050"/>
                </a:solidFill>
              </a:rPr>
              <a:t/>
            </a:r>
            <a:br>
              <a:rPr lang="en-US" sz="2000" dirty="0">
                <a:solidFill>
                  <a:srgbClr val="00B050"/>
                </a:solidFill>
              </a:rPr>
            </a:b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4676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sample can be collected </a:t>
            </a:r>
            <a:r>
              <a:rPr lang="en-US" sz="4400" dirty="0" smtClean="0"/>
              <a:t>by: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 dirty="0" smtClean="0"/>
              <a:t>scrapping </a:t>
            </a:r>
            <a:r>
              <a:rPr lang="en-US" sz="4400" dirty="0"/>
              <a:t>the lateral walls of </a:t>
            </a:r>
            <a:r>
              <a:rPr lang="en-US" sz="4400" dirty="0" smtClean="0"/>
              <a:t>vagina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 dirty="0" smtClean="0"/>
              <a:t>fresh </a:t>
            </a:r>
            <a:r>
              <a:rPr lang="en-US" sz="4400" dirty="0"/>
              <a:t>early morning </a:t>
            </a:r>
            <a:r>
              <a:rPr lang="en-US" sz="4400" dirty="0" smtClean="0"/>
              <a:t>sputum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 dirty="0" smtClean="0"/>
              <a:t>bronchial washings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 dirty="0" err="1"/>
              <a:t>b</a:t>
            </a:r>
            <a:r>
              <a:rPr lang="en-US" sz="4400" dirty="0" err="1" smtClean="0"/>
              <a:t>uccal</a:t>
            </a:r>
            <a:r>
              <a:rPr lang="en-US" sz="4400" dirty="0" smtClean="0"/>
              <a:t> smears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 dirty="0" smtClean="0"/>
              <a:t>gastric lavage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 dirty="0" smtClean="0"/>
              <a:t>fresh </a:t>
            </a:r>
            <a:r>
              <a:rPr lang="en-US" sz="4400" dirty="0"/>
              <a:t>catheterized urine </a:t>
            </a:r>
            <a:r>
              <a:rPr lang="en-US" sz="4400" dirty="0" smtClean="0"/>
              <a:t>samples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 dirty="0" smtClean="0"/>
              <a:t>pericardial</a:t>
            </a:r>
            <a:r>
              <a:rPr lang="en-US" sz="4400" dirty="0"/>
              <a:t>, </a:t>
            </a:r>
            <a:r>
              <a:rPr lang="en-US" sz="4400" dirty="0" smtClean="0"/>
              <a:t>pleural and </a:t>
            </a:r>
            <a:r>
              <a:rPr lang="en-US" sz="4400" dirty="0"/>
              <a:t>peritoneal </a:t>
            </a:r>
            <a:r>
              <a:rPr lang="en-US" sz="4400" dirty="0" smtClean="0"/>
              <a:t>fluids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 dirty="0" smtClean="0"/>
              <a:t>CSF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400" dirty="0" smtClean="0"/>
              <a:t>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60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Preparation of samples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1448"/>
            <a:ext cx="6781800" cy="510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1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TECNIQUES OF </a:t>
            </a:r>
            <a:r>
              <a:rPr lang="en-US" dirty="0" smtClean="0">
                <a:solidFill>
                  <a:srgbClr val="FF0000"/>
                </a:solidFill>
              </a:rPr>
              <a:t>CYTOPATHOLOGY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b="1" dirty="0" smtClean="0"/>
              <a:t>EXFOLIATIVE </a:t>
            </a:r>
            <a:r>
              <a:rPr lang="en-US" b="1" dirty="0"/>
              <a:t>CYTOLOGY</a:t>
            </a:r>
            <a:endParaRPr lang="en-US" dirty="0"/>
          </a:p>
          <a:p>
            <a:pPr marL="0" indent="0" algn="just">
              <a:buNone/>
            </a:pPr>
            <a:r>
              <a:rPr lang="en-US" b="1" dirty="0" smtClean="0"/>
              <a:t>        </a:t>
            </a:r>
            <a:r>
              <a:rPr lang="en-US" dirty="0" smtClean="0"/>
              <a:t> </a:t>
            </a:r>
            <a:r>
              <a:rPr lang="en-US" dirty="0"/>
              <a:t>This is an older branch that essentially involves the study of cells spontaneously shed off from epithelial surfaces into body cavity or body fluids</a:t>
            </a:r>
            <a:r>
              <a:rPr lang="en-US" dirty="0" smtClean="0"/>
              <a:t>. Basis is alteration in morphology and less cohesiveness of cells.</a:t>
            </a:r>
            <a:endParaRPr lang="en-US" dirty="0"/>
          </a:p>
          <a:p>
            <a:pPr algn="just"/>
            <a:endParaRPr lang="en-US" dirty="0"/>
          </a:p>
          <a:p>
            <a:pPr lvl="0" algn="just"/>
            <a:r>
              <a:rPr lang="en-US" b="1" dirty="0"/>
              <a:t>INTERVENTIONAL CYTOLOGY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        </a:t>
            </a:r>
            <a:r>
              <a:rPr lang="en-US" dirty="0"/>
              <a:t>This is the branch in which samples are obtained by clinical procedures or surgical intervention. It is also known </a:t>
            </a:r>
            <a:r>
              <a:rPr lang="en-US" dirty="0" smtClean="0"/>
              <a:t>as </a:t>
            </a:r>
            <a:r>
              <a:rPr lang="en-US" dirty="0"/>
              <a:t>aspiration </a:t>
            </a:r>
            <a:r>
              <a:rPr lang="en-US" dirty="0" smtClean="0"/>
              <a:t>cytology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551"/>
            <a:ext cx="792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5867400"/>
            <a:ext cx="2667000" cy="76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BLOOD LESS TYPE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INTERVENTIONAL CYTOLOGY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This is the branch in which samples are obtained by clinical procedures or surgical intervention.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also known as </a:t>
            </a:r>
            <a:r>
              <a:rPr lang="en-US" dirty="0" smtClean="0"/>
              <a:t> </a:t>
            </a:r>
            <a:r>
              <a:rPr lang="en-US" dirty="0"/>
              <a:t>aspiration </a:t>
            </a:r>
            <a:r>
              <a:rPr lang="en-US" dirty="0" smtClean="0"/>
              <a:t>cytology.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includes fine needle aspiration cytology (FNAC), </a:t>
            </a:r>
            <a:r>
              <a:rPr lang="en-US" dirty="0" smtClean="0"/>
              <a:t>Biopsy, imprint </a:t>
            </a:r>
            <a:r>
              <a:rPr lang="en-US" dirty="0"/>
              <a:t>cytology and crush smear cytology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0" lv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87025"/>
            <a:ext cx="830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romanLcPeriod"/>
            </a:pPr>
            <a:r>
              <a:rPr lang="en-US" sz="2400" dirty="0" smtClean="0"/>
              <a:t>IMPRINT </a:t>
            </a:r>
            <a:r>
              <a:rPr lang="en-US" sz="2400" dirty="0"/>
              <a:t>CYTOLOGY: here touch preparations </a:t>
            </a:r>
            <a:r>
              <a:rPr lang="en-US" sz="2400" dirty="0" smtClean="0"/>
              <a:t>from cut </a:t>
            </a:r>
            <a:r>
              <a:rPr lang="en-US" sz="2400" dirty="0"/>
              <a:t>surfaces of superficial excised lesions are prepared. Advantage is that the cell distribution reflects the tissue architecture thus aiding in interpretation.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lvl="0" algn="just"/>
            <a:r>
              <a:rPr lang="en-US" sz="2400" dirty="0" smtClean="0"/>
              <a:t>ii. CRUSH </a:t>
            </a:r>
            <a:r>
              <a:rPr lang="en-US" sz="2400" dirty="0"/>
              <a:t>SMEAR CYTOLOGY: are helpful in diagnosis of tumors. It provides the recognition of tissue architecture in addition to better cytological details.</a:t>
            </a:r>
          </a:p>
          <a:p>
            <a:pPr lvl="0" algn="just"/>
            <a:endParaRPr lang="en-US" sz="2400" dirty="0"/>
          </a:p>
          <a:p>
            <a:pPr lvl="0" algn="just"/>
            <a:r>
              <a:rPr lang="en-US" sz="2400" dirty="0" smtClean="0"/>
              <a:t>iii. FNAC: It has </a:t>
            </a:r>
            <a:r>
              <a:rPr lang="en-US" sz="2400" dirty="0"/>
              <a:t>gained importance in the last three decades. Almost all fine needle accessible organs can be aspirated for cytological studies</a:t>
            </a:r>
            <a:r>
              <a:rPr lang="en-US" sz="2400" dirty="0" smtClean="0"/>
              <a:t>.</a:t>
            </a:r>
          </a:p>
          <a:p>
            <a:pPr lvl="0" algn="just"/>
            <a:endParaRPr lang="en-US" sz="2400" dirty="0"/>
          </a:p>
          <a:p>
            <a:pPr algn="just"/>
            <a:r>
              <a:rPr lang="en-US" sz="2400" dirty="0" smtClean="0"/>
              <a:t>iv. BIOPSY: Removal </a:t>
            </a:r>
            <a:r>
              <a:rPr lang="en-US" sz="2400" dirty="0"/>
              <a:t>of tissue from a living animal for examination (microscopic &amp; chemical) so that a diagnosis can be made. </a:t>
            </a:r>
          </a:p>
        </p:txBody>
      </p:sp>
    </p:spTree>
    <p:extLst>
      <p:ext uri="{BB962C8B-B14F-4D97-AF65-F5344CB8AC3E}">
        <p14:creationId xmlns:p14="http://schemas.microsoft.com/office/powerpoint/2010/main" val="38444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Disadvantages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Chances of </a:t>
            </a:r>
            <a:r>
              <a:rPr lang="en-US" dirty="0" err="1"/>
              <a:t>h</a:t>
            </a:r>
            <a:r>
              <a:rPr lang="en-US" dirty="0" err="1" smtClean="0"/>
              <a:t>aematomas</a:t>
            </a:r>
            <a:r>
              <a:rPr lang="en-US" dirty="0" smtClean="0"/>
              <a:t>, infection, Pneumothorax etc.</a:t>
            </a:r>
          </a:p>
          <a:p>
            <a:r>
              <a:rPr lang="en-US" dirty="0" smtClean="0"/>
              <a:t>Involves surgical interaction.</a:t>
            </a:r>
          </a:p>
          <a:p>
            <a:pPr lvl="0"/>
            <a:r>
              <a:rPr lang="en-US" dirty="0" smtClean="0"/>
              <a:t>Collect fewer cells than scrapings.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IMRINT CYTOLOGY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430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Making good cytology smears | Cytop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CRUSH SMEAR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69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5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74676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rgbClr val="FF0000"/>
                </a:solidFill>
              </a:rPr>
              <a:t>FNAC APPLICATIONS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7467600" cy="48737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Applied in diagnosis of Palpable as well as Non palpable lesion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PALPABLE MASS LESION</a:t>
            </a:r>
          </a:p>
          <a:p>
            <a:r>
              <a:rPr lang="en-US" dirty="0" smtClean="0"/>
              <a:t>i)Lymph node</a:t>
            </a:r>
          </a:p>
          <a:p>
            <a:r>
              <a:rPr lang="en-US" dirty="0" smtClean="0"/>
              <a:t>ii)Breast (duct carcinoma)</a:t>
            </a:r>
          </a:p>
          <a:p>
            <a:r>
              <a:rPr lang="en-US" dirty="0" smtClean="0"/>
              <a:t>iii)Thyroid</a:t>
            </a:r>
          </a:p>
          <a:p>
            <a:r>
              <a:rPr lang="en-US" dirty="0" smtClean="0"/>
              <a:t>iv)Salivary gland</a:t>
            </a:r>
          </a:p>
          <a:p>
            <a:r>
              <a:rPr lang="en-US" dirty="0" smtClean="0"/>
              <a:t>v) Soft tissue masses</a:t>
            </a:r>
          </a:p>
          <a:p>
            <a:r>
              <a:rPr lang="en-US" dirty="0" smtClean="0"/>
              <a:t>vi)Bones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NON </a:t>
            </a:r>
            <a:r>
              <a:rPr lang="en-US" dirty="0">
                <a:solidFill>
                  <a:srgbClr val="FF0000"/>
                </a:solidFill>
              </a:rPr>
              <a:t>PALPABLE MASS LESION</a:t>
            </a:r>
            <a:endParaRPr lang="en-US" dirty="0" smtClean="0"/>
          </a:p>
          <a:p>
            <a:r>
              <a:rPr lang="en-US" dirty="0"/>
              <a:t>i)Abdominal cavity</a:t>
            </a:r>
          </a:p>
          <a:p>
            <a:r>
              <a:rPr lang="en-US" dirty="0"/>
              <a:t>ii)Thoracic cavity</a:t>
            </a:r>
          </a:p>
          <a:p>
            <a:r>
              <a:rPr lang="en-US" dirty="0"/>
              <a:t>iii)</a:t>
            </a:r>
            <a:r>
              <a:rPr lang="en-US" dirty="0" err="1"/>
              <a:t>Retroperitonium</a:t>
            </a:r>
            <a:endParaRPr lang="en-US" dirty="0"/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96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17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INTRODUCTION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APPLICATIONS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TECHNIQUES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SMEAR FORMATION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FIXATION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STAINING METHODS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INTERPRETATIONS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Taking palpable mass in FNAC-</a:t>
            </a:r>
            <a:endParaRPr lang="en-US" dirty="0"/>
          </a:p>
        </p:txBody>
      </p:sp>
      <p:pic>
        <p:nvPicPr>
          <p:cNvPr id="24579" name="Picture 2" descr="H:\ankur\fna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095999" cy="5407025"/>
          </a:xfrm>
          <a:noFill/>
        </p:spPr>
      </p:pic>
    </p:spTree>
    <p:extLst>
      <p:ext uri="{BB962C8B-B14F-4D97-AF65-F5344CB8AC3E}">
        <p14:creationId xmlns:p14="http://schemas.microsoft.com/office/powerpoint/2010/main" val="38702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LIMITATIONS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3737"/>
            <a:ext cx="7848600" cy="508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9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609600"/>
            <a:ext cx="8305800" cy="570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9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924" y="762001"/>
            <a:ext cx="7839076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524" y="838201"/>
            <a:ext cx="7915275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838201"/>
            <a:ext cx="7991475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524" y="685801"/>
            <a:ext cx="791527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0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524" y="990601"/>
            <a:ext cx="79152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8"/>
          <a:stretch/>
        </p:blipFill>
        <p:spPr bwMode="auto">
          <a:xfrm>
            <a:off x="533400" y="387350"/>
            <a:ext cx="8382000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5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8"/>
          <a:stretch/>
        </p:blipFill>
        <p:spPr bwMode="auto">
          <a:xfrm>
            <a:off x="1076324" y="228600"/>
            <a:ext cx="799147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90800"/>
            <a:ext cx="7467600" cy="38831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Is </a:t>
            </a:r>
            <a:r>
              <a:rPr lang="en-US" dirty="0"/>
              <a:t>a branch of pathology that studies and diagnoses diseases on the cellular level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OR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Interpretation </a:t>
            </a:r>
            <a:r>
              <a:rPr lang="en-US" dirty="0"/>
              <a:t>of cells that has either exfoliated spontaneously or are obtained from various organs/ tissue by different clinical methods.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378"/>
            <a:ext cx="3724275" cy="256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9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6"/>
          <a:stretch/>
        </p:blipFill>
        <p:spPr bwMode="auto">
          <a:xfrm>
            <a:off x="1066800" y="533400"/>
            <a:ext cx="78486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724" y="609601"/>
            <a:ext cx="7915276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5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FIXATION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 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0657"/>
            <a:ext cx="87630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4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524" y="533401"/>
            <a:ext cx="7915275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0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173032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DIAGNOSTIC CYTOPATHOLOGY</a:t>
            </a:r>
            <a:endParaRPr lang="en-US" sz="6000" dirty="0">
              <a:solidFill>
                <a:srgbClr val="FFFF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876800"/>
            <a:ext cx="7772400" cy="15001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lbertus" pitchFamily="34" charset="0"/>
              </a:rPr>
              <a:t>DR. SANJIV KUMAR</a:t>
            </a:r>
          </a:p>
          <a:p>
            <a:r>
              <a:rPr lang="en-US" dirty="0">
                <a:solidFill>
                  <a:schemeClr val="tx1"/>
                </a:solidFill>
                <a:latin typeface="Albertus" pitchFamily="34" charset="0"/>
              </a:rPr>
              <a:t>ASSTT. PROFESSOR,</a:t>
            </a:r>
          </a:p>
          <a:p>
            <a:r>
              <a:rPr lang="en-US" dirty="0">
                <a:solidFill>
                  <a:schemeClr val="tx1"/>
                </a:solidFill>
                <a:latin typeface="Albertus" pitchFamily="34" charset="0"/>
              </a:rPr>
              <a:t>DEPTT. OF PATHOLOGY, BVC, PATNA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086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All material for cytological examination must be properly fixed to ensure preservation of </a:t>
            </a:r>
            <a:r>
              <a:rPr lang="en-US" sz="2400" dirty="0" err="1"/>
              <a:t>cytomorphological</a:t>
            </a:r>
            <a:r>
              <a:rPr lang="en-US" sz="2400" dirty="0"/>
              <a:t> details.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Methods </a:t>
            </a:r>
            <a:r>
              <a:rPr lang="en-US" sz="2400" dirty="0"/>
              <a:t>of fixing vary depending upon the type of staining employed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Materials </a:t>
            </a:r>
            <a:r>
              <a:rPr lang="en-US" sz="2400" dirty="0"/>
              <a:t>is usually wet-fixed for use with </a:t>
            </a:r>
            <a:r>
              <a:rPr lang="en-US" sz="2400" dirty="0" err="1"/>
              <a:t>Papanicolaou</a:t>
            </a:r>
            <a:r>
              <a:rPr lang="en-US" sz="2400" dirty="0"/>
              <a:t> or H&amp;E staining.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Sometimes, air-dried </a:t>
            </a:r>
            <a:r>
              <a:rPr lang="en-US" sz="2400" dirty="0"/>
              <a:t>for use in </a:t>
            </a:r>
            <a:r>
              <a:rPr lang="en-US" sz="2400" dirty="0" err="1"/>
              <a:t>Romanowsky</a:t>
            </a:r>
            <a:r>
              <a:rPr lang="en-US" sz="2400" dirty="0"/>
              <a:t> staining.</a:t>
            </a:r>
          </a:p>
          <a:p>
            <a:pPr algn="just"/>
            <a:endParaRPr lang="en-US" sz="2400" dirty="0"/>
          </a:p>
          <a:p>
            <a:pPr algn="ctr"/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Special purpose fixative may be buffered neutral formalin, </a:t>
            </a:r>
            <a:r>
              <a:rPr lang="en-US" sz="2400" dirty="0" err="1">
                <a:solidFill>
                  <a:srgbClr val="FF0000"/>
                </a:solidFill>
              </a:rPr>
              <a:t>bouin’s</a:t>
            </a:r>
            <a:r>
              <a:rPr lang="en-US" sz="2400" dirty="0">
                <a:solidFill>
                  <a:srgbClr val="FF0000"/>
                </a:solidFill>
              </a:rPr>
              <a:t> fluid and picric </a:t>
            </a:r>
            <a:r>
              <a:rPr lang="en-US" sz="2400" dirty="0" smtClean="0">
                <a:solidFill>
                  <a:srgbClr val="FF0000"/>
                </a:solidFill>
              </a:rPr>
              <a:t>acid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524" y="609600"/>
            <a:ext cx="7991475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1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STAINING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WET FIXED</a:t>
            </a:r>
          </a:p>
          <a:p>
            <a:pPr marL="0" indent="0">
              <a:buNone/>
            </a:pPr>
            <a:r>
              <a:rPr lang="en-US" dirty="0" smtClean="0"/>
              <a:t>i. </a:t>
            </a:r>
            <a:r>
              <a:rPr lang="en-US" dirty="0" err="1" smtClean="0"/>
              <a:t>Papanicolaou</a:t>
            </a:r>
            <a:r>
              <a:rPr lang="en-US" dirty="0" smtClean="0"/>
              <a:t> </a:t>
            </a:r>
            <a:r>
              <a:rPr lang="en-US" dirty="0"/>
              <a:t>or H&amp;E staining.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AIR DRY FIXED</a:t>
            </a:r>
          </a:p>
          <a:p>
            <a:pPr marL="0" indent="0">
              <a:buNone/>
            </a:pPr>
            <a:r>
              <a:rPr lang="en-US" dirty="0" err="1"/>
              <a:t>Romanowsky</a:t>
            </a:r>
            <a:r>
              <a:rPr lang="en-US" dirty="0"/>
              <a:t> staining</a:t>
            </a:r>
            <a:r>
              <a:rPr lang="en-US" dirty="0" smtClean="0"/>
              <a:t>.</a:t>
            </a:r>
          </a:p>
          <a:p>
            <a:pPr marL="514350" indent="-514350">
              <a:buAutoNum type="romanLcPeriod"/>
            </a:pPr>
            <a:r>
              <a:rPr lang="en-US" dirty="0" smtClean="0"/>
              <a:t>Wright’s stain.</a:t>
            </a:r>
          </a:p>
          <a:p>
            <a:pPr marL="514350" indent="-514350">
              <a:buAutoNum type="romanLcPeriod"/>
            </a:pPr>
            <a:r>
              <a:rPr lang="en-US" dirty="0" err="1" smtClean="0"/>
              <a:t>Giemsa</a:t>
            </a:r>
            <a:r>
              <a:rPr lang="en-US" dirty="0" smtClean="0"/>
              <a:t> stain.</a:t>
            </a:r>
          </a:p>
          <a:p>
            <a:pPr marL="514350" indent="-514350">
              <a:buAutoNum type="romanLcPeriod"/>
            </a:pPr>
            <a:r>
              <a:rPr lang="en-US" dirty="0" smtClean="0"/>
              <a:t>May </a:t>
            </a:r>
            <a:r>
              <a:rPr lang="en-US" dirty="0" err="1" smtClean="0"/>
              <a:t>Grunwald</a:t>
            </a:r>
            <a:r>
              <a:rPr lang="en-US" dirty="0" smtClean="0"/>
              <a:t> </a:t>
            </a:r>
            <a:r>
              <a:rPr lang="en-US" dirty="0" err="1" smtClean="0"/>
              <a:t>giemsa</a:t>
            </a:r>
            <a:r>
              <a:rPr lang="en-US" dirty="0" smtClean="0"/>
              <a:t> stain.</a:t>
            </a:r>
          </a:p>
          <a:p>
            <a:pPr marL="514350" indent="-514350">
              <a:buFont typeface="Wingdings"/>
              <a:buAutoNum type="romanLcPeriod"/>
            </a:pPr>
            <a:r>
              <a:rPr lang="en-US" dirty="0" smtClean="0"/>
              <a:t>Wright’s </a:t>
            </a:r>
            <a:r>
              <a:rPr lang="en-US" dirty="0" err="1"/>
              <a:t>Giemsa</a:t>
            </a:r>
            <a:r>
              <a:rPr lang="en-US" dirty="0"/>
              <a:t> stain.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romanLcPeriod"/>
            </a:pPr>
            <a:endParaRPr lang="en-US" dirty="0" smtClean="0"/>
          </a:p>
          <a:p>
            <a:pPr marL="514350" indent="-514350">
              <a:buAutoNum type="roman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r"/>
            <a:r>
              <a:rPr lang="en-US" dirty="0" err="1">
                <a:solidFill>
                  <a:srgbClr val="FF0000"/>
                </a:solidFill>
              </a:rPr>
              <a:t>papanicolaou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staining </a:t>
            </a:r>
            <a:r>
              <a:rPr lang="en-US" sz="1800" dirty="0" smtClean="0">
                <a:solidFill>
                  <a:srgbClr val="FF0000"/>
                </a:solidFill>
              </a:rPr>
              <a:t>wet fixed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90946"/>
            <a:ext cx="7848600" cy="54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4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762001"/>
            <a:ext cx="7153275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4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PRINCIPLES OF CYTOTECHNIQUE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7467600" cy="3959352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 smtClean="0"/>
              <a:t>TO REDUCE THE SPECIMEN TO A CELLULAR PRESENTATION, WHICH CAN BE INTERPRETED AND DIAGNOSED</a:t>
            </a:r>
          </a:p>
          <a:p>
            <a:pPr algn="ctr"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457201"/>
            <a:ext cx="7153275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3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152400"/>
            <a:ext cx="44323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066800"/>
            <a:ext cx="1676400" cy="4953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86200" y="990600"/>
            <a:ext cx="1676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ABNORMAL</a:t>
            </a:r>
            <a:endParaRPr lang="en-US" dirty="0"/>
          </a:p>
        </p:txBody>
      </p:sp>
      <p:sp>
        <p:nvSpPr>
          <p:cNvPr id="7" name="Snip Same Side Corner Rectangle 6"/>
          <p:cNvSpPr/>
          <p:nvPr/>
        </p:nvSpPr>
        <p:spPr>
          <a:xfrm>
            <a:off x="838200" y="2057400"/>
            <a:ext cx="2438400" cy="106680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INFLAMMATORY</a:t>
            </a:r>
            <a:endParaRPr lang="en-US" dirty="0"/>
          </a:p>
        </p:txBody>
      </p:sp>
      <p:sp>
        <p:nvSpPr>
          <p:cNvPr id="8" name="Snip Same Side Corner Rectangle 7"/>
          <p:cNvSpPr/>
          <p:nvPr/>
        </p:nvSpPr>
        <p:spPr>
          <a:xfrm>
            <a:off x="5486400" y="2057400"/>
            <a:ext cx="2819400" cy="1066800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 INFLAMMATORY</a:t>
            </a:r>
            <a:endParaRPr lang="en-US" dirty="0"/>
          </a:p>
        </p:txBody>
      </p:sp>
      <p:sp>
        <p:nvSpPr>
          <p:cNvPr id="10" name="Flowchart: Predefined Process 9"/>
          <p:cNvSpPr/>
          <p:nvPr/>
        </p:nvSpPr>
        <p:spPr>
          <a:xfrm>
            <a:off x="2590800" y="3276600"/>
            <a:ext cx="1524000" cy="990600"/>
          </a:xfrm>
          <a:prstGeom prst="flowChartPredefined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 SEPTIC</a:t>
            </a:r>
            <a:endParaRPr lang="en-US" dirty="0"/>
          </a:p>
        </p:txBody>
      </p:sp>
      <p:sp>
        <p:nvSpPr>
          <p:cNvPr id="11" name="Flowchart: Predefined Process 10"/>
          <p:cNvSpPr/>
          <p:nvPr/>
        </p:nvSpPr>
        <p:spPr>
          <a:xfrm>
            <a:off x="0" y="3276600"/>
            <a:ext cx="1524000" cy="990600"/>
          </a:xfrm>
          <a:prstGeom prst="flowChartPredefined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SEPTIC</a:t>
            </a:r>
            <a:endParaRPr lang="en-US" dirty="0"/>
          </a:p>
        </p:txBody>
      </p:sp>
      <p:sp>
        <p:nvSpPr>
          <p:cNvPr id="12" name="Flowchart: Predefined Process 11"/>
          <p:cNvSpPr/>
          <p:nvPr/>
        </p:nvSpPr>
        <p:spPr>
          <a:xfrm>
            <a:off x="4419600" y="3276600"/>
            <a:ext cx="2057400" cy="990600"/>
          </a:xfrm>
          <a:prstGeom prst="flowChartPredefined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NON NEOPLASTIC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3" name="Flowchart: Predefined Process 12"/>
          <p:cNvSpPr/>
          <p:nvPr/>
        </p:nvSpPr>
        <p:spPr>
          <a:xfrm>
            <a:off x="6781800" y="3276600"/>
            <a:ext cx="2362200" cy="990600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NEOPLASTIC</a:t>
            </a:r>
            <a:endParaRPr lang="en-US" dirty="0"/>
          </a:p>
        </p:txBody>
      </p:sp>
      <p:sp>
        <p:nvSpPr>
          <p:cNvPr id="14" name="Flowchart: Preparation 13"/>
          <p:cNvSpPr/>
          <p:nvPr/>
        </p:nvSpPr>
        <p:spPr>
          <a:xfrm>
            <a:off x="4648200" y="4724400"/>
            <a:ext cx="2743200" cy="6096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HYPERTROPHY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5" name="Flowchart: Preparation 14"/>
          <p:cNvSpPr/>
          <p:nvPr/>
        </p:nvSpPr>
        <p:spPr>
          <a:xfrm>
            <a:off x="6096000" y="5791200"/>
            <a:ext cx="2971800" cy="6096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MALIGNANT</a:t>
            </a:r>
            <a:endParaRPr lang="en-US" dirty="0"/>
          </a:p>
        </p:txBody>
      </p:sp>
      <p:sp>
        <p:nvSpPr>
          <p:cNvPr id="16" name="Flowchart: Preparation 15"/>
          <p:cNvSpPr/>
          <p:nvPr/>
        </p:nvSpPr>
        <p:spPr>
          <a:xfrm>
            <a:off x="3352800" y="5791200"/>
            <a:ext cx="2514600" cy="6096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BENIGN</a:t>
            </a:r>
            <a:endParaRPr lang="en-US" dirty="0"/>
          </a:p>
        </p:txBody>
      </p:sp>
      <p:sp>
        <p:nvSpPr>
          <p:cNvPr id="17" name="Flowchart: Preparation 16"/>
          <p:cNvSpPr/>
          <p:nvPr/>
        </p:nvSpPr>
        <p:spPr>
          <a:xfrm>
            <a:off x="1752600" y="4724400"/>
            <a:ext cx="2667000" cy="6096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HYPERPLASIA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19950957">
            <a:off x="3276600" y="19812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3430398">
            <a:off x="5405133" y="1992291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51" y="2949474"/>
            <a:ext cx="445047" cy="43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4267200"/>
            <a:ext cx="4445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997994"/>
            <a:ext cx="4445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7343">
            <a:off x="5494650" y="4878221"/>
            <a:ext cx="2707439" cy="41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00537"/>
            <a:ext cx="5238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5238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9185">
            <a:off x="7310638" y="4564469"/>
            <a:ext cx="1321499" cy="9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Left Arrow 26"/>
          <p:cNvSpPr/>
          <p:nvPr/>
        </p:nvSpPr>
        <p:spPr>
          <a:xfrm rot="19950957">
            <a:off x="5481333" y="3085917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238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eft Arrow 28"/>
          <p:cNvSpPr/>
          <p:nvPr/>
        </p:nvSpPr>
        <p:spPr>
          <a:xfrm rot="13430398">
            <a:off x="3788445" y="925491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33401"/>
            <a:ext cx="7381876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1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BEAUTY OF CYTOPATHOLOGY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92D050"/>
                </a:solidFill>
              </a:rPr>
              <a:t>Guess the images ?????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5"/>
          <a:stretch/>
        </p:blipFill>
        <p:spPr bwMode="auto">
          <a:xfrm>
            <a:off x="1066800" y="762000"/>
            <a:ext cx="6858000" cy="473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1" r="34979"/>
          <a:stretch/>
        </p:blipFill>
        <p:spPr bwMode="auto">
          <a:xfrm>
            <a:off x="1295402" y="609600"/>
            <a:ext cx="5943598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2"/>
          <a:stretch/>
        </p:blipFill>
        <p:spPr bwMode="auto">
          <a:xfrm>
            <a:off x="1152524" y="685801"/>
            <a:ext cx="7000875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7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4"/>
          <a:stretch/>
        </p:blipFill>
        <p:spPr bwMode="auto">
          <a:xfrm>
            <a:off x="1152524" y="457201"/>
            <a:ext cx="6772275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5"/>
          <a:stretch/>
        </p:blipFill>
        <p:spPr bwMode="auto">
          <a:xfrm>
            <a:off x="1152524" y="609601"/>
            <a:ext cx="6619875" cy="508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0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0"/>
          <a:stretch/>
        </p:blipFill>
        <p:spPr bwMode="auto">
          <a:xfrm>
            <a:off x="1066800" y="685800"/>
            <a:ext cx="69246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MATERIALS REQUIRED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9" r="45814"/>
          <a:stretch/>
        </p:blipFill>
        <p:spPr bwMode="auto">
          <a:xfrm>
            <a:off x="457200" y="1600200"/>
            <a:ext cx="738187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2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4" b="9599"/>
          <a:stretch/>
        </p:blipFill>
        <p:spPr bwMode="auto">
          <a:xfrm>
            <a:off x="1981200" y="436834"/>
            <a:ext cx="5248275" cy="54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/>
        </p:blipFill>
        <p:spPr bwMode="auto">
          <a:xfrm>
            <a:off x="1152524" y="228600"/>
            <a:ext cx="6619875" cy="577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DVANTAGES</a:t>
            </a:r>
            <a:endParaRPr lang="en-US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Rapid test</a:t>
            </a:r>
          </a:p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No or minimum injury during sampling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DISADVANTAGES</a:t>
            </a:r>
          </a:p>
          <a:p>
            <a:r>
              <a:rPr lang="en-US" dirty="0" smtClean="0"/>
              <a:t>Interpretation based on few cells</a:t>
            </a:r>
          </a:p>
          <a:p>
            <a:r>
              <a:rPr lang="en-US" dirty="0" smtClean="0"/>
              <a:t>It is not a final diagnosis</a:t>
            </a:r>
          </a:p>
          <a:p>
            <a:r>
              <a:rPr lang="en-US" dirty="0" smtClean="0"/>
              <a:t>Cannot determine size and type of lesions on some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Remember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895600"/>
            <a:ext cx="7467600" cy="3578352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 smtClean="0"/>
              <a:t>CYTOPATHOLOGY SHOULD BE COMPARED TO  HISTOPATHOLOGY!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APPLICATIONS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533400"/>
            <a:ext cx="7924800" cy="632460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000" b="1" dirty="0"/>
              <a:t> </a:t>
            </a:r>
            <a:endParaRPr lang="en-US" sz="2000" dirty="0" smtClean="0"/>
          </a:p>
          <a:p>
            <a:pPr lvl="0">
              <a:lnSpc>
                <a:spcPct val="170000"/>
              </a:lnSpc>
            </a:pPr>
            <a:r>
              <a:rPr lang="en-US" sz="2000" dirty="0" smtClean="0"/>
              <a:t>Cytogenetics-for chromosomal studies.</a:t>
            </a:r>
          </a:p>
          <a:p>
            <a:pPr lvl="0">
              <a:lnSpc>
                <a:spcPct val="170000"/>
              </a:lnSpc>
            </a:pPr>
            <a:r>
              <a:rPr lang="en-US" sz="2000" dirty="0" smtClean="0"/>
              <a:t>Identification </a:t>
            </a:r>
            <a:r>
              <a:rPr lang="en-US" sz="2000" dirty="0"/>
              <a:t>of benign </a:t>
            </a:r>
            <a:r>
              <a:rPr lang="en-US" sz="2000" dirty="0" smtClean="0"/>
              <a:t>neoplasms</a:t>
            </a:r>
          </a:p>
          <a:p>
            <a:pPr lvl="0">
              <a:lnSpc>
                <a:spcPct val="170000"/>
              </a:lnSpc>
            </a:pPr>
            <a:r>
              <a:rPr lang="en-US" sz="2000" dirty="0" smtClean="0"/>
              <a:t>Diagnosis </a:t>
            </a:r>
            <a:r>
              <a:rPr lang="en-US" sz="2000" dirty="0"/>
              <a:t>and management of cancer. </a:t>
            </a:r>
            <a:endParaRPr lang="en-US" sz="2000" dirty="0" smtClean="0"/>
          </a:p>
          <a:p>
            <a:pPr lvl="0">
              <a:lnSpc>
                <a:spcPct val="170000"/>
              </a:lnSpc>
            </a:pPr>
            <a:r>
              <a:rPr lang="en-US" sz="2000" dirty="0" smtClean="0"/>
              <a:t>Diagnosis </a:t>
            </a:r>
            <a:r>
              <a:rPr lang="en-US" sz="2000" dirty="0"/>
              <a:t>of non-neoplastic/inflammatory conditions. </a:t>
            </a:r>
            <a:endParaRPr lang="en-US" sz="2000" dirty="0" smtClean="0"/>
          </a:p>
          <a:p>
            <a:pPr lvl="0">
              <a:lnSpc>
                <a:spcPct val="170000"/>
              </a:lnSpc>
            </a:pPr>
            <a:r>
              <a:rPr lang="en-US" sz="2000" dirty="0" smtClean="0"/>
              <a:t>Diagnosis </a:t>
            </a:r>
            <a:r>
              <a:rPr lang="en-US" sz="2000" dirty="0"/>
              <a:t>of specific infections. </a:t>
            </a:r>
            <a:endParaRPr lang="en-US" sz="2000" dirty="0" smtClean="0"/>
          </a:p>
          <a:p>
            <a:pPr lvl="0">
              <a:lnSpc>
                <a:spcPct val="170000"/>
              </a:lnSpc>
            </a:pPr>
            <a:r>
              <a:rPr lang="en-US" sz="2000" dirty="0" smtClean="0"/>
              <a:t>Hormonal imbalance.</a:t>
            </a:r>
          </a:p>
          <a:p>
            <a:pPr lvl="0">
              <a:lnSpc>
                <a:spcPct val="170000"/>
              </a:lnSpc>
            </a:pPr>
            <a:r>
              <a:rPr lang="en-US" sz="2000" dirty="0" smtClean="0"/>
              <a:t>To follow up progress or improvement in disease process.</a:t>
            </a:r>
            <a:r>
              <a:rPr lang="en-US" sz="2000" dirty="0"/>
              <a:t> </a:t>
            </a:r>
            <a:endParaRPr lang="en-US" sz="2000" dirty="0" smtClean="0"/>
          </a:p>
          <a:p>
            <a:pPr lvl="0">
              <a:lnSpc>
                <a:spcPct val="170000"/>
              </a:lnSpc>
            </a:pPr>
            <a:r>
              <a:rPr lang="en-US" sz="2000" dirty="0" smtClean="0"/>
              <a:t>Diagnosis </a:t>
            </a:r>
            <a:r>
              <a:rPr lang="en-US" sz="2000" dirty="0"/>
              <a:t>of specific infections. A variety of bacterial, viral, </a:t>
            </a:r>
            <a:r>
              <a:rPr lang="en-US" sz="2000" dirty="0" err="1"/>
              <a:t>protozoal</a:t>
            </a:r>
            <a:r>
              <a:rPr lang="en-US" sz="2000" dirty="0"/>
              <a:t> and fungal </a:t>
            </a:r>
            <a:r>
              <a:rPr lang="en-US" sz="2000" dirty="0" smtClean="0"/>
              <a:t>infections </a:t>
            </a:r>
            <a:r>
              <a:rPr lang="en-US" sz="2000" dirty="0"/>
              <a:t>can be identified by cytological methods.</a:t>
            </a:r>
          </a:p>
          <a:p>
            <a:pPr lvl="0">
              <a:lnSpc>
                <a:spcPct val="17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86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STEPS IN CYTOPATHOLOGY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SAMPLE COLLECTION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SMEAR PREPARATION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FIXATION OF SAMPLE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STAINING OF SMEAR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INTERPRETATION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420</TotalTime>
  <Words>590</Words>
  <Application>Microsoft Office PowerPoint</Application>
  <PresentationFormat>On-screen Show (4:3)</PresentationFormat>
  <Paragraphs>156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Oriel</vt:lpstr>
      <vt:lpstr>DIAGNOSTIC CYTOPATHOLOGY</vt:lpstr>
      <vt:lpstr>CONTENTS</vt:lpstr>
      <vt:lpstr>INTRODUCTION</vt:lpstr>
      <vt:lpstr>PRINCIPLES OF CYTOTECHNIQUE</vt:lpstr>
      <vt:lpstr>MATERIALS REQUIRED</vt:lpstr>
      <vt:lpstr>   aDVANTAGES</vt:lpstr>
      <vt:lpstr>Remember</vt:lpstr>
      <vt:lpstr>APPLICATIONS</vt:lpstr>
      <vt:lpstr>STEPS IN CYTOPATHOLOGY</vt:lpstr>
      <vt:lpstr>SAMPLES  Exfoliated cells, Aspirated cells and body fluids </vt:lpstr>
      <vt:lpstr>Preparation of samples</vt:lpstr>
      <vt:lpstr> TECNIQUES OF CYTOPATHOLOGY</vt:lpstr>
      <vt:lpstr>PowerPoint Presentation</vt:lpstr>
      <vt:lpstr>INTERVENTIONAL CYTOLOGY</vt:lpstr>
      <vt:lpstr>PowerPoint Presentation</vt:lpstr>
      <vt:lpstr>PowerPoint Presentation</vt:lpstr>
      <vt:lpstr>IMRINT CYTOLOGY</vt:lpstr>
      <vt:lpstr>CRUSH SMEAR</vt:lpstr>
      <vt:lpstr>FNAC APPLICATIONS</vt:lpstr>
      <vt:lpstr>Taking palpable mass in FNAC-</vt:lpstr>
      <vt:lpstr>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FIXATION </vt:lpstr>
      <vt:lpstr>PowerPoint Presentation</vt:lpstr>
      <vt:lpstr>DIAGNOSTIC CYTOPATHOLOGY</vt:lpstr>
      <vt:lpstr>PowerPoint Presentation</vt:lpstr>
      <vt:lpstr>PowerPoint Presentation</vt:lpstr>
      <vt:lpstr>STAINING</vt:lpstr>
      <vt:lpstr>papanicolaou staining wet fixed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52</cp:revision>
  <dcterms:created xsi:type="dcterms:W3CDTF">2006-08-16T00:00:00Z</dcterms:created>
  <dcterms:modified xsi:type="dcterms:W3CDTF">2020-05-07T07:27:09Z</dcterms:modified>
</cp:coreProperties>
</file>