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9" r:id="rId3"/>
    <p:sldId id="331" r:id="rId4"/>
    <p:sldId id="339" r:id="rId5"/>
    <p:sldId id="346" r:id="rId6"/>
    <p:sldId id="350" r:id="rId7"/>
    <p:sldId id="351" r:id="rId8"/>
    <p:sldId id="30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FFCC66"/>
    <a:srgbClr val="FF9933"/>
    <a:srgbClr val="57B2B9"/>
    <a:srgbClr val="FF6699"/>
    <a:srgbClr val="A50021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24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ED0E-056C-42E0-A7BB-D3C739883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500-4D76-459A-B012-9FEE3692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171E-08A3-4CB0-A9DD-9F4C9DF0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BDCF-D454-41FA-9EE5-EC6F8CBB2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20CD-7DA3-4EF9-9395-C23943D11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0F3D-AC85-4977-82F1-DE42A357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72A2-9050-45E5-BF4E-BD0A69373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39531-3543-4322-82FE-89AFA014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9F4B-050D-4442-B639-BB34EDF5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4B99-70E9-4A71-8594-22CA9F59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1A07-D9F6-4D91-AC9F-5619BF32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5F1317-4DFA-4063-977B-A73078FC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381000"/>
            <a:ext cx="7315200" cy="297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868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IN" sz="4000" b="1" dirty="0" smtClean="0">
                <a:solidFill>
                  <a:srgbClr val="FF0000"/>
                </a:solidFill>
              </a:rPr>
              <a:t>Estimation of Drying </a:t>
            </a:r>
            <a:r>
              <a:rPr lang="en-IN" sz="4000" b="1" smtClean="0">
                <a:solidFill>
                  <a:srgbClr val="FF0000"/>
                </a:solidFill>
              </a:rPr>
              <a:t>Time </a:t>
            </a:r>
            <a:r>
              <a:rPr lang="en-IN" sz="4000" b="1" smtClean="0">
                <a:solidFill>
                  <a:srgbClr val="FF0000"/>
                </a:solidFill>
              </a:rPr>
              <a:t>with</a:t>
            </a:r>
            <a:r>
              <a:rPr lang="en-IN" sz="4000" b="1" smtClean="0">
                <a:solidFill>
                  <a:srgbClr val="FF0000"/>
                </a:solidFill>
              </a:rPr>
              <a:t> </a:t>
            </a:r>
            <a:r>
              <a:rPr lang="en-IN" sz="4000" b="1" dirty="0" smtClean="0">
                <a:solidFill>
                  <a:srgbClr val="FF0000"/>
                </a:solidFill>
              </a:rPr>
              <a:t>diffusion controlled falling rate period of spray drying Process</a:t>
            </a:r>
            <a:r>
              <a:rPr lang="en-US" sz="5400" b="1" dirty="0" smtClean="0">
                <a:solidFill>
                  <a:srgbClr val="FF0000"/>
                </a:solidFill>
              </a:rPr>
              <a:t/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Food Engineering (DTE - 321)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A50021"/>
                </a:solidFill>
              </a:rPr>
              <a:t>Dr. J. </a:t>
            </a:r>
            <a:r>
              <a:rPr lang="en-US" b="1" dirty="0" err="1" smtClean="0">
                <a:solidFill>
                  <a:srgbClr val="A50021"/>
                </a:solidFill>
              </a:rPr>
              <a:t>Badshah</a:t>
            </a:r>
            <a:endParaRPr lang="en-US" b="1" dirty="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Sanjay Gandhi Institute of Dairy Science &amp; Technology, </a:t>
            </a:r>
            <a:r>
              <a:rPr lang="en-US" sz="2000" b="1" dirty="0" err="1" smtClean="0"/>
              <a:t>Jagdeopath</a:t>
            </a:r>
            <a:r>
              <a:rPr lang="en-US" sz="2000" b="1" dirty="0" smtClean="0"/>
              <a:t>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Drying Rate Curve: Constant, Falling and Diffusion controlled period curve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jhangir\Desktop\m.v. vs drying tim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971800"/>
            <a:ext cx="3124200" cy="3200400"/>
          </a:xfrm>
          <a:prstGeom prst="rect">
            <a:avLst/>
          </a:prstGeom>
          <a:noFill/>
        </p:spPr>
      </p:pic>
      <p:pic>
        <p:nvPicPr>
          <p:cNvPr id="1027" name="Picture 3" descr="C:\Users\jhangir\Desktop\drying rate vs free m.c.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048000"/>
            <a:ext cx="3124200" cy="3124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1066800"/>
            <a:ext cx="7924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The form of drying rate curves depends 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Momentum, heat and mass transfer, physical properties of the food, air and water </a:t>
            </a:r>
            <a:r>
              <a:rPr lang="en-US" sz="1800" dirty="0" err="1" smtClean="0">
                <a:solidFill>
                  <a:srgbClr val="FF0000"/>
                </a:solidFill>
              </a:rPr>
              <a:t>vapour</a:t>
            </a:r>
            <a:r>
              <a:rPr lang="en-US" sz="1800" dirty="0" smtClean="0">
                <a:solidFill>
                  <a:srgbClr val="FF0000"/>
                </a:solidFill>
              </a:rPr>
              <a:t> mixtures, and macro and microstructure of food product.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Importance of mechanism  </a:t>
            </a:r>
            <a:r>
              <a:rPr lang="en-US" sz="1800" dirty="0" err="1" smtClean="0">
                <a:solidFill>
                  <a:srgbClr val="FF0000"/>
                </a:solidFill>
              </a:rPr>
              <a:t>mechanism</a:t>
            </a:r>
            <a:r>
              <a:rPr lang="en-US" sz="1800" dirty="0" smtClean="0">
                <a:solidFill>
                  <a:srgbClr val="FF0000"/>
                </a:solidFill>
              </a:rPr>
              <a:t> by which moisture moves within the solid.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Drying Time during Diffusion controlled falling rate Period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/>
          <a:lstStyle/>
          <a:p>
            <a:pPr marL="514350" indent="-457200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Moisture diffusion inside a solid expressed by </a:t>
            </a:r>
            <a:r>
              <a:rPr lang="en-US" sz="2200" b="1" dirty="0" err="1" smtClean="0">
                <a:solidFill>
                  <a:srgbClr val="002060"/>
                </a:solidFill>
              </a:rPr>
              <a:t>Fick’s</a:t>
            </a:r>
            <a:r>
              <a:rPr lang="en-US" sz="2200" b="1" dirty="0" smtClean="0">
                <a:solidFill>
                  <a:srgbClr val="002060"/>
                </a:solidFill>
              </a:rPr>
              <a:t> law</a:t>
            </a:r>
          </a:p>
          <a:p>
            <a:pPr marL="514350" indent="-457200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∂w/ ∂t  = D [∂</a:t>
            </a:r>
            <a:r>
              <a:rPr lang="en-US" sz="22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</a:rPr>
              <a:t>w/ ∂r</a:t>
            </a:r>
            <a:r>
              <a:rPr lang="en-US" sz="22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</a:rPr>
              <a:t> + j/r ∂w/ ∂r]</a:t>
            </a:r>
            <a:endParaRPr lang="en-US" sz="2200" b="1" baseline="30000" dirty="0" smtClean="0">
              <a:solidFill>
                <a:srgbClr val="002060"/>
              </a:solidFill>
            </a:endParaRP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D = Diffusion coefficient</a:t>
            </a: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j = 0  for an infinite slab geometry</a:t>
            </a: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j = 1 for an infinite cylinder</a:t>
            </a: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j = 2 for a sphere</a:t>
            </a:r>
          </a:p>
          <a:p>
            <a:pPr marL="914400" lvl="1" indent="-457200" algn="just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514350" indent="-457200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Considering the droplet as spherical geometry, the solution under following boundary condition is</a:t>
            </a: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At centre,                </a:t>
            </a:r>
            <a:r>
              <a:rPr lang="en-US" sz="2000" b="1" dirty="0" smtClean="0">
                <a:solidFill>
                  <a:srgbClr val="002060"/>
                </a:solidFill>
              </a:rPr>
              <a:t>∂w/ ∂r = 0,   r =o    and   t ≥ 0</a:t>
            </a: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At EMC of drying,   </a:t>
            </a:r>
            <a:r>
              <a:rPr lang="en-US" sz="2000" b="1" dirty="0" smtClean="0">
                <a:solidFill>
                  <a:srgbClr val="002060"/>
                </a:solidFill>
              </a:rPr>
              <a:t>W = w</a:t>
            </a:r>
            <a:r>
              <a:rPr lang="en-US" sz="2000" b="1" baseline="-25000" dirty="0" smtClean="0">
                <a:solidFill>
                  <a:srgbClr val="002060"/>
                </a:solidFill>
              </a:rPr>
              <a:t>e</a:t>
            </a:r>
            <a:r>
              <a:rPr lang="en-US" sz="2000" b="1" dirty="0" smtClean="0">
                <a:solidFill>
                  <a:srgbClr val="002060"/>
                </a:solidFill>
              </a:rPr>
              <a:t> ,     r = R   and   t  &gt;  0 </a:t>
            </a: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At initial stage from CMC, </a:t>
            </a:r>
            <a:r>
              <a:rPr lang="en-US" sz="2000" b="1" dirty="0" smtClean="0">
                <a:solidFill>
                  <a:srgbClr val="002060"/>
                </a:solidFill>
              </a:rPr>
              <a:t>W = </a:t>
            </a:r>
            <a:r>
              <a:rPr lang="en-US" sz="2000" b="1" dirty="0" err="1" smtClean="0">
                <a:solidFill>
                  <a:srgbClr val="00206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000" b="1" baseline="-25000" dirty="0" smtClean="0">
                <a:solidFill>
                  <a:srgbClr val="002060"/>
                </a:solidFill>
              </a:rPr>
              <a:t>  </a:t>
            </a:r>
            <a:r>
              <a:rPr lang="en-US" sz="2000" b="1" dirty="0" smtClean="0">
                <a:solidFill>
                  <a:srgbClr val="002060"/>
                </a:solidFill>
              </a:rPr>
              <a:t> ,    0 ≤  r ≤ R  and    t = 0 </a:t>
            </a:r>
            <a:endParaRPr lang="en-US" sz="2000" b="1" baseline="-25000" dirty="0" smtClean="0">
              <a:solidFill>
                <a:srgbClr val="FF0000"/>
              </a:solidFill>
            </a:endParaRPr>
          </a:p>
          <a:p>
            <a:pPr marL="514350" indent="-457200" algn="just">
              <a:buFont typeface="Wingdings" pitchFamily="2" charset="2"/>
              <a:buChar char="Ø"/>
            </a:pPr>
            <a:r>
              <a:rPr lang="en-US" sz="2200" dirty="0" smtClean="0"/>
              <a:t>(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- w)/(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-w</a:t>
            </a:r>
            <a:r>
              <a:rPr lang="en-US" sz="2200" baseline="-25000" dirty="0" smtClean="0"/>
              <a:t>e</a:t>
            </a:r>
            <a:r>
              <a:rPr lang="en-US" sz="2200" dirty="0" smtClean="0"/>
              <a:t>) = 1- 6/π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exp [-Dn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π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t/R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]</a:t>
            </a:r>
          </a:p>
          <a:p>
            <a:pPr marL="514350" indent="-457200" algn="just">
              <a:buFont typeface="Wingdings" pitchFamily="2" charset="2"/>
              <a:buChar char="Ø"/>
            </a:pPr>
            <a:r>
              <a:rPr lang="en-US" sz="2200" dirty="0" err="1" smtClean="0"/>
              <a:t>t</a:t>
            </a:r>
            <a:r>
              <a:rPr lang="en-US" sz="2200" baseline="-25000" dirty="0" err="1" smtClean="0"/>
              <a:t>F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= R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/π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D </a:t>
            </a:r>
            <a:r>
              <a:rPr lang="en-US" sz="2200" dirty="0" err="1" smtClean="0"/>
              <a:t>ln</a:t>
            </a:r>
            <a:r>
              <a:rPr lang="en-US" sz="2200" dirty="0" smtClean="0"/>
              <a:t> [6/π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(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–w</a:t>
            </a:r>
            <a:r>
              <a:rPr lang="en-US" sz="2200" baseline="-25000" dirty="0" smtClean="0"/>
              <a:t>e</a:t>
            </a:r>
            <a:r>
              <a:rPr lang="en-US" sz="2200" dirty="0" smtClean="0"/>
              <a:t>) /w –w</a:t>
            </a:r>
            <a:r>
              <a:rPr lang="en-US" sz="2200" baseline="-25000" dirty="0" smtClean="0"/>
              <a:t>e</a:t>
            </a:r>
            <a:r>
              <a:rPr lang="en-US" sz="2200" dirty="0" smtClean="0"/>
              <a:t>)], if n= 1(neglecting other terms of series)</a:t>
            </a:r>
            <a:endParaRPr lang="en-US" sz="2200" baseline="30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700" dirty="0" smtClean="0"/>
              <a:t> </a:t>
            </a: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Drying Time during Constant Rate Period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Constant rate drying time in terms of water </a:t>
            </a:r>
            <a:r>
              <a:rPr lang="en-US" sz="2200" b="1" dirty="0" err="1" smtClean="0">
                <a:solidFill>
                  <a:srgbClr val="002060"/>
                </a:solidFill>
              </a:rPr>
              <a:t>vapour</a:t>
            </a:r>
            <a:r>
              <a:rPr lang="en-US" sz="2200" b="1" dirty="0" smtClean="0">
                <a:solidFill>
                  <a:srgbClr val="002060"/>
                </a:solidFill>
              </a:rPr>
              <a:t> transfer rate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Water </a:t>
            </a:r>
            <a:r>
              <a:rPr lang="en-US" sz="2000" b="1" dirty="0" err="1" smtClean="0">
                <a:solidFill>
                  <a:srgbClr val="FF0000"/>
                </a:solidFill>
              </a:rPr>
              <a:t>vapour</a:t>
            </a:r>
            <a:r>
              <a:rPr lang="en-US" sz="2000" b="1" dirty="0" smtClean="0">
                <a:solidFill>
                  <a:srgbClr val="FF0000"/>
                </a:solidFill>
              </a:rPr>
              <a:t> transfer rate =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c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= k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m </a:t>
            </a:r>
            <a:r>
              <a:rPr lang="en-US" sz="2000" b="1" dirty="0" smtClean="0">
                <a:solidFill>
                  <a:srgbClr val="FF0000"/>
                </a:solidFill>
              </a:rPr>
              <a:t> A M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w </a:t>
            </a:r>
            <a:r>
              <a:rPr lang="en-US" sz="2000" b="1" dirty="0" smtClean="0">
                <a:solidFill>
                  <a:srgbClr val="FF0000"/>
                </a:solidFill>
              </a:rPr>
              <a:t> P (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- 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 )/0.622 R T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A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k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m</a:t>
            </a:r>
            <a:r>
              <a:rPr lang="en-US" sz="2000" b="1" dirty="0" smtClean="0">
                <a:solidFill>
                  <a:srgbClr val="FF0000"/>
                </a:solidFill>
              </a:rPr>
              <a:t> = Mass transfer </a:t>
            </a:r>
            <a:r>
              <a:rPr lang="en-US" sz="2000" b="1" dirty="0" err="1" smtClean="0">
                <a:solidFill>
                  <a:srgbClr val="FF0000"/>
                </a:solidFill>
              </a:rPr>
              <a:t>coeff</a:t>
            </a:r>
            <a:r>
              <a:rPr lang="en-US" sz="2000" b="1" dirty="0" smtClean="0">
                <a:solidFill>
                  <a:srgbClr val="FF0000"/>
                </a:solidFill>
              </a:rPr>
              <a:t>. in m/s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A = Surface area of product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M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w</a:t>
            </a:r>
            <a:r>
              <a:rPr lang="en-US" sz="2000" b="1" dirty="0" smtClean="0">
                <a:solidFill>
                  <a:srgbClr val="FF0000"/>
                </a:solidFill>
              </a:rPr>
              <a:t> = Molecular weight of water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P = Atmospheric Pressure in </a:t>
            </a:r>
            <a:r>
              <a:rPr lang="en-US" sz="2000" b="1" dirty="0" err="1" smtClean="0">
                <a:solidFill>
                  <a:srgbClr val="FF0000"/>
                </a:solidFill>
              </a:rPr>
              <a:t>Kpa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 = Absolute Temperature in Kelvin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R = Gas Constant = 8314.14 m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3 </a:t>
            </a:r>
            <a:r>
              <a:rPr lang="en-US" sz="2000" b="1" dirty="0" smtClean="0">
                <a:solidFill>
                  <a:srgbClr val="FF0000"/>
                </a:solidFill>
              </a:rPr>
              <a:t> Pa/Kg mole . K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 = Humidity ratio of air in Kg of water/kg dry air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s</a:t>
            </a:r>
            <a:r>
              <a:rPr lang="en-US" sz="2000" b="1" dirty="0" smtClean="0">
                <a:solidFill>
                  <a:srgbClr val="FF0000"/>
                </a:solidFill>
              </a:rPr>
              <a:t> = Humidity Ratio at Product surface = Kg of water /kg dry air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Constant Rate drying time </a:t>
            </a:r>
            <a:r>
              <a:rPr lang="en-US" sz="2000" b="1" dirty="0" err="1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= (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000" b="1" dirty="0" smtClean="0">
                <a:solidFill>
                  <a:srgbClr val="FF0000"/>
                </a:solidFill>
              </a:rPr>
              <a:t> – 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)/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c</a:t>
            </a: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Therefore keeping </a:t>
            </a:r>
            <a:r>
              <a:rPr lang="en-US" sz="2200" b="1" dirty="0" err="1" smtClean="0">
                <a:solidFill>
                  <a:srgbClr val="002060"/>
                </a:solidFill>
              </a:rPr>
              <a:t>N</a:t>
            </a:r>
            <a:r>
              <a:rPr lang="en-US" sz="2200" b="1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200" b="1" dirty="0" smtClean="0">
                <a:solidFill>
                  <a:srgbClr val="002060"/>
                </a:solidFill>
              </a:rPr>
              <a:t>, we have drying time (</a:t>
            </a:r>
            <a:r>
              <a:rPr lang="en-US" sz="2200" b="1" dirty="0" err="1" smtClean="0">
                <a:solidFill>
                  <a:srgbClr val="002060"/>
                </a:solidFill>
              </a:rPr>
              <a:t>t</a:t>
            </a:r>
            <a:r>
              <a:rPr lang="en-US" sz="2200" b="1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200" b="1" dirty="0" smtClean="0">
                <a:solidFill>
                  <a:srgbClr val="002060"/>
                </a:solidFill>
              </a:rPr>
              <a:t>) in terms of water </a:t>
            </a:r>
            <a:r>
              <a:rPr lang="en-US" sz="2200" b="1" dirty="0" err="1" smtClean="0">
                <a:solidFill>
                  <a:srgbClr val="002060"/>
                </a:solidFill>
              </a:rPr>
              <a:t>vapour</a:t>
            </a:r>
            <a:r>
              <a:rPr lang="en-US" sz="2200" b="1" dirty="0" smtClean="0">
                <a:solidFill>
                  <a:srgbClr val="002060"/>
                </a:solidFill>
              </a:rPr>
              <a:t> transfer rate</a:t>
            </a:r>
          </a:p>
          <a:p>
            <a:pPr marL="800100" lvl="2" indent="-400050">
              <a:buFont typeface="+mj-lt"/>
              <a:buAutoNum type="romanLcPeriod"/>
            </a:pPr>
            <a:r>
              <a:rPr lang="en-US" sz="1800" b="1" dirty="0" err="1" smtClean="0">
                <a:solidFill>
                  <a:srgbClr val="FF0000"/>
                </a:solidFill>
              </a:rPr>
              <a:t>t</a:t>
            </a:r>
            <a:r>
              <a:rPr lang="en-US" sz="18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18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= 0.622 R T</a:t>
            </a:r>
            <a:r>
              <a:rPr lang="en-US" sz="1800" b="1" baseline="-25000" dirty="0" smtClean="0">
                <a:solidFill>
                  <a:srgbClr val="FF0000"/>
                </a:solidFill>
              </a:rPr>
              <a:t>A </a:t>
            </a:r>
            <a:r>
              <a:rPr lang="en-US" sz="2000" b="1" dirty="0" smtClean="0">
                <a:solidFill>
                  <a:srgbClr val="FF0000"/>
                </a:solidFill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000" b="1" dirty="0" smtClean="0">
                <a:solidFill>
                  <a:srgbClr val="FF0000"/>
                </a:solidFill>
              </a:rPr>
              <a:t> – 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)/ k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m </a:t>
            </a:r>
            <a:r>
              <a:rPr lang="en-US" sz="2000" b="1" dirty="0" smtClean="0">
                <a:solidFill>
                  <a:srgbClr val="FF0000"/>
                </a:solidFill>
              </a:rPr>
              <a:t> A M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w </a:t>
            </a:r>
            <a:r>
              <a:rPr lang="en-US" sz="2000" b="1" dirty="0" smtClean="0">
                <a:solidFill>
                  <a:srgbClr val="FF0000"/>
                </a:solidFill>
              </a:rPr>
              <a:t> P (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- 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 )</a:t>
            </a:r>
            <a:endParaRPr lang="en-US" sz="1800" b="1" baseline="-25000" dirty="0" smtClean="0">
              <a:solidFill>
                <a:srgbClr val="FF0000"/>
              </a:solidFill>
            </a:endParaRPr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Constant rate drying time in terms of Latent heat of </a:t>
            </a:r>
            <a:r>
              <a:rPr lang="en-US" sz="2400" b="1" dirty="0" err="1" smtClean="0">
                <a:solidFill>
                  <a:srgbClr val="FF0000"/>
                </a:solidFill>
              </a:rPr>
              <a:t>vapourization</a:t>
            </a:r>
            <a:r>
              <a:rPr lang="en-US" sz="2400" b="1" dirty="0" smtClean="0">
                <a:solidFill>
                  <a:srgbClr val="FF0000"/>
                </a:solidFill>
              </a:rPr>
              <a:t> at wet bulb temperature of surface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05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Let H</a:t>
            </a:r>
            <a:r>
              <a:rPr lang="en-US" sz="2200" baseline="-25000" dirty="0" smtClean="0"/>
              <a:t>L</a:t>
            </a:r>
            <a:r>
              <a:rPr lang="en-US" sz="2200" dirty="0" smtClean="0"/>
              <a:t> = </a:t>
            </a:r>
            <a:r>
              <a:rPr lang="en-US" sz="2000" dirty="0" smtClean="0">
                <a:solidFill>
                  <a:srgbClr val="002060"/>
                </a:solidFill>
              </a:rPr>
              <a:t>Latent heat of </a:t>
            </a:r>
            <a:r>
              <a:rPr lang="en-US" sz="2000" dirty="0" err="1" smtClean="0">
                <a:solidFill>
                  <a:srgbClr val="002060"/>
                </a:solidFill>
              </a:rPr>
              <a:t>vapourization</a:t>
            </a:r>
            <a:r>
              <a:rPr lang="en-US" sz="2000" dirty="0" smtClean="0">
                <a:solidFill>
                  <a:srgbClr val="002060"/>
                </a:solidFill>
              </a:rPr>
              <a:t> at wet bulb temperature of surface, in J /kg moisture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Equating Rate of mass transfer rate (</a:t>
            </a:r>
            <a:r>
              <a:rPr lang="en-US" sz="2000" dirty="0" err="1" smtClean="0">
                <a:solidFill>
                  <a:srgbClr val="00206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) with rate of convection heat transfer (Q) we have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Q =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 H</a:t>
            </a:r>
            <a:r>
              <a:rPr lang="en-US" sz="2000" baseline="-25000" dirty="0" smtClean="0">
                <a:solidFill>
                  <a:srgbClr val="002060"/>
                </a:solidFill>
              </a:rPr>
              <a:t>L</a:t>
            </a:r>
            <a:r>
              <a:rPr lang="en-US" sz="2000" dirty="0" smtClean="0">
                <a:solidFill>
                  <a:srgbClr val="002060"/>
                </a:solidFill>
              </a:rPr>
              <a:t> = h A ( T</a:t>
            </a:r>
            <a:r>
              <a:rPr lang="en-US" sz="2000" baseline="-25000" dirty="0" smtClean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 – T</a:t>
            </a:r>
            <a:r>
              <a:rPr lang="en-US" sz="2000" baseline="-25000" dirty="0" smtClean="0">
                <a:solidFill>
                  <a:srgbClr val="002060"/>
                </a:solidFill>
              </a:rPr>
              <a:t>s</a:t>
            </a:r>
            <a:r>
              <a:rPr lang="en-US" sz="2000" dirty="0" smtClean="0">
                <a:solidFill>
                  <a:srgbClr val="002060"/>
                </a:solidFill>
              </a:rPr>
              <a:t> ) Joule/second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206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 = h A ( T</a:t>
            </a:r>
            <a:r>
              <a:rPr lang="en-US" sz="2000" baseline="-25000" dirty="0" smtClean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 – T</a:t>
            </a:r>
            <a:r>
              <a:rPr lang="en-US" sz="2000" baseline="-25000" dirty="0" smtClean="0">
                <a:solidFill>
                  <a:srgbClr val="002060"/>
                </a:solidFill>
              </a:rPr>
              <a:t>s</a:t>
            </a:r>
            <a:r>
              <a:rPr lang="en-US" sz="2000" dirty="0" smtClean="0">
                <a:solidFill>
                  <a:srgbClr val="002060"/>
                </a:solidFill>
              </a:rPr>
              <a:t> ) /H</a:t>
            </a:r>
            <a:r>
              <a:rPr lang="en-US" sz="2000" baseline="-25000" dirty="0" smtClean="0">
                <a:solidFill>
                  <a:srgbClr val="002060"/>
                </a:solidFill>
              </a:rPr>
              <a:t>L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As </a:t>
            </a:r>
            <a:r>
              <a:rPr lang="en-US" sz="2400" dirty="0" err="1" smtClean="0">
                <a:solidFill>
                  <a:srgbClr val="00206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400" baseline="-250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= (</a:t>
            </a:r>
            <a:r>
              <a:rPr lang="en-US" sz="2400" dirty="0" err="1" smtClean="0">
                <a:solidFill>
                  <a:srgbClr val="002060"/>
                </a:solidFill>
              </a:rPr>
              <a:t>w</a:t>
            </a:r>
            <a:r>
              <a:rPr lang="en-US" sz="2400" baseline="-25000" dirty="0" err="1" smtClean="0">
                <a:solidFill>
                  <a:srgbClr val="002060"/>
                </a:solidFill>
              </a:rPr>
              <a:t>o</a:t>
            </a:r>
            <a:r>
              <a:rPr lang="en-US" sz="2400" baseline="-250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- </a:t>
            </a:r>
            <a:r>
              <a:rPr lang="en-US" sz="2400" dirty="0" err="1" smtClean="0">
                <a:solidFill>
                  <a:srgbClr val="002060"/>
                </a:solidFill>
              </a:rPr>
              <a:t>w</a:t>
            </a:r>
            <a:r>
              <a:rPr lang="en-US" sz="24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400" dirty="0" smtClean="0">
                <a:solidFill>
                  <a:srgbClr val="002060"/>
                </a:solidFill>
              </a:rPr>
              <a:t> )/ 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Therefore, </a:t>
            </a:r>
            <a:r>
              <a:rPr lang="en-US" sz="2200" dirty="0" err="1" smtClean="0">
                <a:solidFill>
                  <a:srgbClr val="002060"/>
                </a:solidFill>
              </a:rPr>
              <a:t>t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200" dirty="0" smtClean="0">
                <a:solidFill>
                  <a:srgbClr val="002060"/>
                </a:solidFill>
              </a:rPr>
              <a:t> = H</a:t>
            </a:r>
            <a:r>
              <a:rPr lang="en-US" sz="2200" baseline="-25000" dirty="0" smtClean="0">
                <a:solidFill>
                  <a:srgbClr val="002060"/>
                </a:solidFill>
              </a:rPr>
              <a:t>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(</a:t>
            </a:r>
            <a:r>
              <a:rPr lang="en-US" sz="2000" dirty="0" err="1" smtClean="0">
                <a:solidFill>
                  <a:srgbClr val="00206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o</a:t>
            </a:r>
            <a:r>
              <a:rPr lang="en-US" sz="2000" dirty="0" smtClean="0">
                <a:solidFill>
                  <a:srgbClr val="002060"/>
                </a:solidFill>
              </a:rPr>
              <a:t>  - </a:t>
            </a:r>
            <a:r>
              <a:rPr lang="en-US" sz="2000" dirty="0" err="1" smtClean="0">
                <a:solidFill>
                  <a:srgbClr val="00206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)/ </a:t>
            </a:r>
            <a:r>
              <a:rPr lang="en-US" sz="2400" dirty="0" smtClean="0">
                <a:solidFill>
                  <a:srgbClr val="002060"/>
                </a:solidFill>
              </a:rPr>
              <a:t>h A ( T</a:t>
            </a:r>
            <a:r>
              <a:rPr lang="en-US" sz="2400" baseline="-25000" dirty="0" smtClean="0">
                <a:solidFill>
                  <a:srgbClr val="002060"/>
                </a:solidFill>
              </a:rPr>
              <a:t>A</a:t>
            </a:r>
            <a:r>
              <a:rPr lang="en-US" sz="2400" dirty="0" smtClean="0">
                <a:solidFill>
                  <a:srgbClr val="002060"/>
                </a:solidFill>
              </a:rPr>
              <a:t> – T</a:t>
            </a:r>
            <a:r>
              <a:rPr lang="en-US" sz="2400" baseline="-25000" dirty="0" smtClean="0">
                <a:solidFill>
                  <a:srgbClr val="002060"/>
                </a:solidFill>
              </a:rPr>
              <a:t>s</a:t>
            </a:r>
            <a:r>
              <a:rPr lang="en-US" sz="2400" dirty="0" smtClean="0">
                <a:solidFill>
                  <a:srgbClr val="002060"/>
                </a:solidFill>
              </a:rPr>
              <a:t> )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Therefore, Constant rate Drying Time </a:t>
            </a:r>
            <a:r>
              <a:rPr lang="en-US" sz="2200" dirty="0" err="1" smtClean="0">
                <a:solidFill>
                  <a:srgbClr val="002060"/>
                </a:solidFill>
              </a:rPr>
              <a:t>t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200" baseline="-250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given by two equations: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FF0000"/>
                </a:solidFill>
              </a:rPr>
              <a:t>t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 = 0.622 R T</a:t>
            </a:r>
            <a:r>
              <a:rPr lang="en-US" sz="2200" baseline="-25000" dirty="0" smtClean="0">
                <a:solidFill>
                  <a:srgbClr val="FF0000"/>
                </a:solidFill>
              </a:rPr>
              <a:t>A</a:t>
            </a:r>
            <a:r>
              <a:rPr lang="en-US" sz="2200" dirty="0" smtClean="0">
                <a:solidFill>
                  <a:srgbClr val="FF0000"/>
                </a:solidFill>
              </a:rPr>
              <a:t> (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200" dirty="0" smtClean="0">
                <a:solidFill>
                  <a:srgbClr val="FF0000"/>
                </a:solidFill>
              </a:rPr>
              <a:t> – 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)/ k</a:t>
            </a:r>
            <a:r>
              <a:rPr lang="en-US" sz="2200" baseline="-25000" dirty="0" smtClean="0">
                <a:solidFill>
                  <a:srgbClr val="FF0000"/>
                </a:solidFill>
              </a:rPr>
              <a:t>m</a:t>
            </a:r>
            <a:r>
              <a:rPr lang="en-US" sz="2200" dirty="0" smtClean="0">
                <a:solidFill>
                  <a:srgbClr val="FF0000"/>
                </a:solidFill>
              </a:rPr>
              <a:t>  A M</a:t>
            </a:r>
            <a:r>
              <a:rPr lang="en-US" sz="2200" baseline="-25000" dirty="0" smtClean="0">
                <a:solidFill>
                  <a:srgbClr val="FF0000"/>
                </a:solidFill>
              </a:rPr>
              <a:t>w</a:t>
            </a:r>
            <a:r>
              <a:rPr lang="en-US" sz="2200" dirty="0" smtClean="0">
                <a:solidFill>
                  <a:srgbClr val="FF0000"/>
                </a:solidFill>
              </a:rPr>
              <a:t>  P (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2200" dirty="0" smtClean="0">
                <a:solidFill>
                  <a:srgbClr val="FF0000"/>
                </a:solidFill>
              </a:rPr>
              <a:t>  - 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200" dirty="0" smtClean="0">
                <a:solidFill>
                  <a:srgbClr val="FF0000"/>
                </a:solidFill>
              </a:rPr>
              <a:t> ), and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2060"/>
                </a:solidFill>
              </a:rPr>
              <a:t>t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200" dirty="0" smtClean="0">
                <a:solidFill>
                  <a:srgbClr val="002060"/>
                </a:solidFill>
              </a:rPr>
              <a:t> = H</a:t>
            </a:r>
            <a:r>
              <a:rPr lang="en-US" sz="2200" baseline="-25000" dirty="0" smtClean="0">
                <a:solidFill>
                  <a:srgbClr val="002060"/>
                </a:solidFill>
              </a:rPr>
              <a:t>L</a:t>
            </a:r>
            <a:r>
              <a:rPr lang="en-US" sz="2200" dirty="0" smtClean="0">
                <a:solidFill>
                  <a:srgbClr val="002060"/>
                </a:solidFill>
              </a:rPr>
              <a:t> (</a:t>
            </a:r>
            <a:r>
              <a:rPr lang="en-US" sz="2200" dirty="0" err="1" smtClean="0">
                <a:solidFill>
                  <a:srgbClr val="002060"/>
                </a:solidFill>
              </a:rPr>
              <a:t>wo</a:t>
            </a:r>
            <a:r>
              <a:rPr lang="en-US" sz="2200" dirty="0" smtClean="0">
                <a:solidFill>
                  <a:srgbClr val="002060"/>
                </a:solidFill>
              </a:rPr>
              <a:t>  - </a:t>
            </a:r>
            <a:r>
              <a:rPr lang="en-US" sz="2200" dirty="0" err="1" smtClean="0">
                <a:solidFill>
                  <a:srgbClr val="002060"/>
                </a:solidFill>
              </a:rPr>
              <a:t>wc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)/ </a:t>
            </a:r>
            <a:r>
              <a:rPr lang="en-US" sz="2200" dirty="0" smtClean="0">
                <a:solidFill>
                  <a:srgbClr val="002060"/>
                </a:solidFill>
              </a:rPr>
              <a:t>h A ( T</a:t>
            </a:r>
            <a:r>
              <a:rPr lang="en-US" sz="2200" baseline="-25000" dirty="0" smtClean="0">
                <a:solidFill>
                  <a:srgbClr val="002060"/>
                </a:solidFill>
              </a:rPr>
              <a:t>A</a:t>
            </a:r>
            <a:r>
              <a:rPr lang="en-US" sz="2200" dirty="0" smtClean="0">
                <a:solidFill>
                  <a:srgbClr val="002060"/>
                </a:solidFill>
              </a:rPr>
              <a:t> – T</a:t>
            </a:r>
            <a:r>
              <a:rPr lang="en-US" sz="2200" baseline="-25000" dirty="0" smtClean="0">
                <a:solidFill>
                  <a:srgbClr val="002060"/>
                </a:solidFill>
              </a:rPr>
              <a:t>s</a:t>
            </a:r>
            <a:r>
              <a:rPr lang="en-US" sz="2200" dirty="0" smtClean="0">
                <a:solidFill>
                  <a:srgbClr val="002060"/>
                </a:solidFill>
              </a:rPr>
              <a:t> 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h = K/ R and A   =  4 </a:t>
            </a:r>
            <a:r>
              <a:rPr lang="en-US" sz="2200" smtClean="0">
                <a:solidFill>
                  <a:srgbClr val="002060"/>
                </a:solidFill>
              </a:rPr>
              <a:t>π R</a:t>
            </a:r>
            <a:r>
              <a:rPr lang="en-US" sz="2200" baseline="30000" smtClean="0">
                <a:solidFill>
                  <a:srgbClr val="002060"/>
                </a:solidFill>
              </a:rPr>
              <a:t>2</a:t>
            </a:r>
            <a:r>
              <a:rPr lang="en-US" sz="2200" smtClean="0">
                <a:solidFill>
                  <a:srgbClr val="002060"/>
                </a:solidFill>
              </a:rPr>
              <a:t> , where </a:t>
            </a:r>
            <a:r>
              <a:rPr lang="en-US" sz="2200" dirty="0" smtClean="0">
                <a:solidFill>
                  <a:srgbClr val="002060"/>
                </a:solidFill>
              </a:rPr>
              <a:t>K = thermal conductivity of droplet surface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200" b="1" dirty="0" smtClean="0">
                <a:solidFill>
                  <a:srgbClr val="C00000"/>
                </a:solidFill>
              </a:rPr>
              <a:t>Drying Time in single Falling Rate Period of drying from CMC to EMC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6019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Consider the falling rate drying curve follow the straight line equation as follows: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 = aw  +b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d 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 = a. </a:t>
            </a:r>
            <a:r>
              <a:rPr lang="en-US" sz="2000" dirty="0" err="1" smtClean="0"/>
              <a:t>dw</a:t>
            </a:r>
            <a:r>
              <a:rPr lang="en-US" sz="2000" dirty="0" smtClean="0"/>
              <a:t> +0 = a . </a:t>
            </a:r>
            <a:r>
              <a:rPr lang="en-US" sz="2000" dirty="0" err="1" smtClean="0"/>
              <a:t>dw</a:t>
            </a:r>
            <a:r>
              <a:rPr lang="en-US" sz="2000" dirty="0" smtClean="0"/>
              <a:t>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err="1" smtClean="0"/>
              <a:t>dw</a:t>
            </a:r>
            <a:r>
              <a:rPr lang="en-US" sz="2000" dirty="0" smtClean="0"/>
              <a:t> = d 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 /a</a:t>
            </a:r>
            <a:endParaRPr lang="en-US" sz="2000" baseline="-250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If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= - </a:t>
            </a:r>
            <a:r>
              <a:rPr lang="en-US" sz="2000" dirty="0" err="1" smtClean="0"/>
              <a:t>dw</a:t>
            </a:r>
            <a:r>
              <a:rPr lang="en-US" sz="2000" dirty="0" smtClean="0"/>
              <a:t> /</a:t>
            </a:r>
            <a:r>
              <a:rPr lang="en-US" sz="2000" dirty="0" err="1" smtClean="0"/>
              <a:t>dt</a:t>
            </a:r>
            <a:endParaRPr lang="en-US" sz="20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∫ </a:t>
            </a:r>
            <a:r>
              <a:rPr lang="en-US" sz="2000" dirty="0" err="1" smtClean="0"/>
              <a:t>dt</a:t>
            </a:r>
            <a:r>
              <a:rPr lang="en-US" sz="2000" dirty="0" smtClean="0"/>
              <a:t>  =  -  ∫ </a:t>
            </a:r>
            <a:r>
              <a:rPr lang="en-US" sz="2000" dirty="0" err="1" smtClean="0"/>
              <a:t>dw</a:t>
            </a:r>
            <a:r>
              <a:rPr lang="en-US" sz="2000" dirty="0" smtClean="0"/>
              <a:t>/ N</a:t>
            </a:r>
            <a:r>
              <a:rPr lang="en-US" sz="2000" baseline="-25000" dirty="0" smtClean="0"/>
              <a:t>F  </a:t>
            </a:r>
            <a:r>
              <a:rPr lang="en-US" sz="2000" dirty="0" smtClean="0"/>
              <a:t> =  - 1/a ∫ d 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/ N</a:t>
            </a:r>
            <a:r>
              <a:rPr lang="en-US" sz="2000" baseline="-25000" dirty="0" smtClean="0"/>
              <a:t>F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Keeping limit of drying time from 0 to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when Drying rate varies from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to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Therefore,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- 1/a </a:t>
            </a:r>
            <a:r>
              <a:rPr lang="en-US" sz="2000" dirty="0" err="1" smtClean="0"/>
              <a:t>ln</a:t>
            </a:r>
            <a:r>
              <a:rPr lang="en-US" sz="2000" dirty="0" smtClean="0"/>
              <a:t> (N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/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) = + 1/a </a:t>
            </a:r>
            <a:r>
              <a:rPr lang="en-US" sz="2000" dirty="0" err="1" smtClean="0"/>
              <a:t>ln</a:t>
            </a:r>
            <a:r>
              <a:rPr lang="en-US" sz="2000" dirty="0" smtClean="0"/>
              <a:t> (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/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), where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a = d 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 / </a:t>
            </a:r>
            <a:r>
              <a:rPr lang="en-US" sz="2000" dirty="0" err="1" smtClean="0"/>
              <a:t>dw</a:t>
            </a:r>
            <a:r>
              <a:rPr lang="en-US" sz="2000" dirty="0" smtClean="0"/>
              <a:t> = (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-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) / (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– w) =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/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, when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=0 at w = 0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As N</a:t>
            </a:r>
            <a:r>
              <a:rPr lang="en-US" sz="2200" baseline="-25000" dirty="0" smtClean="0">
                <a:solidFill>
                  <a:srgbClr val="FF0000"/>
                </a:solidFill>
              </a:rPr>
              <a:t>F</a:t>
            </a:r>
            <a:r>
              <a:rPr lang="en-US" sz="2200" dirty="0" smtClean="0">
                <a:solidFill>
                  <a:srgbClr val="FF0000"/>
                </a:solidFill>
              </a:rPr>
              <a:t> = a w and </a:t>
            </a:r>
            <a:r>
              <a:rPr lang="en-US" sz="2200" dirty="0" err="1" smtClean="0">
                <a:solidFill>
                  <a:srgbClr val="FF0000"/>
                </a:solidFill>
              </a:rPr>
              <a:t>N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 = a 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baseline="-25000" dirty="0" smtClean="0">
                <a:solidFill>
                  <a:srgbClr val="FF0000"/>
                </a:solidFill>
              </a:rPr>
              <a:t>, </a:t>
            </a:r>
            <a:r>
              <a:rPr lang="en-US" sz="2200" dirty="0" smtClean="0">
                <a:solidFill>
                  <a:srgbClr val="FF0000"/>
                </a:solidFill>
              </a:rPr>
              <a:t> because intercept b =0 at x axis and we can write </a:t>
            </a:r>
            <a:r>
              <a:rPr lang="en-US" sz="2200" dirty="0" err="1" smtClean="0">
                <a:solidFill>
                  <a:srgbClr val="FF0000"/>
                </a:solidFill>
              </a:rPr>
              <a:t>N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 / N</a:t>
            </a:r>
            <a:r>
              <a:rPr lang="en-US" sz="2200" baseline="-25000" dirty="0" smtClean="0">
                <a:solidFill>
                  <a:srgbClr val="FF0000"/>
                </a:solidFill>
              </a:rPr>
              <a:t>F</a:t>
            </a:r>
            <a:r>
              <a:rPr lang="en-US" sz="2200" dirty="0" smtClean="0">
                <a:solidFill>
                  <a:srgbClr val="FF0000"/>
                </a:solidFill>
              </a:rPr>
              <a:t> = 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baseline="-250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 /w</a:t>
            </a:r>
            <a:endParaRPr lang="en-US" sz="2200" baseline="-25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Therefore,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F</a:t>
            </a:r>
            <a:r>
              <a:rPr lang="en-US" sz="2200" dirty="0" smtClean="0"/>
              <a:t> = 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/ </a:t>
            </a:r>
            <a:r>
              <a:rPr lang="en-US" sz="2200" dirty="0" err="1" smtClean="0"/>
              <a:t>N</a:t>
            </a:r>
            <a:r>
              <a:rPr lang="en-US" sz="2200" baseline="-25000" dirty="0" err="1" smtClean="0"/>
              <a:t>c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ln</a:t>
            </a:r>
            <a:r>
              <a:rPr lang="en-US" sz="2200" dirty="0" smtClean="0"/>
              <a:t> (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/ w)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Therefore Total drying time t  =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c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+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F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in two stage of drying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  t =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w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</a:rPr>
              <a:t> – </a:t>
            </a:r>
            <a:r>
              <a:rPr lang="en-US" sz="2400" b="1" dirty="0" err="1" smtClean="0">
                <a:solidFill>
                  <a:srgbClr val="FF0000"/>
                </a:solidFill>
              </a:rPr>
              <a:t>w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)/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 +</a:t>
            </a:r>
            <a:r>
              <a:rPr lang="en-US" sz="2200" dirty="0" smtClean="0"/>
              <a:t>  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/ </a:t>
            </a:r>
            <a:r>
              <a:rPr lang="en-US" sz="2200" dirty="0" err="1" smtClean="0"/>
              <a:t>N</a:t>
            </a:r>
            <a:r>
              <a:rPr lang="en-US" sz="2200" baseline="-25000" dirty="0" err="1" smtClean="0"/>
              <a:t>c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ln</a:t>
            </a:r>
            <a:r>
              <a:rPr lang="en-US" sz="2200" dirty="0" smtClean="0"/>
              <a:t> (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/ w) </a:t>
            </a:r>
          </a:p>
          <a:p>
            <a:pPr>
              <a:buFont typeface="Wingdings" pitchFamily="2" charset="2"/>
              <a:buChar char="Ø"/>
            </a:pPr>
            <a:endParaRPr lang="en-US" sz="2200" baseline="-25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Total Drying Time including diffusion controlled falling rate period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dirty="0" smtClean="0"/>
              <a:t>Total drying time in three stage of spray dying rates: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Constant Rate Period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First Falling rate period without diffusion controlled but capillary movement controlled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Second Falling Rate Period with diffusion controlled period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Total Drying time  t =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+ t</a:t>
            </a:r>
            <a:r>
              <a:rPr lang="en-US" sz="2200" baseline="-25000" dirty="0" smtClean="0"/>
              <a:t>f1</a:t>
            </a:r>
            <a:r>
              <a:rPr lang="en-US" sz="2200" dirty="0" smtClean="0"/>
              <a:t> + t</a:t>
            </a:r>
            <a:r>
              <a:rPr lang="en-US" sz="2200" baseline="-25000" dirty="0" smtClean="0"/>
              <a:t>f2</a:t>
            </a:r>
            <a:r>
              <a:rPr lang="en-US" sz="2200" dirty="0" smtClean="0"/>
              <a:t> </a:t>
            </a:r>
          </a:p>
          <a:p>
            <a:pPr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err="1" smtClean="0"/>
              <a:t>t</a:t>
            </a:r>
            <a:r>
              <a:rPr lang="en-US" sz="2000" baseline="-25000" dirty="0" err="1" smtClean="0"/>
              <a:t>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 = </a:t>
            </a:r>
            <a:r>
              <a:rPr lang="en-US" sz="2000" dirty="0" smtClean="0">
                <a:solidFill>
                  <a:srgbClr val="002060"/>
                </a:solidFill>
              </a:rPr>
              <a:t>H</a:t>
            </a:r>
            <a:r>
              <a:rPr lang="en-US" sz="2000" baseline="-25000" dirty="0" smtClean="0">
                <a:solidFill>
                  <a:srgbClr val="002060"/>
                </a:solidFill>
              </a:rPr>
              <a:t>L</a:t>
            </a:r>
            <a:r>
              <a:rPr lang="en-US" sz="2000" dirty="0" smtClean="0">
                <a:solidFill>
                  <a:srgbClr val="002060"/>
                </a:solidFill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o</a:t>
            </a:r>
            <a:r>
              <a:rPr lang="en-US" sz="2000" dirty="0" smtClean="0">
                <a:solidFill>
                  <a:srgbClr val="002060"/>
                </a:solidFill>
              </a:rPr>
              <a:t>  - </a:t>
            </a:r>
            <a:r>
              <a:rPr lang="en-US" sz="2000" dirty="0" err="1" smtClean="0">
                <a:solidFill>
                  <a:srgbClr val="00206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)/ </a:t>
            </a:r>
            <a:r>
              <a:rPr lang="en-US" sz="2000" dirty="0" smtClean="0">
                <a:solidFill>
                  <a:srgbClr val="002060"/>
                </a:solidFill>
              </a:rPr>
              <a:t>h A ( T</a:t>
            </a:r>
            <a:r>
              <a:rPr lang="en-US" sz="2000" baseline="-25000" dirty="0" smtClean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 – T</a:t>
            </a:r>
            <a:r>
              <a:rPr lang="en-US" sz="2000" baseline="-25000" dirty="0" smtClean="0">
                <a:solidFill>
                  <a:srgbClr val="002060"/>
                </a:solidFill>
              </a:rPr>
              <a:t>s</a:t>
            </a:r>
            <a:r>
              <a:rPr lang="en-US" sz="2000" dirty="0" smtClean="0">
                <a:solidFill>
                  <a:srgbClr val="002060"/>
                </a:solidFill>
              </a:rPr>
              <a:t> 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err="1" smtClean="0"/>
              <a:t>t</a:t>
            </a:r>
            <a:r>
              <a:rPr lang="en-US" sz="2000" baseline="-25000" dirty="0" err="1" smtClean="0"/>
              <a:t>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 = </a:t>
            </a:r>
            <a:r>
              <a:rPr lang="en-US" sz="2000" dirty="0" smtClean="0">
                <a:solidFill>
                  <a:srgbClr val="002060"/>
                </a:solidFill>
              </a:rPr>
              <a:t>H</a:t>
            </a:r>
            <a:r>
              <a:rPr lang="en-US" sz="2000" baseline="-25000" dirty="0" smtClean="0">
                <a:solidFill>
                  <a:srgbClr val="002060"/>
                </a:solidFill>
              </a:rPr>
              <a:t>L</a:t>
            </a:r>
            <a:r>
              <a:rPr lang="en-US" sz="2000" dirty="0" smtClean="0">
                <a:solidFill>
                  <a:srgbClr val="002060"/>
                </a:solidFill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o</a:t>
            </a:r>
            <a:r>
              <a:rPr lang="en-US" sz="2000" dirty="0" smtClean="0">
                <a:solidFill>
                  <a:srgbClr val="002060"/>
                </a:solidFill>
              </a:rPr>
              <a:t>  - </a:t>
            </a:r>
            <a:r>
              <a:rPr lang="en-US" sz="2000" dirty="0" err="1" smtClean="0">
                <a:solidFill>
                  <a:srgbClr val="00206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)/ (K/R) 4 πR</a:t>
            </a:r>
            <a:r>
              <a:rPr lang="en-US" sz="20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 ( T</a:t>
            </a:r>
            <a:r>
              <a:rPr lang="en-US" sz="2000" baseline="-25000" dirty="0" smtClean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 – T</a:t>
            </a:r>
            <a:r>
              <a:rPr lang="en-US" sz="2000" baseline="-25000" dirty="0" smtClean="0">
                <a:solidFill>
                  <a:srgbClr val="002060"/>
                </a:solidFill>
              </a:rPr>
              <a:t>s</a:t>
            </a:r>
            <a:r>
              <a:rPr lang="en-US" sz="2000" dirty="0" smtClean="0">
                <a:solidFill>
                  <a:srgbClr val="002060"/>
                </a:solidFill>
              </a:rPr>
              <a:t> 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 t</a:t>
            </a:r>
            <a:r>
              <a:rPr lang="en-US" sz="2000" baseline="-25000" dirty="0" smtClean="0"/>
              <a:t>f1 </a:t>
            </a:r>
            <a:r>
              <a:rPr lang="en-US" sz="2000" dirty="0" smtClean="0"/>
              <a:t> =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/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ln</a:t>
            </a:r>
            <a:r>
              <a:rPr lang="en-US" sz="2000" dirty="0" smtClean="0"/>
              <a:t> (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/ 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 t</a:t>
            </a:r>
            <a:r>
              <a:rPr lang="en-US" sz="2000" baseline="-25000" dirty="0" smtClean="0"/>
              <a:t>f2  </a:t>
            </a:r>
            <a:r>
              <a:rPr lang="en-US" sz="2000" dirty="0" smtClean="0"/>
              <a:t> = 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/π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D </a:t>
            </a:r>
            <a:r>
              <a:rPr lang="en-US" sz="2000" dirty="0" err="1" smtClean="0"/>
              <a:t>ln</a:t>
            </a:r>
            <a:r>
              <a:rPr lang="en-US" sz="2000" dirty="0" smtClean="0"/>
              <a:t> [6/π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(w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–w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)/( w –w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)]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>
              <a:solidFill>
                <a:srgbClr val="002060"/>
              </a:solidFill>
            </a:endParaRP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baseline="-25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15173798</TotalTime>
  <Words>943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Estimation of Drying Time with diffusion controlled falling rate period of spray drying Process Food Engineering (DTE - 321)</vt:lpstr>
      <vt:lpstr>Drying Rate Curve: Constant, Falling and Diffusion controlled period curve</vt:lpstr>
      <vt:lpstr>Drying Time during Diffusion controlled falling rate Period</vt:lpstr>
      <vt:lpstr>Drying Time during Constant Rate Period</vt:lpstr>
      <vt:lpstr>Constant rate drying time in terms of Latent heat of vapourization at wet bulb temperature of surface</vt:lpstr>
      <vt:lpstr>Drying Time in single Falling Rate Period of drying from CMC to EMC</vt:lpstr>
      <vt:lpstr>Total Drying Time including diffusion controlled falling rate period</vt:lpstr>
      <vt:lpstr>Slide 8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jhangir</cp:lastModifiedBy>
  <cp:revision>206</cp:revision>
  <dcterms:created xsi:type="dcterms:W3CDTF">2007-11-06T10:48:03Z</dcterms:created>
  <dcterms:modified xsi:type="dcterms:W3CDTF">2020-05-05T06:56:51Z</dcterms:modified>
</cp:coreProperties>
</file>