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333" r:id="rId3"/>
    <p:sldId id="335" r:id="rId4"/>
    <p:sldId id="334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51" r:id="rId13"/>
    <p:sldId id="350" r:id="rId14"/>
    <p:sldId id="326" r:id="rId15"/>
    <p:sldId id="273" r:id="rId16"/>
    <p:sldId id="274" r:id="rId17"/>
    <p:sldId id="352" r:id="rId18"/>
    <p:sldId id="29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D92810-3A6A-4E59-A689-2E004C91F657}" type="datetimeFigureOut">
              <a:rPr lang="en-IN" smtClean="0"/>
              <a:t>19-05-2020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A6818B-DE15-4048-BFA4-3540051DDA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5388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>
            <a:extLst>
              <a:ext uri="{FF2B5EF4-FFF2-40B4-BE49-F238E27FC236}">
                <a16:creationId xmlns:a16="http://schemas.microsoft.com/office/drawing/2014/main" id="{6D9C1778-98B1-4CA0-A338-1CB9471FABF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>
            <a:extLst>
              <a:ext uri="{FF2B5EF4-FFF2-40B4-BE49-F238E27FC236}">
                <a16:creationId xmlns:a16="http://schemas.microsoft.com/office/drawing/2014/main" id="{818774E4-80AE-4184-8145-2E959A67FB5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70660" name="Slide Number Placeholder 3">
            <a:extLst>
              <a:ext uri="{FF2B5EF4-FFF2-40B4-BE49-F238E27FC236}">
                <a16:creationId xmlns:a16="http://schemas.microsoft.com/office/drawing/2014/main" id="{177194CA-AD4F-4390-9FD6-5C83B7A009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70D0D59-CB0F-4EB3-8AE3-651924DC1630}" type="slidenum">
              <a:rPr lang="en-IN" altLang="en-US"/>
              <a:pPr>
                <a:spcBef>
                  <a:spcPct val="0"/>
                </a:spcBef>
              </a:pPr>
              <a:t>2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>
            <a:extLst>
              <a:ext uri="{FF2B5EF4-FFF2-40B4-BE49-F238E27FC236}">
                <a16:creationId xmlns:a16="http://schemas.microsoft.com/office/drawing/2014/main" id="{656352CB-C379-43B3-825A-2527B5BD4BB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Notes Placeholder 2">
            <a:extLst>
              <a:ext uri="{FF2B5EF4-FFF2-40B4-BE49-F238E27FC236}">
                <a16:creationId xmlns:a16="http://schemas.microsoft.com/office/drawing/2014/main" id="{84EF63EB-8CA2-415B-AAF8-DEA949FFFBD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89092" name="Slide Number Placeholder 3">
            <a:extLst>
              <a:ext uri="{FF2B5EF4-FFF2-40B4-BE49-F238E27FC236}">
                <a16:creationId xmlns:a16="http://schemas.microsoft.com/office/drawing/2014/main" id="{98D66ADE-C276-4001-8710-4C8EC2A868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0C17A7C-C4B4-4576-8308-4575ECD31F7C}" type="slidenum">
              <a:rPr lang="en-IN" altLang="en-US"/>
              <a:pPr>
                <a:spcBef>
                  <a:spcPct val="0"/>
                </a:spcBef>
              </a:pPr>
              <a:t>11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>
            <a:extLst>
              <a:ext uri="{FF2B5EF4-FFF2-40B4-BE49-F238E27FC236}">
                <a16:creationId xmlns:a16="http://schemas.microsoft.com/office/drawing/2014/main" id="{75E3738B-7C24-43E7-BA05-D5E35437A08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>
            <a:extLst>
              <a:ext uri="{FF2B5EF4-FFF2-40B4-BE49-F238E27FC236}">
                <a16:creationId xmlns:a16="http://schemas.microsoft.com/office/drawing/2014/main" id="{0413301A-4A6D-4691-A4AB-7DE8393434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91140" name="Slide Number Placeholder 3">
            <a:extLst>
              <a:ext uri="{FF2B5EF4-FFF2-40B4-BE49-F238E27FC236}">
                <a16:creationId xmlns:a16="http://schemas.microsoft.com/office/drawing/2014/main" id="{96B9B053-651F-4DBF-9DEB-3D2CD091C5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E0E62CA-87DC-421F-9FF2-6D09BE1CA353}" type="slidenum">
              <a:rPr lang="en-IN" altLang="en-US"/>
              <a:pPr>
                <a:spcBef>
                  <a:spcPct val="0"/>
                </a:spcBef>
              </a:pPr>
              <a:t>12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>
            <a:extLst>
              <a:ext uri="{FF2B5EF4-FFF2-40B4-BE49-F238E27FC236}">
                <a16:creationId xmlns:a16="http://schemas.microsoft.com/office/drawing/2014/main" id="{B92EE23C-CE11-441C-9FEC-4B49BAE2176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Notes Placeholder 2">
            <a:extLst>
              <a:ext uri="{FF2B5EF4-FFF2-40B4-BE49-F238E27FC236}">
                <a16:creationId xmlns:a16="http://schemas.microsoft.com/office/drawing/2014/main" id="{44BD6BF6-B23C-416F-BE8E-039318A35CB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93188" name="Slide Number Placeholder 3">
            <a:extLst>
              <a:ext uri="{FF2B5EF4-FFF2-40B4-BE49-F238E27FC236}">
                <a16:creationId xmlns:a16="http://schemas.microsoft.com/office/drawing/2014/main" id="{5A0EDF90-1728-4ED5-9873-07818DD486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987A56A-9D56-4DD3-A508-BA0FA8539B8C}" type="slidenum">
              <a:rPr lang="en-IN" altLang="en-US"/>
              <a:pPr>
                <a:spcBef>
                  <a:spcPct val="0"/>
                </a:spcBef>
              </a:pPr>
              <a:t>13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>
            <a:extLst>
              <a:ext uri="{FF2B5EF4-FFF2-40B4-BE49-F238E27FC236}">
                <a16:creationId xmlns:a16="http://schemas.microsoft.com/office/drawing/2014/main" id="{C387ABA8-7643-4D9A-AB61-24D01BE9E08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Notes Placeholder 2">
            <a:extLst>
              <a:ext uri="{FF2B5EF4-FFF2-40B4-BE49-F238E27FC236}">
                <a16:creationId xmlns:a16="http://schemas.microsoft.com/office/drawing/2014/main" id="{F276C994-6C2C-4068-8C68-07CDA6ADFD0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/>
          </a:p>
        </p:txBody>
      </p:sp>
      <p:sp>
        <p:nvSpPr>
          <p:cNvPr id="95236" name="Slide Number Placeholder 3">
            <a:extLst>
              <a:ext uri="{FF2B5EF4-FFF2-40B4-BE49-F238E27FC236}">
                <a16:creationId xmlns:a16="http://schemas.microsoft.com/office/drawing/2014/main" id="{A719BF38-C914-430F-8D79-938ADCAC2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AC5FEC7-9585-461A-AF51-9CADBDA7FA75}" type="slidenum">
              <a:rPr lang="en-IN" altLang="en-US"/>
              <a:pPr>
                <a:spcBef>
                  <a:spcPct val="0"/>
                </a:spcBef>
              </a:pPr>
              <a:t>14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>
            <a:extLst>
              <a:ext uri="{FF2B5EF4-FFF2-40B4-BE49-F238E27FC236}">
                <a16:creationId xmlns:a16="http://schemas.microsoft.com/office/drawing/2014/main" id="{F05F28B2-6DE7-4EA1-A01D-4FEF79D93D0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Notes Placeholder 2">
            <a:extLst>
              <a:ext uri="{FF2B5EF4-FFF2-40B4-BE49-F238E27FC236}">
                <a16:creationId xmlns:a16="http://schemas.microsoft.com/office/drawing/2014/main" id="{F54A3248-DF62-4DCC-A50D-DFFB675E88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97284" name="Slide Number Placeholder 3">
            <a:extLst>
              <a:ext uri="{FF2B5EF4-FFF2-40B4-BE49-F238E27FC236}">
                <a16:creationId xmlns:a16="http://schemas.microsoft.com/office/drawing/2014/main" id="{C5A7010D-8CAF-453C-92DA-4FB0205FF7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1CBF143-BED9-4DEC-A008-D1B2C8C8007F}" type="slidenum">
              <a:rPr lang="en-IN" altLang="en-US"/>
              <a:pPr>
                <a:spcBef>
                  <a:spcPct val="0"/>
                </a:spcBef>
              </a:pPr>
              <a:t>15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>
            <a:extLst>
              <a:ext uri="{FF2B5EF4-FFF2-40B4-BE49-F238E27FC236}">
                <a16:creationId xmlns:a16="http://schemas.microsoft.com/office/drawing/2014/main" id="{1C04651C-7830-4DC8-907C-1CCE50807B7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Notes Placeholder 2">
            <a:extLst>
              <a:ext uri="{FF2B5EF4-FFF2-40B4-BE49-F238E27FC236}">
                <a16:creationId xmlns:a16="http://schemas.microsoft.com/office/drawing/2014/main" id="{7EA6E0C4-7ACC-463E-9989-837D2DB24C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99332" name="Slide Number Placeholder 3">
            <a:extLst>
              <a:ext uri="{FF2B5EF4-FFF2-40B4-BE49-F238E27FC236}">
                <a16:creationId xmlns:a16="http://schemas.microsoft.com/office/drawing/2014/main" id="{4B86CC0F-889C-4161-8327-55130A9538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8BCEB58-D531-4957-8EC3-47B8A9C330C3}" type="slidenum">
              <a:rPr lang="en-IN" altLang="en-US"/>
              <a:pPr>
                <a:spcBef>
                  <a:spcPct val="0"/>
                </a:spcBef>
              </a:pPr>
              <a:t>16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>
            <a:extLst>
              <a:ext uri="{FF2B5EF4-FFF2-40B4-BE49-F238E27FC236}">
                <a16:creationId xmlns:a16="http://schemas.microsoft.com/office/drawing/2014/main" id="{3E3E04E6-DDEB-4904-97F5-DAFF7928BA3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>
            <a:extLst>
              <a:ext uri="{FF2B5EF4-FFF2-40B4-BE49-F238E27FC236}">
                <a16:creationId xmlns:a16="http://schemas.microsoft.com/office/drawing/2014/main" id="{3DEA067E-6081-445E-9E2A-14D8110AD1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101380" name="Slide Number Placeholder 3">
            <a:extLst>
              <a:ext uri="{FF2B5EF4-FFF2-40B4-BE49-F238E27FC236}">
                <a16:creationId xmlns:a16="http://schemas.microsoft.com/office/drawing/2014/main" id="{2AE66B79-AC4B-4FF8-851A-CDAB2B599F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B4E2CB9-2AD0-496A-ACF3-4070BA967127}" type="slidenum">
              <a:rPr lang="en-IN" altLang="en-US"/>
              <a:pPr>
                <a:spcBef>
                  <a:spcPct val="0"/>
                </a:spcBef>
              </a:pPr>
              <a:t>17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>
            <a:extLst>
              <a:ext uri="{FF2B5EF4-FFF2-40B4-BE49-F238E27FC236}">
                <a16:creationId xmlns:a16="http://schemas.microsoft.com/office/drawing/2014/main" id="{D2BC74DA-D617-4AB5-B7EF-3B3B61C56E2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>
            <a:extLst>
              <a:ext uri="{FF2B5EF4-FFF2-40B4-BE49-F238E27FC236}">
                <a16:creationId xmlns:a16="http://schemas.microsoft.com/office/drawing/2014/main" id="{3669ED25-4340-4B92-A598-B46C85D508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72708" name="Slide Number Placeholder 3">
            <a:extLst>
              <a:ext uri="{FF2B5EF4-FFF2-40B4-BE49-F238E27FC236}">
                <a16:creationId xmlns:a16="http://schemas.microsoft.com/office/drawing/2014/main" id="{5B424EA9-725F-40AD-8F86-DAFE0E329B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E20D894-920F-4833-9CBD-41AEF4638E37}" type="slidenum">
              <a:rPr lang="en-IN" altLang="en-US"/>
              <a:pPr>
                <a:spcBef>
                  <a:spcPct val="0"/>
                </a:spcBef>
              </a:pPr>
              <a:t>3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>
            <a:extLst>
              <a:ext uri="{FF2B5EF4-FFF2-40B4-BE49-F238E27FC236}">
                <a16:creationId xmlns:a16="http://schemas.microsoft.com/office/drawing/2014/main" id="{051F2C9A-38E4-40AD-8459-BF013FC3D4C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es Placeholder 2">
            <a:extLst>
              <a:ext uri="{FF2B5EF4-FFF2-40B4-BE49-F238E27FC236}">
                <a16:creationId xmlns:a16="http://schemas.microsoft.com/office/drawing/2014/main" id="{D00FE399-3C73-408F-B61E-831404C04EF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74756" name="Slide Number Placeholder 3">
            <a:extLst>
              <a:ext uri="{FF2B5EF4-FFF2-40B4-BE49-F238E27FC236}">
                <a16:creationId xmlns:a16="http://schemas.microsoft.com/office/drawing/2014/main" id="{7E684000-6171-4B63-BF07-67CA8E3985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C2F8DC7-D5C4-4A12-BA7A-ACBB03A530BD}" type="slidenum">
              <a:rPr lang="en-IN" altLang="en-US"/>
              <a:pPr>
                <a:spcBef>
                  <a:spcPct val="0"/>
                </a:spcBef>
              </a:pPr>
              <a:t>4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>
            <a:extLst>
              <a:ext uri="{FF2B5EF4-FFF2-40B4-BE49-F238E27FC236}">
                <a16:creationId xmlns:a16="http://schemas.microsoft.com/office/drawing/2014/main" id="{70FB29AD-103E-4901-AF82-C74C0B3F2F9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>
            <a:extLst>
              <a:ext uri="{FF2B5EF4-FFF2-40B4-BE49-F238E27FC236}">
                <a16:creationId xmlns:a16="http://schemas.microsoft.com/office/drawing/2014/main" id="{42418607-6854-4A86-AA50-F6A2BCB48B4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873D33AB-439A-4C12-ADD3-3269DEB7AC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2E1060D-CD18-4A02-9012-343139277337}" type="slidenum">
              <a:rPr lang="en-IN" altLang="en-US"/>
              <a:pPr>
                <a:spcBef>
                  <a:spcPct val="0"/>
                </a:spcBef>
              </a:pPr>
              <a:t>5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>
            <a:extLst>
              <a:ext uri="{FF2B5EF4-FFF2-40B4-BE49-F238E27FC236}">
                <a16:creationId xmlns:a16="http://schemas.microsoft.com/office/drawing/2014/main" id="{58DFB196-F346-4D04-B0F6-CF5C6685D62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>
            <a:extLst>
              <a:ext uri="{FF2B5EF4-FFF2-40B4-BE49-F238E27FC236}">
                <a16:creationId xmlns:a16="http://schemas.microsoft.com/office/drawing/2014/main" id="{A0F2D257-3B03-4E67-B7CD-F5DB31B1A5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78852" name="Slide Number Placeholder 3">
            <a:extLst>
              <a:ext uri="{FF2B5EF4-FFF2-40B4-BE49-F238E27FC236}">
                <a16:creationId xmlns:a16="http://schemas.microsoft.com/office/drawing/2014/main" id="{28876762-BFE3-4BC4-8D5B-5CD1C5E55E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833B7A3-D40C-42F5-BA0B-CB440BBC292F}" type="slidenum">
              <a:rPr lang="en-IN" altLang="en-US"/>
              <a:pPr>
                <a:spcBef>
                  <a:spcPct val="0"/>
                </a:spcBef>
              </a:pPr>
              <a:t>6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>
            <a:extLst>
              <a:ext uri="{FF2B5EF4-FFF2-40B4-BE49-F238E27FC236}">
                <a16:creationId xmlns:a16="http://schemas.microsoft.com/office/drawing/2014/main" id="{CEB1ED2E-7EBD-4270-A07E-96139382D3C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>
            <a:extLst>
              <a:ext uri="{FF2B5EF4-FFF2-40B4-BE49-F238E27FC236}">
                <a16:creationId xmlns:a16="http://schemas.microsoft.com/office/drawing/2014/main" id="{4777ADAD-8E86-4835-8545-7E813ED0506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80900" name="Slide Number Placeholder 3">
            <a:extLst>
              <a:ext uri="{FF2B5EF4-FFF2-40B4-BE49-F238E27FC236}">
                <a16:creationId xmlns:a16="http://schemas.microsoft.com/office/drawing/2014/main" id="{4D8D216E-907E-449F-A90F-374AA1A09C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F1448C6-DBAC-48E2-905A-BA08215F54C4}" type="slidenum">
              <a:rPr lang="en-IN" altLang="en-US"/>
              <a:pPr>
                <a:spcBef>
                  <a:spcPct val="0"/>
                </a:spcBef>
              </a:pPr>
              <a:t>7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>
            <a:extLst>
              <a:ext uri="{FF2B5EF4-FFF2-40B4-BE49-F238E27FC236}">
                <a16:creationId xmlns:a16="http://schemas.microsoft.com/office/drawing/2014/main" id="{BF7C77E9-E960-4251-8450-45731302964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Notes Placeholder 2">
            <a:extLst>
              <a:ext uri="{FF2B5EF4-FFF2-40B4-BE49-F238E27FC236}">
                <a16:creationId xmlns:a16="http://schemas.microsoft.com/office/drawing/2014/main" id="{A3274BC4-A6E5-48E7-94A4-8066D190B13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82948" name="Slide Number Placeholder 3">
            <a:extLst>
              <a:ext uri="{FF2B5EF4-FFF2-40B4-BE49-F238E27FC236}">
                <a16:creationId xmlns:a16="http://schemas.microsoft.com/office/drawing/2014/main" id="{16619032-0204-4B9D-8C32-63D8F682D2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BF8E81C-1FCF-4A37-AFBA-039381FF6ACE}" type="slidenum">
              <a:rPr lang="en-IN" altLang="en-US"/>
              <a:pPr>
                <a:spcBef>
                  <a:spcPct val="0"/>
                </a:spcBef>
              </a:pPr>
              <a:t>8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>
            <a:extLst>
              <a:ext uri="{FF2B5EF4-FFF2-40B4-BE49-F238E27FC236}">
                <a16:creationId xmlns:a16="http://schemas.microsoft.com/office/drawing/2014/main" id="{692B4735-40ED-4F06-B247-DC4E4002309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Notes Placeholder 2">
            <a:extLst>
              <a:ext uri="{FF2B5EF4-FFF2-40B4-BE49-F238E27FC236}">
                <a16:creationId xmlns:a16="http://schemas.microsoft.com/office/drawing/2014/main" id="{8E99D56F-8A2A-49FC-828D-CE0E4BFE00C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84996" name="Slide Number Placeholder 3">
            <a:extLst>
              <a:ext uri="{FF2B5EF4-FFF2-40B4-BE49-F238E27FC236}">
                <a16:creationId xmlns:a16="http://schemas.microsoft.com/office/drawing/2014/main" id="{2DF8C935-5B0A-4D14-BF6F-7F51F9713D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65299FB-3F39-40DE-98E4-B1112A73CC9C}" type="slidenum">
              <a:rPr lang="en-IN" altLang="en-US"/>
              <a:pPr>
                <a:spcBef>
                  <a:spcPct val="0"/>
                </a:spcBef>
              </a:pPr>
              <a:t>9</a:t>
            </a:fld>
            <a:endParaRPr lang="en-I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>
            <a:extLst>
              <a:ext uri="{FF2B5EF4-FFF2-40B4-BE49-F238E27FC236}">
                <a16:creationId xmlns:a16="http://schemas.microsoft.com/office/drawing/2014/main" id="{A39224CB-25A5-477B-B38D-9CA840098EE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>
            <a:extLst>
              <a:ext uri="{FF2B5EF4-FFF2-40B4-BE49-F238E27FC236}">
                <a16:creationId xmlns:a16="http://schemas.microsoft.com/office/drawing/2014/main" id="{F2119ED2-0EC7-4D7A-97E3-8DCB83CF8D8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IN" altLang="en-US"/>
          </a:p>
        </p:txBody>
      </p:sp>
      <p:sp>
        <p:nvSpPr>
          <p:cNvPr id="87044" name="Slide Number Placeholder 3">
            <a:extLst>
              <a:ext uri="{FF2B5EF4-FFF2-40B4-BE49-F238E27FC236}">
                <a16:creationId xmlns:a16="http://schemas.microsoft.com/office/drawing/2014/main" id="{3D5F7A28-0954-4D7B-BFAE-930AA83DBD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D7DFB4E-4A43-4BF0-B7F1-76596E987663}" type="slidenum">
              <a:rPr lang="en-IN" altLang="en-US"/>
              <a:pPr>
                <a:spcBef>
                  <a:spcPct val="0"/>
                </a:spcBef>
              </a:pPr>
              <a:t>10</a:t>
            </a:fld>
            <a:endParaRPr lang="en-I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F508D-E1FE-4D0E-A975-8A425A721F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F43008-6444-4A30-ACCC-72CF490122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E9835C-E262-43B4-9587-C106E4C92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E945-2A42-43E4-9350-48F49A737DF1}" type="datetimeFigureOut">
              <a:rPr lang="en-IN" smtClean="0"/>
              <a:t>19-05-2020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F04A07-587E-4973-91E2-2332A2E4A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0181F-1BE9-4982-A99B-418FA9278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CC2B-B787-4B02-A660-F41F7612518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31159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F813F-700E-4E50-914F-2AF06D52C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3028B0-1492-4AF5-8BC8-FE478F1865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06B4F8-AA81-4058-BE53-7AE6E2900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E945-2A42-43E4-9350-48F49A737DF1}" type="datetimeFigureOut">
              <a:rPr lang="en-IN" smtClean="0"/>
              <a:t>19-05-2020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B1B13-3BEB-4D13-A4F7-34C3D9B33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51CA0-CE09-4712-8DDA-E6F910A33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CC2B-B787-4B02-A660-F41F7612518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38815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35D695-FB24-462D-A1E3-168ABE63EAA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BB071D-C14A-4EEF-B003-78E22A8BAF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909421-64B3-4B31-B7F5-30C8D6F21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E945-2A42-43E4-9350-48F49A737DF1}" type="datetimeFigureOut">
              <a:rPr lang="en-IN" smtClean="0"/>
              <a:t>19-05-2020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7E287A-A500-41FB-82F5-BAA31E238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FC067E-AED8-4AD5-9762-05896A280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CC2B-B787-4B02-A660-F41F7612518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50027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AD377-69D6-45A1-BF3E-BEDBDD169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F75B0-DC6A-4039-B83E-314E560D48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B5754-F32B-4929-998B-6E3194513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E945-2A42-43E4-9350-48F49A737DF1}" type="datetimeFigureOut">
              <a:rPr lang="en-IN" smtClean="0"/>
              <a:t>19-05-2020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D56E9E-4B71-4240-A1C4-AEC10FAF2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9FD704-8664-4674-BC96-2D2FE31E2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CC2B-B787-4B02-A660-F41F7612518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04628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91DD2F-82AF-4F9D-9527-0ABDA0654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F01669-5727-40A5-B4BA-4BEBE735A3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73ADB1-F369-4BD1-AA2D-178D62DF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E945-2A42-43E4-9350-48F49A737DF1}" type="datetimeFigureOut">
              <a:rPr lang="en-IN" smtClean="0"/>
              <a:t>19-05-2020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59E4D3-4E81-4CCD-A5D7-CE196CB3B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599E2-13F5-40BC-A8DA-BB2269EE1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CC2B-B787-4B02-A660-F41F7612518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57170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E4DD8-B058-49F5-A9B2-6C02C9D23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6AD7C-6852-43C5-8833-7938349BD0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D4A20F-A603-46C7-904A-AE83C2DB38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BDBE60-7BC0-4180-A5D6-D469FC029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E945-2A42-43E4-9350-48F49A737DF1}" type="datetimeFigureOut">
              <a:rPr lang="en-IN" smtClean="0"/>
              <a:t>19-05-2020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B6A53F-9713-4C9A-98EC-4FE54CBFC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3F4F34-9D2E-431E-89D3-46D441C14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CC2B-B787-4B02-A660-F41F7612518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96582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2E1CA-BB91-483E-A3A8-A21C2DC35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2C902E-7072-4E51-98C8-67830E4709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1E9842-A562-4AB9-B474-16017F42F3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CE4AE5-7078-44C5-8B63-1A27F01E81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413432-BC78-47EC-8818-9866154D3F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7B26F2-6DBF-475E-A583-8C7471F68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E945-2A42-43E4-9350-48F49A737DF1}" type="datetimeFigureOut">
              <a:rPr lang="en-IN" smtClean="0"/>
              <a:t>19-05-2020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7A04F9-144C-44C8-9B64-001252D04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3ADD75-AC93-4BBE-83FB-84C8659FE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CC2B-B787-4B02-A660-F41F7612518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34143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41412-E133-4044-8E9D-652ACE613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3F7527-1B2E-45C2-BCCD-153ED1E5C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E945-2A42-43E4-9350-48F49A737DF1}" type="datetimeFigureOut">
              <a:rPr lang="en-IN" smtClean="0"/>
              <a:t>19-05-2020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016CA2-3A4B-4506-9002-1ED998F1D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EE5A77-CD17-4867-8E9B-9236A829A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CC2B-B787-4B02-A660-F41F7612518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3661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B53A4E-01A6-4FEC-8EA9-16F01E563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E945-2A42-43E4-9350-48F49A737DF1}" type="datetimeFigureOut">
              <a:rPr lang="en-IN" smtClean="0"/>
              <a:t>19-05-2020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2D2F3E-1BE5-43D1-BF25-1974E6AE0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AB8020-7AA2-4BDF-A232-8E155D8EC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CC2B-B787-4B02-A660-F41F7612518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26868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0BA7A-283A-4E01-BBA0-40953075D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15820B-5408-4AED-8CB5-82EE9C1318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FB170-FA24-4F8A-94E3-16C4EA174A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F2D894-63B7-4809-96A2-2B5E9C5E0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E945-2A42-43E4-9350-48F49A737DF1}" type="datetimeFigureOut">
              <a:rPr lang="en-IN" smtClean="0"/>
              <a:t>19-05-2020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140A92-C93E-4013-B2ED-DE3182272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323CF6-21B8-4186-B625-253A03E2C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CC2B-B787-4B02-A660-F41F7612518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19194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5FC36-A5AC-405C-A4C9-03686051D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370A48-FFF1-4A7A-925A-D9D6A7A18B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765E46-81F7-41F7-B5E9-FE6C77C6FE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4359C6-6C12-4A67-B3EA-0B31FE61A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E945-2A42-43E4-9350-48F49A737DF1}" type="datetimeFigureOut">
              <a:rPr lang="en-IN" smtClean="0"/>
              <a:t>19-05-2020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B756CD-C68C-48B8-B177-C8F8E5B4D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242128-089C-4CE6-89B2-25377F716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CC2B-B787-4B02-A660-F41F7612518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15203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695780-2B94-4343-BACD-823022B93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572BA3-19AD-46D5-9151-C2BACEFF0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177C51-891F-463B-948B-08BBE3487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9E945-2A42-43E4-9350-48F49A737DF1}" type="datetimeFigureOut">
              <a:rPr lang="en-IN" smtClean="0"/>
              <a:t>19-05-2020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AB8D2E-977D-4D5C-A38F-39E3A1B4FC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A194F-B8C0-4316-8801-BCCC873A92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ACC2B-B787-4B02-A660-F41F7612518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22460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7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5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9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7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30A6F6F-8416-483D-94E1-1FB180E0E1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18268" y="2667786"/>
            <a:ext cx="9144000" cy="1159496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b="1" dirty="0"/>
              <a:t>Dressing of Food Animals</a:t>
            </a:r>
            <a:endParaRPr lang="en-IN" b="1" dirty="0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95F6F32F-8E4C-4C8D-A1E4-3DDF9CB442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42875"/>
            <a:ext cx="15240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47F03622-7958-452B-A446-61EDBCB2EF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104" y="7807"/>
            <a:ext cx="14287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33554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D04330-34B0-4AF7-BB67-5660D6DB0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7165" y="266307"/>
            <a:ext cx="8591939" cy="3429000"/>
          </a:xfrm>
          <a:ln>
            <a:miter lim="800000"/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0" indent="-283464" algn="just">
              <a:buClr>
                <a:srgbClr val="C00000"/>
              </a:buClr>
              <a:buNone/>
              <a:defRPr/>
            </a:pPr>
            <a:r>
              <a:rPr lang="en-US" b="1" dirty="0">
                <a:solidFill>
                  <a:srgbClr val="732B03"/>
                </a:solidFill>
              </a:rPr>
              <a:t>Advantages of line system over booth system</a:t>
            </a:r>
            <a:endParaRPr lang="en-US" sz="2400" dirty="0">
              <a:solidFill>
                <a:srgbClr val="732B03"/>
              </a:solidFill>
            </a:endParaRPr>
          </a:p>
          <a:p>
            <a:pPr marL="365760" indent="-283464" algn="just">
              <a:buClr>
                <a:srgbClr val="C00000"/>
              </a:buClr>
              <a:buFont typeface="Wingdings 2" panose="05020102010507070707" pitchFamily="18" charset="2"/>
              <a:buChar char=""/>
              <a:defRPr/>
            </a:pPr>
            <a:r>
              <a:rPr lang="en-US" sz="2400" dirty="0"/>
              <a:t>Time is saved.</a:t>
            </a:r>
          </a:p>
          <a:p>
            <a:pPr marL="365760" indent="-283464" algn="just">
              <a:buClr>
                <a:srgbClr val="C00000"/>
              </a:buClr>
              <a:buFont typeface="Wingdings 2" panose="05020102010507070707" pitchFamily="18" charset="2"/>
              <a:buChar char=""/>
              <a:defRPr/>
            </a:pPr>
            <a:r>
              <a:rPr lang="en-US" sz="2400" dirty="0"/>
              <a:t>Safer for operatives.</a:t>
            </a:r>
          </a:p>
          <a:p>
            <a:pPr marL="365760" indent="-283464" algn="just">
              <a:buClr>
                <a:srgbClr val="C00000"/>
              </a:buClr>
              <a:buFont typeface="Wingdings 2" panose="05020102010507070707" pitchFamily="18" charset="2"/>
              <a:buChar char=""/>
              <a:defRPr/>
            </a:pPr>
            <a:r>
              <a:rPr lang="en-US" sz="2400" dirty="0"/>
              <a:t>Hygienic than booth system.</a:t>
            </a:r>
          </a:p>
          <a:p>
            <a:pPr marL="365760" indent="-283464" algn="just">
              <a:buClr>
                <a:srgbClr val="C00000"/>
              </a:buClr>
              <a:buFont typeface="Wingdings 2" panose="05020102010507070707" pitchFamily="18" charset="2"/>
              <a:buChar char=""/>
              <a:defRPr/>
            </a:pPr>
            <a:r>
              <a:rPr lang="en-US" sz="2400" dirty="0"/>
              <a:t>A comfortable operative position is provided to the operator.</a:t>
            </a:r>
          </a:p>
          <a:p>
            <a:pPr marL="365760" indent="-283464" algn="just">
              <a:buClr>
                <a:srgbClr val="C00000"/>
              </a:buClr>
              <a:buFont typeface="Wingdings 2" panose="05020102010507070707" pitchFamily="18" charset="2"/>
              <a:buChar char=""/>
              <a:defRPr/>
            </a:pPr>
            <a:r>
              <a:rPr lang="en-US" sz="2400" dirty="0"/>
              <a:t>Saving of space.</a:t>
            </a:r>
          </a:p>
          <a:p>
            <a:pPr marL="365760" indent="-283464" algn="just">
              <a:buClr>
                <a:srgbClr val="C00000"/>
              </a:buClr>
              <a:buFont typeface="Wingdings 2" panose="05020102010507070707" pitchFamily="18" charset="2"/>
              <a:buChar char=""/>
              <a:defRPr/>
            </a:pPr>
            <a:r>
              <a:rPr lang="en-US" sz="2400" dirty="0"/>
              <a:t>Increased output and enhanced value of carcass.</a:t>
            </a:r>
            <a:endParaRPr lang="en-IN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8FD15A-F86C-4B07-8116-741AABC2B78F}"/>
              </a:ext>
            </a:extLst>
          </p:cNvPr>
          <p:cNvSpPr txBox="1"/>
          <p:nvPr/>
        </p:nvSpPr>
        <p:spPr>
          <a:xfrm>
            <a:off x="1887165" y="3954720"/>
            <a:ext cx="8591939" cy="23698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2800" b="1" dirty="0">
                <a:solidFill>
                  <a:srgbClr val="732B03"/>
                </a:solidFill>
              </a:rPr>
              <a:t>Possible Disadvantages</a:t>
            </a:r>
          </a:p>
          <a:p>
            <a:pPr algn="just" eaLnBrk="1" hangingPunct="1">
              <a:buFontTx/>
              <a:buBlip>
                <a:blip r:embed="rId3"/>
              </a:buBlip>
              <a:defRPr/>
            </a:pPr>
            <a:r>
              <a:rPr lang="en-US" sz="2400" dirty="0"/>
              <a:t>  High standard of engineering maintenance is needed.</a:t>
            </a:r>
          </a:p>
          <a:p>
            <a:pPr algn="just" eaLnBrk="1" hangingPunct="1">
              <a:buFontTx/>
              <a:buBlip>
                <a:blip r:embed="rId3"/>
              </a:buBlip>
              <a:defRPr/>
            </a:pPr>
            <a:r>
              <a:rPr lang="en-US" sz="2400" dirty="0"/>
              <a:t>  When break down occurs production ceases completely.</a:t>
            </a:r>
          </a:p>
          <a:p>
            <a:pPr algn="just" eaLnBrk="1" hangingPunct="1">
              <a:buFontTx/>
              <a:buBlip>
                <a:blip r:embed="rId3"/>
              </a:buBlip>
              <a:defRPr/>
            </a:pPr>
            <a:r>
              <a:rPr lang="en-US" sz="2400" dirty="0"/>
              <a:t>  Trained personnel needed.</a:t>
            </a:r>
          </a:p>
          <a:p>
            <a:pPr algn="just" eaLnBrk="1" hangingPunct="1">
              <a:buFontTx/>
              <a:buBlip>
                <a:blip r:embed="rId3"/>
              </a:buBlip>
              <a:defRPr/>
            </a:pPr>
            <a:r>
              <a:rPr lang="en-US" sz="2400" dirty="0"/>
              <a:t>  Meat inspection is sometimes more difficult and possibly less efficient.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EEF1A474-910A-48D7-AFBB-90DC85AB6C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42875"/>
            <a:ext cx="15240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E3F4D8E8-310F-4769-9B2C-B7A8FF095D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104" y="7807"/>
            <a:ext cx="14287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>
            <a:extLst>
              <a:ext uri="{FF2B5EF4-FFF2-40B4-BE49-F238E27FC236}">
                <a16:creationId xmlns:a16="http://schemas.microsoft.com/office/drawing/2014/main" id="{AD364C49-22B2-4991-9926-2FF4970BB5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09601"/>
            <a:ext cx="3581400" cy="283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7" name="Picture 2">
            <a:extLst>
              <a:ext uri="{FF2B5EF4-FFF2-40B4-BE49-F238E27FC236}">
                <a16:creationId xmlns:a16="http://schemas.microsoft.com/office/drawing/2014/main" id="{92A61168-765F-4363-99D1-75B3B74A666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0800" y="3886200"/>
            <a:ext cx="3810000" cy="2819400"/>
          </a:xfrm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8068" name="Picture 4">
            <a:extLst>
              <a:ext uri="{FF2B5EF4-FFF2-40B4-BE49-F238E27FC236}">
                <a16:creationId xmlns:a16="http://schemas.microsoft.com/office/drawing/2014/main" id="{3203AC58-D37E-4969-9F68-D13083705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733800"/>
            <a:ext cx="36576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9" name="Picture 2">
            <a:extLst>
              <a:ext uri="{FF2B5EF4-FFF2-40B4-BE49-F238E27FC236}">
                <a16:creationId xmlns:a16="http://schemas.microsoft.com/office/drawing/2014/main" id="{91501B10-514F-42C1-AF0D-D56842514F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609600"/>
            <a:ext cx="3962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BDFD80C-E0E7-4D2F-80C7-B9800F30D432}"/>
              </a:ext>
            </a:extLst>
          </p:cNvPr>
          <p:cNvSpPr txBox="1"/>
          <p:nvPr/>
        </p:nvSpPr>
        <p:spPr>
          <a:xfrm>
            <a:off x="4343400" y="147638"/>
            <a:ext cx="3810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400" b="1" dirty="0">
                <a:solidFill>
                  <a:srgbClr val="002060"/>
                </a:solidFill>
                <a:latin typeface="+mj-lt"/>
                <a:cs typeface="Arial" charset="0"/>
              </a:rPr>
              <a:t>Whole procedure</a:t>
            </a:r>
            <a:endParaRPr lang="en-IN" sz="2400" b="1" dirty="0">
              <a:solidFill>
                <a:srgbClr val="002060"/>
              </a:solidFill>
              <a:latin typeface="+mj-lt"/>
              <a:cs typeface="Arial" charset="0"/>
            </a:endParaRP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B1528B56-E282-4C2A-B82C-8ECAE532C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42875"/>
            <a:ext cx="15240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B1F4A17C-1427-4E7E-9EBA-9D5B998382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104" y="7807"/>
            <a:ext cx="14287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7" descr="C:\prashanth\meat hygiene assgn\images\vlcsnap-2011-05-02-16h14m16s113.png">
            <a:extLst>
              <a:ext uri="{FF2B5EF4-FFF2-40B4-BE49-F238E27FC236}">
                <a16:creationId xmlns:a16="http://schemas.microsoft.com/office/drawing/2014/main" id="{A0F47439-1356-4CE3-810B-84DAF42AF22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7400" y="304800"/>
            <a:ext cx="3962400" cy="2971800"/>
          </a:xfrm>
        </p:spPr>
      </p:pic>
      <p:pic>
        <p:nvPicPr>
          <p:cNvPr id="90115" name="Picture 9" descr="C:\prashanth\meat hygiene assgn\images\vlcsnap-2011-05-02-16h15m50s59.png">
            <a:extLst>
              <a:ext uri="{FF2B5EF4-FFF2-40B4-BE49-F238E27FC236}">
                <a16:creationId xmlns:a16="http://schemas.microsoft.com/office/drawing/2014/main" id="{BF165E3F-5CF9-4030-B7FB-278053D3DF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733800"/>
            <a:ext cx="40386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6" name="Picture 13" descr="C:\prashanth\meat hygiene assgn\images\vlcsnap-2011-05-02-16h17m18s167.png">
            <a:extLst>
              <a:ext uri="{FF2B5EF4-FFF2-40B4-BE49-F238E27FC236}">
                <a16:creationId xmlns:a16="http://schemas.microsoft.com/office/drawing/2014/main" id="{D6C7CD0F-7D3C-431E-AE44-24C52DC2CF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733800"/>
            <a:ext cx="3962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7" name="Picture 8" descr="C:\prashanth\meat hygiene assgn\images\vlcsnap-2011-05-02-16h15m34s143.png">
            <a:extLst>
              <a:ext uri="{FF2B5EF4-FFF2-40B4-BE49-F238E27FC236}">
                <a16:creationId xmlns:a16="http://schemas.microsoft.com/office/drawing/2014/main" id="{3E334DFE-6899-4549-B09C-1B9AE4635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04800"/>
            <a:ext cx="40386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B17B507-E2F2-481B-BF7D-B7B1CB14E2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42875"/>
            <a:ext cx="15240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122E09A-9F2D-4C2C-985D-209374A547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104" y="7807"/>
            <a:ext cx="14287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C:\prashanth\meat hygiene assgn\images\vlcsnap-2011-05-01-20h30m25s70.png">
            <a:extLst>
              <a:ext uri="{FF2B5EF4-FFF2-40B4-BE49-F238E27FC236}">
                <a16:creationId xmlns:a16="http://schemas.microsoft.com/office/drawing/2014/main" id="{1490020D-49D0-4718-A0A2-2DF379CC5DD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7400" y="228600"/>
            <a:ext cx="3962400" cy="2895600"/>
          </a:xfrm>
        </p:spPr>
      </p:pic>
      <p:pic>
        <p:nvPicPr>
          <p:cNvPr id="92163" name="Picture 4" descr="C:\prashanth\meat hygiene assgn\images\vlcsnap-2011-05-01-20h31m42s104.png">
            <a:extLst>
              <a:ext uri="{FF2B5EF4-FFF2-40B4-BE49-F238E27FC236}">
                <a16:creationId xmlns:a16="http://schemas.microsoft.com/office/drawing/2014/main" id="{614C9624-6260-404F-AD8F-50A8136C2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28600"/>
            <a:ext cx="38862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4" name="Picture 15" descr="C:\prashanth\meat hygiene assgn\images\vlcsnap-2011-05-02-16h18m40s209.png">
            <a:extLst>
              <a:ext uri="{FF2B5EF4-FFF2-40B4-BE49-F238E27FC236}">
                <a16:creationId xmlns:a16="http://schemas.microsoft.com/office/drawing/2014/main" id="{9AA04A33-EA0E-4223-81DC-7108D1EBD3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581400"/>
            <a:ext cx="39624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5" name="Picture 17" descr="C:\prashanth\meat hygiene assgn\images\vlcsnap-2011-05-02-16h20m04s31.png">
            <a:extLst>
              <a:ext uri="{FF2B5EF4-FFF2-40B4-BE49-F238E27FC236}">
                <a16:creationId xmlns:a16="http://schemas.microsoft.com/office/drawing/2014/main" id="{20DE4767-1372-452A-9FF2-7166A33EC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505200"/>
            <a:ext cx="39370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C34BACF-BD28-498E-9152-8210E3BF5A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42875"/>
            <a:ext cx="15240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88B314-30BD-41A2-B2AB-2AE4715435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104" y="7807"/>
            <a:ext cx="14287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18" descr="C:\prashanth\meat hygiene assgn\images\vlcsnap-2011-05-02-16h20m37s63.png">
            <a:extLst>
              <a:ext uri="{FF2B5EF4-FFF2-40B4-BE49-F238E27FC236}">
                <a16:creationId xmlns:a16="http://schemas.microsoft.com/office/drawing/2014/main" id="{6AF7CB3A-4FAC-4C3F-A5A6-DCAC21BE58F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7400" y="381000"/>
            <a:ext cx="3962400" cy="2895600"/>
          </a:xfrm>
        </p:spPr>
      </p:pic>
      <p:pic>
        <p:nvPicPr>
          <p:cNvPr id="94211" name="Picture 21" descr="C:\prashanth\meat hygiene assgn\images\vlcsnap-2011-05-02-16h21m53s115.png">
            <a:extLst>
              <a:ext uri="{FF2B5EF4-FFF2-40B4-BE49-F238E27FC236}">
                <a16:creationId xmlns:a16="http://schemas.microsoft.com/office/drawing/2014/main" id="{6D67D29A-759E-4A72-A501-0282ABB868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657600"/>
            <a:ext cx="38862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2" name="Picture 39" descr="C:\prashanth\meat hygiene assgn\images\vlcsnap-2011-05-02-17h32m42s90.png">
            <a:extLst>
              <a:ext uri="{FF2B5EF4-FFF2-40B4-BE49-F238E27FC236}">
                <a16:creationId xmlns:a16="http://schemas.microsoft.com/office/drawing/2014/main" id="{B1CCA79B-911E-4421-BA1D-36B55C61C3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657600"/>
            <a:ext cx="37338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3" name="Picture 19" descr="C:\prashanth\meat hygiene assgn\images\vlcsnap-2011-05-02-16h21m00s34.png">
            <a:extLst>
              <a:ext uri="{FF2B5EF4-FFF2-40B4-BE49-F238E27FC236}">
                <a16:creationId xmlns:a16="http://schemas.microsoft.com/office/drawing/2014/main" id="{0A5FEA76-AD46-49FD-ADFD-E7BA76E3FC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57200"/>
            <a:ext cx="37338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358919-3154-4D4F-A6AB-673F8C0345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42875"/>
            <a:ext cx="15240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B46DF67-06FE-4C03-A549-E83E229A70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104" y="7807"/>
            <a:ext cx="14287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7" descr="C:\prashanth\meat hygiene assgn\images\vlcsnap-2011-05-02-16h24m57s140.png">
            <a:extLst>
              <a:ext uri="{FF2B5EF4-FFF2-40B4-BE49-F238E27FC236}">
                <a16:creationId xmlns:a16="http://schemas.microsoft.com/office/drawing/2014/main" id="{3D372915-C975-4148-870C-8ED905DB8F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81000"/>
            <a:ext cx="40132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59" name="Picture 40" descr="C:\prashanth\meat hygiene assgn\images\vlcsnap-2011-05-02-17h33m02s3.png">
            <a:extLst>
              <a:ext uri="{FF2B5EF4-FFF2-40B4-BE49-F238E27FC236}">
                <a16:creationId xmlns:a16="http://schemas.microsoft.com/office/drawing/2014/main" id="{E031B43F-9A2E-4280-800D-13C16950FAF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0801" y="381000"/>
            <a:ext cx="4005263" cy="2895600"/>
          </a:xfrm>
        </p:spPr>
      </p:pic>
      <p:pic>
        <p:nvPicPr>
          <p:cNvPr id="96260" name="Picture 30" descr="C:\prashanth\meat hygiene assgn\images\vlcsnap-2011-05-02-16h26m35s103.png">
            <a:extLst>
              <a:ext uri="{FF2B5EF4-FFF2-40B4-BE49-F238E27FC236}">
                <a16:creationId xmlns:a16="http://schemas.microsoft.com/office/drawing/2014/main" id="{55032DB5-3546-47D2-87A8-64E371C36E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581400"/>
            <a:ext cx="38862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61" name="Picture 2" descr="C:\Users\DELL\Pictures\vlcsnap-2011-05-03-17h55m38s193.png">
            <a:extLst>
              <a:ext uri="{FF2B5EF4-FFF2-40B4-BE49-F238E27FC236}">
                <a16:creationId xmlns:a16="http://schemas.microsoft.com/office/drawing/2014/main" id="{23878CD7-9F68-4913-AAB7-13F1E4052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581400"/>
            <a:ext cx="40386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CAED83-AAEC-4600-A1D7-2A817CE1F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42875"/>
            <a:ext cx="15240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87FF0A-D68A-480D-99C8-ABEBB5CE5A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104" y="7807"/>
            <a:ext cx="14287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32" descr="C:\prashanth\meat hygiene assgn\images\vlcsnap-2011-05-02-16h28m24s178.png">
            <a:extLst>
              <a:ext uri="{FF2B5EF4-FFF2-40B4-BE49-F238E27FC236}">
                <a16:creationId xmlns:a16="http://schemas.microsoft.com/office/drawing/2014/main" id="{4005A8F1-2897-4BE4-9A92-6DBF043A7C9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77000" y="381000"/>
            <a:ext cx="3886200" cy="2819400"/>
          </a:xfrm>
        </p:spPr>
      </p:pic>
      <p:pic>
        <p:nvPicPr>
          <p:cNvPr id="98307" name="Picture 6" descr="C:\prashanth\meat hygiene assgn\images\vlcsnap-2011-05-01-20h36m28s136.png">
            <a:extLst>
              <a:ext uri="{FF2B5EF4-FFF2-40B4-BE49-F238E27FC236}">
                <a16:creationId xmlns:a16="http://schemas.microsoft.com/office/drawing/2014/main" id="{88AA3C4F-628B-4EF9-B922-831404B95F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81000"/>
            <a:ext cx="38989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8" name="Picture 5" descr="C:\Users\DELL\Pictures\vlcsnap-2011-05-03-18h06m05s251.png">
            <a:extLst>
              <a:ext uri="{FF2B5EF4-FFF2-40B4-BE49-F238E27FC236}">
                <a16:creationId xmlns:a16="http://schemas.microsoft.com/office/drawing/2014/main" id="{10D309DE-C3A3-4236-B037-E626563E95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505200"/>
            <a:ext cx="3962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9" name="Picture 4">
            <a:extLst>
              <a:ext uri="{FF2B5EF4-FFF2-40B4-BE49-F238E27FC236}">
                <a16:creationId xmlns:a16="http://schemas.microsoft.com/office/drawing/2014/main" id="{30700DCC-48FA-4413-AEE3-60717F80F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505200"/>
            <a:ext cx="3886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A275E1-5752-4EED-88C6-C4048E2845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42875"/>
            <a:ext cx="15240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3C30AC-1899-4A79-B99E-5DEDD4933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104" y="7807"/>
            <a:ext cx="14287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Content Placeholder 6" descr="C:\Users\DELL\Pictures\vlcsnap-2011-05-03-18h09m10s143.png">
            <a:extLst>
              <a:ext uri="{FF2B5EF4-FFF2-40B4-BE49-F238E27FC236}">
                <a16:creationId xmlns:a16="http://schemas.microsoft.com/office/drawing/2014/main" id="{0C724204-48C4-417C-865F-018E50BDF32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09800" y="304800"/>
            <a:ext cx="4038600" cy="3009900"/>
          </a:xfrm>
        </p:spPr>
      </p:pic>
      <p:pic>
        <p:nvPicPr>
          <p:cNvPr id="100355" name="Picture 7" descr="C:\Users\DELL\Pictures\vlcsnap-2011-05-03-18h09m24s31.png">
            <a:extLst>
              <a:ext uri="{FF2B5EF4-FFF2-40B4-BE49-F238E27FC236}">
                <a16:creationId xmlns:a16="http://schemas.microsoft.com/office/drawing/2014/main" id="{998CCCB8-049D-4447-BE58-26AC504E1B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04800"/>
            <a:ext cx="3733800" cy="30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6" name="Picture 8" descr="C:\Users\DELL\Pictures\vlcsnap-2011-05-03-18h09m44s216.png">
            <a:extLst>
              <a:ext uri="{FF2B5EF4-FFF2-40B4-BE49-F238E27FC236}">
                <a16:creationId xmlns:a16="http://schemas.microsoft.com/office/drawing/2014/main" id="{DB2562AA-AAB9-4898-B319-B22D91B61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657600"/>
            <a:ext cx="40386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7" name="Picture 12" descr="C:\Users\DELL\Pictures\vlcsnap-2011-05-03-18h13m36s232.png">
            <a:extLst>
              <a:ext uri="{FF2B5EF4-FFF2-40B4-BE49-F238E27FC236}">
                <a16:creationId xmlns:a16="http://schemas.microsoft.com/office/drawing/2014/main" id="{D3721DD5-19D0-4320-B3BF-17550AC5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657600"/>
            <a:ext cx="3810000" cy="294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B9B771-FF23-4BAC-B118-6B724BC7D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42875"/>
            <a:ext cx="15240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FA70E88-C34F-40A9-88C5-A37B9FF68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6404" y="142876"/>
            <a:ext cx="142875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AAE81E-9A84-4784-B250-8D5ED60CB3A2}"/>
              </a:ext>
            </a:extLst>
          </p:cNvPr>
          <p:cNvSpPr/>
          <p:nvPr/>
        </p:nvSpPr>
        <p:spPr>
          <a:xfrm>
            <a:off x="688157" y="1722997"/>
            <a:ext cx="10586301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9900" b="1" spc="50" dirty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THANKS</a:t>
            </a:r>
          </a:p>
        </p:txBody>
      </p:sp>
      <p:pic>
        <p:nvPicPr>
          <p:cNvPr id="81926" name="Picture 5">
            <a:extLst>
              <a:ext uri="{FF2B5EF4-FFF2-40B4-BE49-F238E27FC236}">
                <a16:creationId xmlns:a16="http://schemas.microsoft.com/office/drawing/2014/main" id="{C1C07207-31E7-4E0E-BB6B-C611E625D2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" y="128589"/>
            <a:ext cx="15240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7" name="Picture 6">
            <a:extLst>
              <a:ext uri="{FF2B5EF4-FFF2-40B4-BE49-F238E27FC236}">
                <a16:creationId xmlns:a16="http://schemas.microsoft.com/office/drawing/2014/main" id="{A55A619C-FFD1-40BC-80C8-6B5ABBB0C5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3986" y="120089"/>
            <a:ext cx="14287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029F3-19C8-4D8D-900B-B91346FBC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1" y="274638"/>
            <a:ext cx="7497763" cy="11430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b="1" dirty="0"/>
              <a:t>Dressing of Food Animals</a:t>
            </a:r>
            <a:endParaRPr lang="en-IN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BA2B4-3B83-4752-A75F-7D51B90BA1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2425" y="1600200"/>
            <a:ext cx="9123575" cy="4724400"/>
          </a:xfrm>
        </p:spPr>
        <p:txBody>
          <a:bodyPr>
            <a:normAutofit/>
          </a:bodyPr>
          <a:lstStyle/>
          <a:p>
            <a:pPr marL="365760" indent="-283464" algn="just">
              <a:buFont typeface="Wingdings 2"/>
              <a:buChar char=""/>
              <a:defRPr/>
            </a:pPr>
            <a:r>
              <a:rPr lang="en-US" b="1" dirty="0"/>
              <a:t>Methods of dressing of various food animals</a:t>
            </a:r>
          </a:p>
          <a:p>
            <a:pPr marL="365760" indent="-283464" algn="just">
              <a:buFont typeface="Wingdings 2"/>
              <a:buChar char=""/>
              <a:defRPr/>
            </a:pPr>
            <a:endParaRPr lang="en-US" b="1" dirty="0"/>
          </a:p>
          <a:p>
            <a:pPr marL="365760" indent="-283464" algn="just">
              <a:buFont typeface="Wingdings 2"/>
              <a:buChar char=""/>
              <a:defRPr/>
            </a:pPr>
            <a:endParaRPr lang="en-US" b="1" dirty="0"/>
          </a:p>
          <a:p>
            <a:pPr marL="596646" indent="-514350" algn="just">
              <a:buClr>
                <a:srgbClr val="002060"/>
              </a:buClr>
              <a:buFont typeface="+mj-lt"/>
              <a:buAutoNum type="arabicPeriod"/>
              <a:defRPr/>
            </a:pPr>
            <a:r>
              <a:rPr lang="en-US" b="1" dirty="0"/>
              <a:t>Booth or Bed System</a:t>
            </a:r>
          </a:p>
          <a:p>
            <a:pPr marL="596646" indent="-514350" algn="just">
              <a:buClr>
                <a:srgbClr val="002060"/>
              </a:buClr>
              <a:buFont typeface="+mj-lt"/>
              <a:buAutoNum type="arabicPeriod"/>
              <a:defRPr/>
            </a:pPr>
            <a:endParaRPr lang="en-US" b="1" dirty="0"/>
          </a:p>
          <a:p>
            <a:pPr marL="596646" indent="-514350" algn="just">
              <a:buClr>
                <a:srgbClr val="002060"/>
              </a:buClr>
              <a:buFont typeface="+mj-lt"/>
              <a:buAutoNum type="arabicPeriod"/>
              <a:defRPr/>
            </a:pPr>
            <a:endParaRPr lang="en-US" b="1" dirty="0"/>
          </a:p>
          <a:p>
            <a:pPr marL="596646" indent="-514350" algn="just">
              <a:buClr>
                <a:srgbClr val="002060"/>
              </a:buClr>
              <a:buFont typeface="+mj-lt"/>
              <a:buAutoNum type="arabicPeriod"/>
              <a:defRPr/>
            </a:pPr>
            <a:endParaRPr lang="en-US" b="1" dirty="0"/>
          </a:p>
          <a:p>
            <a:pPr marL="596646" indent="-514350" algn="just">
              <a:buClr>
                <a:srgbClr val="002060"/>
              </a:buClr>
              <a:buFont typeface="+mj-lt"/>
              <a:buAutoNum type="arabicPeriod"/>
              <a:defRPr/>
            </a:pPr>
            <a:r>
              <a:rPr lang="en-US" b="1" dirty="0"/>
              <a:t>Line or On-the rail dressing</a:t>
            </a:r>
            <a:endParaRPr lang="en-IN" b="1" dirty="0"/>
          </a:p>
        </p:txBody>
      </p:sp>
      <p:pic>
        <p:nvPicPr>
          <p:cNvPr id="69636" name="Picture 2">
            <a:extLst>
              <a:ext uri="{FF2B5EF4-FFF2-40B4-BE49-F238E27FC236}">
                <a16:creationId xmlns:a16="http://schemas.microsoft.com/office/drawing/2014/main" id="{488B2E99-FCAA-4350-BFD8-2D29A94A97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133600"/>
            <a:ext cx="34290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2">
            <a:extLst>
              <a:ext uri="{FF2B5EF4-FFF2-40B4-BE49-F238E27FC236}">
                <a16:creationId xmlns:a16="http://schemas.microsoft.com/office/drawing/2014/main" id="{37325A7D-EE00-426A-AFB1-0CAF86B39D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495800"/>
            <a:ext cx="32766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B41B4B-F4FF-4D9D-897B-C21EA2C420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52603"/>
            <a:ext cx="15240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12C9E7-E635-48B2-9A64-E24719F6A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104" y="17535"/>
            <a:ext cx="14287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Content Placeholder 2">
            <a:extLst>
              <a:ext uri="{FF2B5EF4-FFF2-40B4-BE49-F238E27FC236}">
                <a16:creationId xmlns:a16="http://schemas.microsoft.com/office/drawing/2014/main" id="{BA188762-C5B5-4789-A982-8AD51FC071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913" y="1206230"/>
            <a:ext cx="10053687" cy="5270770"/>
          </a:xfrm>
        </p:spPr>
        <p:txBody>
          <a:bodyPr/>
          <a:lstStyle/>
          <a:p>
            <a:pPr algn="just" eaLnBrk="1" hangingPunct="1"/>
            <a:r>
              <a:rPr lang="en-US" altLang="en-US" sz="2400" b="1" dirty="0"/>
              <a:t>In this system </a:t>
            </a:r>
            <a:r>
              <a:rPr lang="en-US" altLang="en-US" sz="2400" b="1" dirty="0">
                <a:solidFill>
                  <a:srgbClr val="0000CC"/>
                </a:solidFill>
              </a:rPr>
              <a:t>one or two persons</a:t>
            </a:r>
            <a:r>
              <a:rPr lang="en-US" altLang="en-US" sz="2400" b="1" dirty="0"/>
              <a:t> do all the work in one place.</a:t>
            </a:r>
          </a:p>
          <a:p>
            <a:pPr algn="just" eaLnBrk="1" hangingPunct="1"/>
            <a:endParaRPr lang="en-US" altLang="en-US" sz="2400" b="1" dirty="0"/>
          </a:p>
          <a:p>
            <a:pPr algn="just" eaLnBrk="1" hangingPunct="1"/>
            <a:r>
              <a:rPr lang="en-US" altLang="en-US" sz="2400" b="1" dirty="0"/>
              <a:t>No individual is allotted with a specific work.</a:t>
            </a:r>
          </a:p>
          <a:p>
            <a:pPr algn="just" eaLnBrk="1" hangingPunct="1"/>
            <a:endParaRPr lang="en-US" altLang="en-US" sz="2400" b="1" dirty="0"/>
          </a:p>
          <a:p>
            <a:pPr algn="just" eaLnBrk="1" hangingPunct="1"/>
            <a:r>
              <a:rPr lang="en-US" altLang="en-US" sz="2400" b="1" dirty="0"/>
              <a:t>All the slaughter procedure is </a:t>
            </a:r>
            <a:r>
              <a:rPr lang="en-US" altLang="en-US" sz="2400" b="1" dirty="0">
                <a:solidFill>
                  <a:srgbClr val="0000CC"/>
                </a:solidFill>
              </a:rPr>
              <a:t>carried on floor</a:t>
            </a:r>
            <a:r>
              <a:rPr lang="en-US" altLang="en-US" sz="2400" b="1" dirty="0"/>
              <a:t>.</a:t>
            </a:r>
          </a:p>
          <a:p>
            <a:pPr algn="just" eaLnBrk="1" hangingPunct="1"/>
            <a:endParaRPr lang="en-US" altLang="en-US" sz="2400" b="1" dirty="0"/>
          </a:p>
          <a:p>
            <a:pPr algn="just" eaLnBrk="1" hangingPunct="1"/>
            <a:r>
              <a:rPr lang="en-US" altLang="en-US" sz="2400" b="1" dirty="0"/>
              <a:t>Prevalent in  most municipal and corporation abattoir in </a:t>
            </a:r>
            <a:r>
              <a:rPr lang="en-US" altLang="en-US" sz="2400" b="1" dirty="0">
                <a:solidFill>
                  <a:srgbClr val="0000CC"/>
                </a:solidFill>
              </a:rPr>
              <a:t>India</a:t>
            </a:r>
            <a:r>
              <a:rPr lang="en-US" altLang="en-US" sz="2400" b="1" dirty="0"/>
              <a:t>.</a:t>
            </a:r>
          </a:p>
          <a:p>
            <a:pPr algn="just" eaLnBrk="1" hangingPunct="1"/>
            <a:endParaRPr lang="en-US" altLang="en-US" sz="2400" b="1" dirty="0"/>
          </a:p>
          <a:p>
            <a:pPr algn="just" eaLnBrk="1" hangingPunct="1"/>
            <a:r>
              <a:rPr lang="en-US" altLang="en-US" sz="2400" b="1" dirty="0"/>
              <a:t>Major disadvantages</a:t>
            </a:r>
          </a:p>
          <a:p>
            <a:pPr algn="just" eaLnBrk="1" hangingPunct="1">
              <a:buFont typeface="Wingdings 2" panose="05020102010507070707" pitchFamily="18" charset="2"/>
              <a:buNone/>
            </a:pPr>
            <a:r>
              <a:rPr lang="en-US" altLang="en-US" sz="2400" b="1" dirty="0">
                <a:solidFill>
                  <a:srgbClr val="0000CC"/>
                </a:solidFill>
              </a:rPr>
              <a:t>		- hygiene is poor,</a:t>
            </a:r>
          </a:p>
          <a:p>
            <a:pPr algn="just" eaLnBrk="1" hangingPunct="1">
              <a:buFont typeface="Wingdings 2" panose="05020102010507070707" pitchFamily="18" charset="2"/>
              <a:buNone/>
            </a:pPr>
            <a:r>
              <a:rPr lang="en-US" altLang="en-US" sz="2400" b="1" dirty="0">
                <a:solidFill>
                  <a:srgbClr val="0000CC"/>
                </a:solidFill>
              </a:rPr>
              <a:t>		- operation is congested.</a:t>
            </a:r>
          </a:p>
          <a:p>
            <a:pPr algn="just" eaLnBrk="1" hangingPunct="1"/>
            <a:endParaRPr lang="en-IN" altLang="en-US" sz="2400" b="1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9B8823BA-A985-44E9-B946-19CC462E2F36}"/>
              </a:ext>
            </a:extLst>
          </p:cNvPr>
          <p:cNvSpPr/>
          <p:nvPr/>
        </p:nvSpPr>
        <p:spPr>
          <a:xfrm>
            <a:off x="3505200" y="152400"/>
            <a:ext cx="6019800" cy="609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3200" dirty="0">
                <a:solidFill>
                  <a:srgbClr val="FF0000"/>
                </a:solidFill>
              </a:rPr>
              <a:t>1.  Booth or Bed System</a:t>
            </a:r>
            <a:endParaRPr lang="en-IN" sz="3200" dirty="0">
              <a:solidFill>
                <a:srgbClr val="FF0000"/>
              </a:solidFill>
            </a:endParaRPr>
          </a:p>
        </p:txBody>
      </p:sp>
      <p:pic>
        <p:nvPicPr>
          <p:cNvPr id="71684" name="Picture 4">
            <a:extLst>
              <a:ext uri="{FF2B5EF4-FFF2-40B4-BE49-F238E27FC236}">
                <a16:creationId xmlns:a16="http://schemas.microsoft.com/office/drawing/2014/main" id="{3CE67D9B-9631-40FF-A307-926C5A6A24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1" y="4495800"/>
            <a:ext cx="3381375" cy="22113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EF84CA-6CD1-4647-AE8E-080EC29298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42875"/>
            <a:ext cx="15240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00E2D66-D883-4CAD-8880-368C82954F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104" y="7807"/>
            <a:ext cx="14287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C82E30-B8EC-475B-8974-215B8225D3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487" y="1828800"/>
            <a:ext cx="11402505" cy="4876800"/>
          </a:xfrm>
        </p:spPr>
        <p:txBody>
          <a:bodyPr>
            <a:normAutofit/>
          </a:bodyPr>
          <a:lstStyle/>
          <a:p>
            <a:pPr marL="365760" indent="-283464" algn="just">
              <a:buFont typeface="Wingdings 2"/>
              <a:buChar char=""/>
              <a:defRPr/>
            </a:pPr>
            <a:r>
              <a:rPr lang="en-US" sz="2400" b="1" dirty="0"/>
              <a:t>Consists of conveying the carcass by gravity or power through </a:t>
            </a:r>
            <a:r>
              <a:rPr lang="en-US" sz="2400" b="1" dirty="0">
                <a:solidFill>
                  <a:srgbClr val="0000CC"/>
                </a:solidFill>
              </a:rPr>
              <a:t>overhead rail </a:t>
            </a:r>
            <a:r>
              <a:rPr lang="en-US" sz="2400" b="1" dirty="0"/>
              <a:t>to various places after stunning and sticking.</a:t>
            </a:r>
          </a:p>
          <a:p>
            <a:pPr marL="365760" indent="-283464" algn="just">
              <a:buFont typeface="Wingdings 2"/>
              <a:buChar char=""/>
              <a:defRPr/>
            </a:pPr>
            <a:endParaRPr lang="en-US" sz="2400" b="1" dirty="0"/>
          </a:p>
          <a:p>
            <a:pPr marL="365760" indent="-283464" algn="just">
              <a:buFont typeface="Wingdings 2"/>
              <a:buChar char=""/>
              <a:defRPr/>
            </a:pPr>
            <a:r>
              <a:rPr lang="en-US" sz="2400" b="1" dirty="0"/>
              <a:t>Also known as one man-one job system.</a:t>
            </a:r>
          </a:p>
          <a:p>
            <a:pPr marL="365760" indent="-283464" algn="just">
              <a:buFont typeface="Wingdings 2"/>
              <a:buChar char=""/>
              <a:defRPr/>
            </a:pPr>
            <a:endParaRPr lang="en-US" sz="2400" b="1" dirty="0"/>
          </a:p>
          <a:p>
            <a:pPr marL="365760" indent="-283464" algn="just">
              <a:buFont typeface="Wingdings 2"/>
              <a:buChar char=""/>
              <a:defRPr/>
            </a:pPr>
            <a:r>
              <a:rPr lang="en-US" sz="2400" b="1" dirty="0"/>
              <a:t>Men will be at different places carcass </a:t>
            </a:r>
          </a:p>
          <a:p>
            <a:pPr marL="365760" indent="-283464" algn="just">
              <a:buNone/>
              <a:defRPr/>
            </a:pPr>
            <a:r>
              <a:rPr lang="en-US" sz="2400" b="1" dirty="0"/>
              <a:t>	will reach them and they will attend to</a:t>
            </a:r>
          </a:p>
          <a:p>
            <a:pPr marL="365760" indent="-283464" algn="just">
              <a:buNone/>
              <a:defRPr/>
            </a:pPr>
            <a:r>
              <a:rPr lang="en-US" sz="2400" b="1" dirty="0"/>
              <a:t>	their allotted work.</a:t>
            </a:r>
          </a:p>
          <a:p>
            <a:pPr marL="365760" indent="-283464" algn="just">
              <a:buNone/>
              <a:defRPr/>
            </a:pPr>
            <a:endParaRPr lang="en-US" sz="2400" b="1" dirty="0"/>
          </a:p>
          <a:p>
            <a:pPr marL="365760" indent="-283464" algn="just">
              <a:buFont typeface="Wingdings 2"/>
              <a:buChar char=""/>
              <a:defRPr/>
            </a:pPr>
            <a:r>
              <a:rPr lang="en-US" sz="2400" b="1" dirty="0"/>
              <a:t>Manual labor saving devices such as brisket cutter, hock cutter, hide puller, etc., are used.</a:t>
            </a:r>
          </a:p>
        </p:txBody>
      </p:sp>
      <p:pic>
        <p:nvPicPr>
          <p:cNvPr id="73731" name="Picture 2">
            <a:extLst>
              <a:ext uri="{FF2B5EF4-FFF2-40B4-BE49-F238E27FC236}">
                <a16:creationId xmlns:a16="http://schemas.microsoft.com/office/drawing/2014/main" id="{AED6A7E1-EF6C-4E6A-BA22-06BCDCB11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601" y="2328422"/>
            <a:ext cx="2982912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314800F-1B5B-42A0-9AF2-2892FA2D38BD}"/>
              </a:ext>
            </a:extLst>
          </p:cNvPr>
          <p:cNvSpPr/>
          <p:nvPr/>
        </p:nvSpPr>
        <p:spPr>
          <a:xfrm>
            <a:off x="3200400" y="228600"/>
            <a:ext cx="64770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3600" dirty="0">
                <a:solidFill>
                  <a:srgbClr val="FF0000"/>
                </a:solidFill>
              </a:rPr>
              <a:t>2.  Line or On-the rail dressing</a:t>
            </a:r>
            <a:endParaRPr lang="en-IN" sz="3600" dirty="0">
              <a:solidFill>
                <a:srgbClr val="FF0000"/>
              </a:solidFill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882FAA66-8778-4235-856D-B7F87AC7EB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42875"/>
            <a:ext cx="15240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F7DBEDE-C4BE-49AE-BD27-B9C2DA6528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104" y="7807"/>
            <a:ext cx="14287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Content Placeholder 2">
            <a:extLst>
              <a:ext uri="{FF2B5EF4-FFF2-40B4-BE49-F238E27FC236}">
                <a16:creationId xmlns:a16="http://schemas.microsoft.com/office/drawing/2014/main" id="{E21B4F75-E655-4404-BB2A-9E46DAA4EC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0326" y="651235"/>
            <a:ext cx="9601199" cy="838200"/>
          </a:xfrm>
        </p:spPr>
        <p:txBody>
          <a:bodyPr/>
          <a:lstStyle/>
          <a:p>
            <a:pPr algn="just" eaLnBrk="1" hangingPunct="1"/>
            <a:r>
              <a:rPr lang="en-US" altLang="en-US" sz="2400" b="1" dirty="0"/>
              <a:t>In modern meat plant line method of slaughter is highly essential. </a:t>
            </a:r>
            <a:endParaRPr lang="en-IN" altLang="en-US" sz="2400" b="1" dirty="0"/>
          </a:p>
        </p:txBody>
      </p:sp>
      <p:sp>
        <p:nvSpPr>
          <p:cNvPr id="75779" name="TextBox 3">
            <a:extLst>
              <a:ext uri="{FF2B5EF4-FFF2-40B4-BE49-F238E27FC236}">
                <a16:creationId xmlns:a16="http://schemas.microsoft.com/office/drawing/2014/main" id="{E220C206-EA5C-4484-8477-1B5154B0F2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658" y="1393596"/>
            <a:ext cx="11510127" cy="532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3200"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800"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32D2E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 dirty="0"/>
              <a:t>	</a:t>
            </a:r>
            <a:r>
              <a:rPr lang="en-US" altLang="en-US" sz="2400" b="1" dirty="0">
                <a:solidFill>
                  <a:srgbClr val="FF0000"/>
                </a:solidFill>
              </a:rPr>
              <a:t>In this system there are four types.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r>
              <a:rPr lang="en-IN" altLang="en-US" sz="2800" b="1" dirty="0">
                <a:solidFill>
                  <a:srgbClr val="C00000"/>
                </a:solidFill>
              </a:rPr>
              <a:t>Gravity rail system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r>
              <a:rPr lang="en-US" altLang="en-US" sz="2400" b="1" dirty="0"/>
              <a:t>In this method the carcass will be </a:t>
            </a:r>
            <a:r>
              <a:rPr lang="en-US" altLang="en-US" sz="2400" b="1" dirty="0">
                <a:solidFill>
                  <a:srgbClr val="002060"/>
                </a:solidFill>
              </a:rPr>
              <a:t>suspended from a spreader </a:t>
            </a:r>
            <a:r>
              <a:rPr lang="en-US" altLang="en-US" sz="2400" b="1" dirty="0"/>
              <a:t>and </a:t>
            </a:r>
            <a:r>
              <a:rPr lang="en-US" altLang="en-US" sz="2400" b="1" dirty="0">
                <a:solidFill>
                  <a:srgbClr val="002060"/>
                </a:solidFill>
              </a:rPr>
              <a:t>single wheel trolley</a:t>
            </a:r>
            <a:r>
              <a:rPr lang="en-US" altLang="en-US" sz="2400" b="1" dirty="0"/>
              <a:t> or runner, </a:t>
            </a:r>
            <a:r>
              <a:rPr lang="en-US" altLang="en-US" sz="2400" b="1" dirty="0">
                <a:solidFill>
                  <a:srgbClr val="C00000"/>
                </a:solidFill>
              </a:rPr>
              <a:t>gravitated to each station</a:t>
            </a:r>
            <a:r>
              <a:rPr lang="en-US" altLang="en-US" sz="2400" b="1" dirty="0"/>
              <a:t> and stopped by manually operated stop on the overhead rail.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endParaRPr lang="en-US" altLang="en-US" sz="2400" b="1" dirty="0"/>
          </a:p>
          <a:p>
            <a:pPr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r>
              <a:rPr lang="en-US" altLang="en-US" sz="2400" b="1" dirty="0"/>
              <a:t>The system is used for lower slaughter rates </a:t>
            </a:r>
            <a:r>
              <a:rPr lang="en-US" altLang="en-US" sz="2400" b="1" dirty="0">
                <a:solidFill>
                  <a:srgbClr val="C00000"/>
                </a:solidFill>
              </a:rPr>
              <a:t>10-40 cattle/hr.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endParaRPr lang="en-US" altLang="en-US" sz="2400" b="1" dirty="0"/>
          </a:p>
          <a:p>
            <a:pPr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r>
              <a:rPr lang="en-US" altLang="en-US" sz="2400" b="1" dirty="0"/>
              <a:t>Most compact and </a:t>
            </a:r>
            <a:r>
              <a:rPr lang="en-US" altLang="en-US" sz="2400" b="1" dirty="0">
                <a:solidFill>
                  <a:srgbClr val="C00000"/>
                </a:solidFill>
              </a:rPr>
              <a:t>economical</a:t>
            </a:r>
            <a:r>
              <a:rPr lang="en-US" altLang="en-US" sz="2400" b="1" dirty="0"/>
              <a:t>.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endParaRPr lang="en-US" altLang="en-US" sz="2400" b="1" dirty="0"/>
          </a:p>
          <a:p>
            <a:pPr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r>
              <a:rPr lang="en-US" altLang="en-US" sz="2400" b="1" dirty="0">
                <a:solidFill>
                  <a:srgbClr val="C00000"/>
                </a:solidFill>
              </a:rPr>
              <a:t>Less chance of breakdowns </a:t>
            </a:r>
            <a:r>
              <a:rPr lang="en-US" altLang="en-US" sz="2400" b="1" dirty="0"/>
              <a:t>with consequent loss of production.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endParaRPr lang="en-US" altLang="en-US" sz="2400" b="1" dirty="0"/>
          </a:p>
          <a:p>
            <a:pPr algn="just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Char char="§"/>
            </a:pPr>
            <a:r>
              <a:rPr lang="en-US" altLang="en-US" sz="2400" b="1" dirty="0">
                <a:solidFill>
                  <a:srgbClr val="C00000"/>
                </a:solidFill>
              </a:rPr>
              <a:t>Adequate ceiling height</a:t>
            </a:r>
            <a:r>
              <a:rPr lang="en-US" altLang="en-US" sz="2400" b="1" dirty="0"/>
              <a:t> is necessary because of the pitch of the rail to gravitate the carcass.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C68695A2-442D-412A-841C-DBCBFAB2CC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42875"/>
            <a:ext cx="15240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F7326D38-354C-4BF4-81C1-BA1148BAA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104" y="7807"/>
            <a:ext cx="14287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AA618-3841-4890-B9D4-5FA43B2C4E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252" y="1064235"/>
            <a:ext cx="11594183" cy="2605725"/>
          </a:xfrm>
        </p:spPr>
        <p:txBody>
          <a:bodyPr>
            <a:normAutofit lnSpcReduction="10000"/>
          </a:bodyPr>
          <a:lstStyle/>
          <a:p>
            <a:pPr marL="365760" indent="-283464" algn="just">
              <a:buNone/>
              <a:defRPr/>
            </a:pPr>
            <a:r>
              <a:rPr lang="en-US" sz="3000" b="1" dirty="0">
                <a:solidFill>
                  <a:srgbClr val="C00000"/>
                </a:solidFill>
              </a:rPr>
              <a:t>2. Intermittent Powered System</a:t>
            </a:r>
          </a:p>
          <a:p>
            <a:pPr marL="365760" indent="-283464" algn="just">
              <a:buFont typeface="Wingdings 2"/>
              <a:buChar char=""/>
              <a:defRPr/>
            </a:pPr>
            <a:r>
              <a:rPr lang="en-US" b="1" dirty="0"/>
              <a:t>In this system the carcass is suspended over a spreader(gambrel) and trolley, and moved mechanically on a level rails at an intervals by means of variable timing device.</a:t>
            </a:r>
          </a:p>
          <a:p>
            <a:pPr marL="365760" indent="-283464" algn="just">
              <a:buFont typeface="Wingdings 2"/>
              <a:buChar char=""/>
              <a:defRPr/>
            </a:pPr>
            <a:endParaRPr lang="en-US" b="1" dirty="0"/>
          </a:p>
          <a:p>
            <a:pPr marL="365760" indent="-283464" algn="just">
              <a:buFont typeface="Wingdings 2"/>
              <a:buChar char=""/>
              <a:defRPr/>
            </a:pPr>
            <a:r>
              <a:rPr lang="en-US" b="1" dirty="0"/>
              <a:t>Here Slaughter rate of </a:t>
            </a:r>
            <a:r>
              <a:rPr lang="en-US" b="1" dirty="0">
                <a:solidFill>
                  <a:srgbClr val="C00000"/>
                </a:solidFill>
              </a:rPr>
              <a:t>10-75 cattle/hr </a:t>
            </a:r>
            <a:r>
              <a:rPr lang="en-US" b="1" dirty="0"/>
              <a:t>can be achieved.</a:t>
            </a:r>
          </a:p>
        </p:txBody>
      </p:sp>
      <p:pic>
        <p:nvPicPr>
          <p:cNvPr id="77827" name="Picture 2">
            <a:extLst>
              <a:ext uri="{FF2B5EF4-FFF2-40B4-BE49-F238E27FC236}">
                <a16:creationId xmlns:a16="http://schemas.microsoft.com/office/drawing/2014/main" id="{091C151D-77A3-4F0C-9FA1-88EF11953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009" y="3669960"/>
            <a:ext cx="7402793" cy="283882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6D59E928-E37A-401A-B28E-EFAC19FCB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42875"/>
            <a:ext cx="15240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42BA5CF5-817C-41EB-A052-33B28E3BBF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104" y="7807"/>
            <a:ext cx="14287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Content Placeholder 3">
            <a:extLst>
              <a:ext uri="{FF2B5EF4-FFF2-40B4-BE49-F238E27FC236}">
                <a16:creationId xmlns:a16="http://schemas.microsoft.com/office/drawing/2014/main" id="{DB8368E4-AE1C-4DC9-8E55-0920E0C6CF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60463"/>
            <a:ext cx="9216585" cy="5723618"/>
          </a:xfrm>
        </p:spPr>
        <p:txBody>
          <a:bodyPr wrap="square">
            <a:spAutoFit/>
          </a:bodyPr>
          <a:lstStyle/>
          <a:p>
            <a:pPr algn="just" eaLnBrk="1" hangingPunct="1">
              <a:buFont typeface="Wingdings 2" panose="05020102010507070707" pitchFamily="18" charset="2"/>
              <a:buNone/>
            </a:pPr>
            <a:r>
              <a:rPr lang="en-US" altLang="en-US" b="1" dirty="0">
                <a:solidFill>
                  <a:srgbClr val="C00000"/>
                </a:solidFill>
              </a:rPr>
              <a:t>3. Continuous Power System</a:t>
            </a:r>
          </a:p>
          <a:p>
            <a:pPr algn="just" eaLnBrk="1" hangingPunct="1"/>
            <a:r>
              <a:rPr lang="en-US" altLang="en-US" sz="2600" b="1" dirty="0"/>
              <a:t>Here dressing line will be in continuous motion.</a:t>
            </a:r>
          </a:p>
          <a:p>
            <a:pPr algn="just" eaLnBrk="1" hangingPunct="1"/>
            <a:endParaRPr lang="en-US" altLang="en-US" sz="2600" b="1" dirty="0"/>
          </a:p>
          <a:p>
            <a:pPr algn="just" eaLnBrk="1" hangingPunct="1"/>
            <a:r>
              <a:rPr lang="en-US" altLang="en-US" sz="2600" b="1" dirty="0"/>
              <a:t>More </a:t>
            </a:r>
            <a:r>
              <a:rPr lang="en-US" altLang="en-US" sz="2600" b="1" dirty="0">
                <a:solidFill>
                  <a:srgbClr val="C00000"/>
                </a:solidFill>
              </a:rPr>
              <a:t>sophisticated</a:t>
            </a:r>
            <a:r>
              <a:rPr lang="en-US" altLang="en-US" sz="2600" b="1" dirty="0"/>
              <a:t> instruments are used in the slaughter line (mechanical hide puller, moving top inspection table etc.)</a:t>
            </a:r>
          </a:p>
          <a:p>
            <a:pPr algn="just" eaLnBrk="1" hangingPunct="1"/>
            <a:endParaRPr lang="en-US" altLang="en-US" sz="2600" b="1" dirty="0"/>
          </a:p>
          <a:p>
            <a:pPr algn="just" eaLnBrk="1" hangingPunct="1"/>
            <a:r>
              <a:rPr lang="en-US" altLang="en-US" sz="2600" b="1" dirty="0"/>
              <a:t>Carcass can be revolved to a full 360</a:t>
            </a:r>
            <a:r>
              <a:rPr lang="en-US" altLang="en-US" sz="2600" b="1" baseline="30000" dirty="0"/>
              <a:t>0</a:t>
            </a:r>
            <a:r>
              <a:rPr lang="en-US" altLang="en-US" sz="2600" b="1" dirty="0"/>
              <a:t>.</a:t>
            </a:r>
          </a:p>
          <a:p>
            <a:pPr algn="just" eaLnBrk="1" hangingPunct="1"/>
            <a:endParaRPr lang="en-US" altLang="en-US" sz="2600" b="1" dirty="0"/>
          </a:p>
          <a:p>
            <a:pPr algn="just" eaLnBrk="1" hangingPunct="1"/>
            <a:r>
              <a:rPr lang="en-US" altLang="en-US" sz="2600" b="1" dirty="0"/>
              <a:t>The </a:t>
            </a:r>
            <a:r>
              <a:rPr lang="en-US" altLang="en-US" sz="2600" b="1" dirty="0">
                <a:solidFill>
                  <a:srgbClr val="C00000"/>
                </a:solidFill>
              </a:rPr>
              <a:t>platform</a:t>
            </a:r>
            <a:r>
              <a:rPr lang="en-US" altLang="en-US" sz="2600" b="1" dirty="0"/>
              <a:t> may be fixed or movable,</a:t>
            </a:r>
          </a:p>
          <a:p>
            <a:pPr algn="just" eaLnBrk="1" hangingPunct="1">
              <a:buFont typeface="Wingdings 2" panose="05020102010507070707" pitchFamily="18" charset="2"/>
              <a:buNone/>
            </a:pPr>
            <a:r>
              <a:rPr lang="en-US" altLang="en-US" sz="2600" b="1" dirty="0"/>
              <a:t>	elevated or lowered.</a:t>
            </a:r>
          </a:p>
          <a:p>
            <a:pPr algn="just" eaLnBrk="1" hangingPunct="1"/>
            <a:endParaRPr lang="en-US" altLang="en-US" sz="2600" b="1" dirty="0"/>
          </a:p>
          <a:p>
            <a:pPr algn="just" eaLnBrk="1" hangingPunct="1"/>
            <a:r>
              <a:rPr lang="en-US" altLang="en-US" sz="2600" b="1" dirty="0"/>
              <a:t>Rate of slaughter –  </a:t>
            </a:r>
            <a:r>
              <a:rPr lang="en-US" altLang="en-US" sz="2600" b="1" dirty="0">
                <a:solidFill>
                  <a:srgbClr val="C00000"/>
                </a:solidFill>
              </a:rPr>
              <a:t>40-120 cattle/hr</a:t>
            </a:r>
            <a:r>
              <a:rPr lang="en-US" altLang="en-US" sz="2600" b="1" dirty="0"/>
              <a:t>.</a:t>
            </a:r>
          </a:p>
        </p:txBody>
      </p:sp>
      <p:pic>
        <p:nvPicPr>
          <p:cNvPr id="79875" name="Picture 2">
            <a:extLst>
              <a:ext uri="{FF2B5EF4-FFF2-40B4-BE49-F238E27FC236}">
                <a16:creationId xmlns:a16="http://schemas.microsoft.com/office/drawing/2014/main" id="{E8BDEE6A-DED7-40FB-8BB5-BE8FAC6E6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153" y="3516198"/>
            <a:ext cx="5052767" cy="3027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D0075FE4-65F9-40D7-A6F7-07E1356B1F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42875"/>
            <a:ext cx="15240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70D4D54B-B714-4CAF-8080-28142827A0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104" y="7807"/>
            <a:ext cx="14287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DE09F-BA04-469C-A4DD-5047F12A6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648" y="904472"/>
            <a:ext cx="11871556" cy="6394515"/>
          </a:xfrm>
        </p:spPr>
        <p:txBody>
          <a:bodyPr>
            <a:normAutofit fontScale="92500" lnSpcReduction="10000"/>
          </a:bodyPr>
          <a:lstStyle/>
          <a:p>
            <a:pPr marL="365760" indent="-283464" algn="just">
              <a:buNone/>
              <a:defRPr/>
            </a:pPr>
            <a:endParaRPr lang="en-US" b="1" dirty="0">
              <a:solidFill>
                <a:srgbClr val="C00000"/>
              </a:solidFill>
            </a:endParaRPr>
          </a:p>
          <a:p>
            <a:pPr marL="365760" indent="-283464" algn="just">
              <a:buBlip>
                <a:blip r:embed="rId3"/>
              </a:buBlip>
              <a:defRPr/>
            </a:pPr>
            <a:r>
              <a:rPr lang="en-US" sz="2700" b="1" dirty="0"/>
              <a:t>This is a </a:t>
            </a:r>
            <a:r>
              <a:rPr lang="en-US" sz="2700" b="1" dirty="0">
                <a:solidFill>
                  <a:srgbClr val="C00000"/>
                </a:solidFill>
              </a:rPr>
              <a:t>continuous conveyorised</a:t>
            </a:r>
            <a:r>
              <a:rPr lang="en-US" sz="2700" b="1" dirty="0"/>
              <a:t> method in which heavy Beef trolleys or runners suspend the carcass from overhead rail.</a:t>
            </a:r>
          </a:p>
          <a:p>
            <a:pPr marL="365760" indent="-283464" algn="just">
              <a:buBlip>
                <a:blip r:embed="rId3"/>
              </a:buBlip>
              <a:defRPr/>
            </a:pPr>
            <a:endParaRPr lang="en-US" sz="2700" b="1" dirty="0"/>
          </a:p>
          <a:p>
            <a:pPr marL="365760" indent="-283464" algn="just">
              <a:buBlip>
                <a:blip r:embed="rId3"/>
              </a:buBlip>
              <a:defRPr/>
            </a:pPr>
            <a:r>
              <a:rPr lang="en-US" sz="2700" b="1" dirty="0"/>
              <a:t>Here everything is done systematically (mechanized).</a:t>
            </a:r>
          </a:p>
          <a:p>
            <a:pPr marL="365760" indent="-283464" algn="just">
              <a:buBlip>
                <a:blip r:embed="rId3"/>
              </a:buBlip>
              <a:defRPr/>
            </a:pPr>
            <a:endParaRPr lang="en-US" sz="2700" b="1" dirty="0"/>
          </a:p>
          <a:p>
            <a:pPr marL="365760" indent="-283464" algn="just">
              <a:buBlip>
                <a:blip r:embed="rId3"/>
              </a:buBlip>
              <a:defRPr/>
            </a:pPr>
            <a:r>
              <a:rPr lang="en-US" sz="2700" b="1" dirty="0"/>
              <a:t>Rate of slaughter – </a:t>
            </a:r>
            <a:r>
              <a:rPr lang="en-US" sz="2700" b="1" dirty="0">
                <a:solidFill>
                  <a:srgbClr val="C00000"/>
                </a:solidFill>
              </a:rPr>
              <a:t>50-150 animals/hr</a:t>
            </a:r>
            <a:r>
              <a:rPr lang="en-US" sz="2700" b="1" dirty="0"/>
              <a:t>.</a:t>
            </a:r>
          </a:p>
          <a:p>
            <a:pPr marL="365760" indent="-283464" algn="just">
              <a:buBlip>
                <a:blip r:embed="rId3"/>
              </a:buBlip>
              <a:defRPr/>
            </a:pPr>
            <a:endParaRPr lang="en-US" sz="2700" b="1" dirty="0"/>
          </a:p>
          <a:p>
            <a:pPr marL="365760" indent="-283464" algn="just">
              <a:buBlip>
                <a:blip r:embed="rId3"/>
              </a:buBlip>
              <a:defRPr/>
            </a:pPr>
            <a:r>
              <a:rPr lang="en-US" sz="2700" b="1" dirty="0"/>
              <a:t>Commonly used in modern meat plants.</a:t>
            </a:r>
          </a:p>
          <a:p>
            <a:pPr marL="365760" indent="-283464" algn="just">
              <a:buBlip>
                <a:blip r:embed="rId3"/>
              </a:buBlip>
              <a:defRPr/>
            </a:pPr>
            <a:endParaRPr lang="en-US" sz="2700" b="1" dirty="0"/>
          </a:p>
          <a:p>
            <a:pPr marL="365760" indent="-283464" algn="just">
              <a:buBlip>
                <a:blip r:embed="rId3"/>
              </a:buBlip>
              <a:defRPr/>
            </a:pPr>
            <a:r>
              <a:rPr lang="en-US" sz="2700" b="1" dirty="0"/>
              <a:t>Here from arrival of animals till completely dressed the work is divided into 32 divisions </a:t>
            </a:r>
            <a:r>
              <a:rPr lang="en-IN" sz="2700" b="1" dirty="0"/>
              <a:t>(each work is carried out by one man).</a:t>
            </a:r>
          </a:p>
          <a:p>
            <a:pPr marL="365760" indent="-283464" algn="just">
              <a:buBlip>
                <a:blip r:embed="rId3"/>
              </a:buBlip>
              <a:defRPr/>
            </a:pPr>
            <a:endParaRPr lang="en-IN" sz="2700" b="1" dirty="0"/>
          </a:p>
          <a:p>
            <a:pPr marL="365760" indent="-283464" algn="just">
              <a:buBlip>
                <a:blip r:embed="rId3"/>
              </a:buBlip>
              <a:defRPr/>
            </a:pPr>
            <a:r>
              <a:rPr lang="en-US" sz="2700" b="1" dirty="0"/>
              <a:t>Developed and patented by the Canada Packers Ltd., Canada; hence called </a:t>
            </a:r>
            <a:r>
              <a:rPr lang="en-US" sz="2700" b="1" dirty="0" err="1"/>
              <a:t>Canpak</a:t>
            </a:r>
            <a:r>
              <a:rPr lang="en-US" sz="2700" b="1" dirty="0"/>
              <a:t> system.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6FB396BF-D1E1-4E15-BF1E-745FE3614A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42875"/>
            <a:ext cx="15240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1D442D9E-71CB-4F05-ACC4-4841BA8E60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104" y="7807"/>
            <a:ext cx="14287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C6E5380-7AD9-403D-B908-D05101F7FCC9}"/>
              </a:ext>
            </a:extLst>
          </p:cNvPr>
          <p:cNvSpPr/>
          <p:nvPr/>
        </p:nvSpPr>
        <p:spPr>
          <a:xfrm>
            <a:off x="4481117" y="791131"/>
            <a:ext cx="28795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5760" indent="-283464" algn="just">
              <a:buNone/>
              <a:defRPr/>
            </a:pPr>
            <a:r>
              <a:rPr lang="en-US" sz="2800" b="1" dirty="0">
                <a:solidFill>
                  <a:srgbClr val="C00000"/>
                </a:solidFill>
              </a:rPr>
              <a:t>4. </a:t>
            </a:r>
            <a:r>
              <a:rPr lang="en-US" sz="2800" b="1" dirty="0" err="1">
                <a:solidFill>
                  <a:srgbClr val="C00000"/>
                </a:solidFill>
              </a:rPr>
              <a:t>Canpak</a:t>
            </a:r>
            <a:r>
              <a:rPr lang="en-US" sz="2800" b="1" dirty="0">
                <a:solidFill>
                  <a:srgbClr val="C00000"/>
                </a:solidFill>
              </a:rPr>
              <a:t> System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1AE2B-1B71-46D6-8D2E-C3AEFA889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0" y="0"/>
            <a:ext cx="4876800" cy="1143000"/>
          </a:xfrm>
        </p:spPr>
        <p:txBody>
          <a:bodyPr/>
          <a:lstStyle/>
          <a:p>
            <a:pPr algn="ctr">
              <a:defRPr/>
            </a:pPr>
            <a:r>
              <a:rPr lang="en-US" dirty="0" err="1">
                <a:solidFill>
                  <a:schemeClr val="tx2">
                    <a:satMod val="130000"/>
                  </a:schemeClr>
                </a:solidFill>
              </a:rPr>
              <a:t>Canpak</a:t>
            </a: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 System</a:t>
            </a:r>
            <a:endParaRPr lang="en-IN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83971" name="Picture 2">
            <a:extLst>
              <a:ext uri="{FF2B5EF4-FFF2-40B4-BE49-F238E27FC236}">
                <a16:creationId xmlns:a16="http://schemas.microsoft.com/office/drawing/2014/main" id="{D018F7E7-02DC-4929-B421-1C18E169333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7071" y="1295401"/>
            <a:ext cx="11547835" cy="5389563"/>
          </a:xfrm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FE1AD6BA-45C9-4547-8054-8E51AD3C2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42875"/>
            <a:ext cx="15240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E3390B73-497E-4466-A4C3-942FCEBE2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104" y="7807"/>
            <a:ext cx="14287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571</Words>
  <Application>Microsoft Office PowerPoint</Application>
  <PresentationFormat>Widescreen</PresentationFormat>
  <Paragraphs>103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Gill Sans MT</vt:lpstr>
      <vt:lpstr>Wingdings</vt:lpstr>
      <vt:lpstr>Wingdings 2</vt:lpstr>
      <vt:lpstr>Office Theme</vt:lpstr>
      <vt:lpstr>Dressing of Food Animals</vt:lpstr>
      <vt:lpstr>Dressing of Food Animals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Canpak System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Dressing of Food Animals</dc:title>
  <dc:creator>dranjayvet@gmail.com</dc:creator>
  <cp:lastModifiedBy>dranjayvet@gmail.com</cp:lastModifiedBy>
  <cp:revision>9</cp:revision>
  <dcterms:created xsi:type="dcterms:W3CDTF">2020-05-18T05:58:05Z</dcterms:created>
  <dcterms:modified xsi:type="dcterms:W3CDTF">2020-05-19T06:10:29Z</dcterms:modified>
</cp:coreProperties>
</file>