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31" r:id="rId3"/>
    <p:sldId id="339" r:id="rId4"/>
    <p:sldId id="346" r:id="rId5"/>
    <p:sldId id="350" r:id="rId6"/>
    <p:sldId id="353" r:id="rId7"/>
    <p:sldId id="351" r:id="rId8"/>
    <p:sldId id="354" r:id="rId9"/>
    <p:sldId id="355" r:id="rId10"/>
    <p:sldId id="356" r:id="rId11"/>
    <p:sldId id="303" r:id="rId12"/>
  </p:sldIdLst>
  <p:sldSz cx="9144000" cy="6858000" type="screen4x3"/>
  <p:notesSz cx="6858000" cy="9144000"/>
  <p:defaultTextStyle>
    <a:defPPr>
      <a:defRPr lang="en-US"/>
    </a:defPPr>
    <a:lvl1pPr algn="l" rtl="0" fontAlgn="base">
      <a:spcBef>
        <a:spcPct val="0"/>
      </a:spcBef>
      <a:spcAft>
        <a:spcPct val="0"/>
      </a:spcAft>
      <a:defRPr sz="1600" kern="1200">
        <a:solidFill>
          <a:schemeClr val="tx1"/>
        </a:solidFill>
        <a:latin typeface="Arial" charset="0"/>
        <a:ea typeface="+mn-ea"/>
        <a:cs typeface="+mn-cs"/>
      </a:defRPr>
    </a:lvl1pPr>
    <a:lvl2pPr marL="457200" algn="l" rtl="0" fontAlgn="base">
      <a:spcBef>
        <a:spcPct val="0"/>
      </a:spcBef>
      <a:spcAft>
        <a:spcPct val="0"/>
      </a:spcAft>
      <a:defRPr sz="1600" kern="1200">
        <a:solidFill>
          <a:schemeClr val="tx1"/>
        </a:solidFill>
        <a:latin typeface="Arial" charset="0"/>
        <a:ea typeface="+mn-ea"/>
        <a:cs typeface="+mn-cs"/>
      </a:defRPr>
    </a:lvl2pPr>
    <a:lvl3pPr marL="914400" algn="l" rtl="0" fontAlgn="base">
      <a:spcBef>
        <a:spcPct val="0"/>
      </a:spcBef>
      <a:spcAft>
        <a:spcPct val="0"/>
      </a:spcAft>
      <a:defRPr sz="1600" kern="1200">
        <a:solidFill>
          <a:schemeClr val="tx1"/>
        </a:solidFill>
        <a:latin typeface="Arial" charset="0"/>
        <a:ea typeface="+mn-ea"/>
        <a:cs typeface="+mn-cs"/>
      </a:defRPr>
    </a:lvl3pPr>
    <a:lvl4pPr marL="1371600" algn="l" rtl="0" fontAlgn="base">
      <a:spcBef>
        <a:spcPct val="0"/>
      </a:spcBef>
      <a:spcAft>
        <a:spcPct val="0"/>
      </a:spcAft>
      <a:defRPr sz="1600" kern="1200">
        <a:solidFill>
          <a:schemeClr val="tx1"/>
        </a:solidFill>
        <a:latin typeface="Arial" charset="0"/>
        <a:ea typeface="+mn-ea"/>
        <a:cs typeface="+mn-cs"/>
      </a:defRPr>
    </a:lvl4pPr>
    <a:lvl5pPr marL="1828800" algn="l" rtl="0" fontAlgn="base">
      <a:spcBef>
        <a:spcPct val="0"/>
      </a:spcBef>
      <a:spcAft>
        <a:spcPct val="0"/>
      </a:spcAft>
      <a:defRPr sz="1600" kern="1200">
        <a:solidFill>
          <a:schemeClr val="tx1"/>
        </a:solidFill>
        <a:latin typeface="Arial" charset="0"/>
        <a:ea typeface="+mn-ea"/>
        <a:cs typeface="+mn-cs"/>
      </a:defRPr>
    </a:lvl5pPr>
    <a:lvl6pPr marL="2286000" algn="l" defTabSz="914400" rtl="0" eaLnBrk="1" latinLnBrk="0" hangingPunct="1">
      <a:defRPr sz="1600" kern="1200">
        <a:solidFill>
          <a:schemeClr val="tx1"/>
        </a:solidFill>
        <a:latin typeface="Arial" charset="0"/>
        <a:ea typeface="+mn-ea"/>
        <a:cs typeface="+mn-cs"/>
      </a:defRPr>
    </a:lvl6pPr>
    <a:lvl7pPr marL="2743200" algn="l" defTabSz="914400" rtl="0" eaLnBrk="1" latinLnBrk="0" hangingPunct="1">
      <a:defRPr sz="1600" kern="1200">
        <a:solidFill>
          <a:schemeClr val="tx1"/>
        </a:solidFill>
        <a:latin typeface="Arial" charset="0"/>
        <a:ea typeface="+mn-ea"/>
        <a:cs typeface="+mn-cs"/>
      </a:defRPr>
    </a:lvl7pPr>
    <a:lvl8pPr marL="3200400" algn="l" defTabSz="914400" rtl="0" eaLnBrk="1" latinLnBrk="0" hangingPunct="1">
      <a:defRPr sz="1600" kern="1200">
        <a:solidFill>
          <a:schemeClr val="tx1"/>
        </a:solidFill>
        <a:latin typeface="Arial" charset="0"/>
        <a:ea typeface="+mn-ea"/>
        <a:cs typeface="+mn-cs"/>
      </a:defRPr>
    </a:lvl8pPr>
    <a:lvl9pPr marL="3657600" algn="l" defTabSz="914400" rtl="0" eaLnBrk="1" latinLnBrk="0" hangingPunct="1">
      <a:defRPr sz="16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333399"/>
    <a:srgbClr val="FFCC66"/>
    <a:srgbClr val="FF9933"/>
    <a:srgbClr val="57B2B9"/>
    <a:srgbClr val="FF6699"/>
    <a:srgbClr val="A50021"/>
    <a:srgbClr val="6699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173" autoAdjust="0"/>
    <p:restoredTop sz="94717" autoAdjust="0"/>
  </p:normalViewPr>
  <p:slideViewPr>
    <p:cSldViewPr>
      <p:cViewPr>
        <p:scale>
          <a:sx n="93" d="100"/>
          <a:sy n="93" d="100"/>
        </p:scale>
        <p:origin x="-24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917ED0E-056C-42E0-A7BB-D3C73988389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24C8500-4D76-459A-B012-9FEE3692BAB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199171E-08A3-4CB0-A9DD-9F4C9DF0870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F6BDCF-D454-41FA-9EE5-EC6F8CBB237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FBF20CD-7DA3-4EF9-9395-C23943D11D6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BA20F3D-AC85-4977-82F1-DE42A357DDF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2C372A2-9050-45E5-BF4E-BD0A69373C2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3A39531-3543-4322-82FE-89AFA0144E7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D39F4B-050D-4442-B639-BB34EDF569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8F64B99-70E9-4A71-8594-22CA9F5956F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63C1A07-D9F6-4D91-AC9F-5619BF32B35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EE7F2"/>
            </a:gs>
            <a:gs pos="17999">
              <a:srgbClr val="FBD49C"/>
            </a:gs>
            <a:gs pos="39000">
              <a:srgbClr val="FBA97D"/>
            </a:gs>
            <a:gs pos="64000">
              <a:srgbClr val="FAC77D"/>
            </a:gs>
            <a:gs pos="82001">
              <a:srgbClr val="FEE7F2"/>
            </a:gs>
            <a:gs pos="100000">
              <a:srgbClr val="FBEAC7"/>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F5F1317-4DFA-4063-977B-A73078FCF8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990600" y="381000"/>
            <a:ext cx="7315200" cy="2971800"/>
          </a:xfrm>
          <a:prstGeom prst="roundRect">
            <a:avLst>
              <a:gd name="adj" fmla="val 16667"/>
            </a:avLst>
          </a:prstGeom>
          <a:gradFill rotWithShape="1">
            <a:gsLst>
              <a:gs pos="0">
                <a:srgbClr val="FBEAC7"/>
              </a:gs>
              <a:gs pos="17999">
                <a:srgbClr val="FEE7F2"/>
              </a:gs>
              <a:gs pos="36000">
                <a:srgbClr val="FAC77D"/>
              </a:gs>
              <a:gs pos="61000">
                <a:srgbClr val="FBA97D"/>
              </a:gs>
              <a:gs pos="82001">
                <a:srgbClr val="FBD49C"/>
              </a:gs>
              <a:gs pos="100000">
                <a:srgbClr val="FEE7F2"/>
              </a:gs>
            </a:gsLst>
            <a:path path="shape">
              <a:fillToRect l="50000" t="50000" r="50000" b="50000"/>
            </a:path>
          </a:gradFill>
          <a:ln w="9525">
            <a:noFill/>
            <a:round/>
            <a:headEnd/>
            <a:tailEnd/>
          </a:ln>
        </p:spPr>
        <p:txBody>
          <a:bodyPr wrap="none" anchor="ctr"/>
          <a:lstStyle/>
          <a:p>
            <a:endParaRPr lang="en-US"/>
          </a:p>
        </p:txBody>
      </p:sp>
      <p:sp>
        <p:nvSpPr>
          <p:cNvPr id="2" name="Rectangle 2"/>
          <p:cNvSpPr>
            <a:spLocks noGrp="1" noChangeArrowheads="1"/>
          </p:cNvSpPr>
          <p:nvPr>
            <p:ph type="ctrTitle"/>
          </p:nvPr>
        </p:nvSpPr>
        <p:spPr>
          <a:xfrm>
            <a:off x="990600" y="1066800"/>
            <a:ext cx="7239000" cy="1828800"/>
          </a:xfrm>
        </p:spPr>
        <p:txBody>
          <a:bodyPr/>
          <a:lstStyle/>
          <a:p>
            <a:pPr eaLnBrk="1" hangingPunct="1">
              <a:defRPr/>
            </a:pPr>
            <a:r>
              <a:rPr lang="en-IN" sz="4000" b="1" dirty="0" smtClean="0">
                <a:solidFill>
                  <a:srgbClr val="FF0000"/>
                </a:solidFill>
              </a:rPr>
              <a:t>Drum</a:t>
            </a:r>
            <a:r>
              <a:rPr lang="en-IN" sz="4000" b="1" dirty="0" smtClean="0">
                <a:solidFill>
                  <a:srgbClr val="FF0000"/>
                </a:solidFill>
              </a:rPr>
              <a:t> </a:t>
            </a:r>
            <a:r>
              <a:rPr lang="en-IN" sz="4000" b="1" dirty="0" smtClean="0">
                <a:solidFill>
                  <a:srgbClr val="FF0000"/>
                </a:solidFill>
              </a:rPr>
              <a:t>Drying </a:t>
            </a:r>
            <a:r>
              <a:rPr lang="en-IN" sz="4000" b="1" dirty="0" smtClean="0">
                <a:solidFill>
                  <a:srgbClr val="FF0000"/>
                </a:solidFill>
              </a:rPr>
              <a:t> &amp; Analysis</a:t>
            </a:r>
            <a:endParaRPr lang="en-US" sz="2800" b="1" dirty="0" smtClean="0">
              <a:solidFill>
                <a:srgbClr val="FF0000"/>
              </a:solidFill>
              <a:effectLst>
                <a:outerShdw blurRad="38100" dist="38100" dir="2700000" algn="tl">
                  <a:srgbClr val="FFFFFF"/>
                </a:outerShdw>
              </a:effectLst>
            </a:endParaRPr>
          </a:p>
        </p:txBody>
      </p:sp>
      <p:sp>
        <p:nvSpPr>
          <p:cNvPr id="2052" name="Rectangle 3"/>
          <p:cNvSpPr>
            <a:spLocks noGrp="1" noChangeArrowheads="1"/>
          </p:cNvSpPr>
          <p:nvPr>
            <p:ph type="subTitle" idx="1"/>
          </p:nvPr>
        </p:nvSpPr>
        <p:spPr>
          <a:xfrm>
            <a:off x="1066800" y="3962400"/>
            <a:ext cx="6705600" cy="2362200"/>
          </a:xfrm>
        </p:spPr>
        <p:txBody>
          <a:bodyPr/>
          <a:lstStyle/>
          <a:p>
            <a:pPr eaLnBrk="1" hangingPunct="1">
              <a:lnSpc>
                <a:spcPct val="90000"/>
              </a:lnSpc>
            </a:pPr>
            <a:r>
              <a:rPr lang="en-US" b="1" dirty="0" smtClean="0">
                <a:solidFill>
                  <a:srgbClr val="A50021"/>
                </a:solidFill>
              </a:rPr>
              <a:t>Dr. J. </a:t>
            </a:r>
            <a:r>
              <a:rPr lang="en-US" b="1" dirty="0" err="1" smtClean="0">
                <a:solidFill>
                  <a:srgbClr val="A50021"/>
                </a:solidFill>
              </a:rPr>
              <a:t>Badshah</a:t>
            </a:r>
            <a:endParaRPr lang="en-US" b="1" dirty="0" smtClean="0">
              <a:solidFill>
                <a:srgbClr val="A50021"/>
              </a:solidFill>
            </a:endParaRPr>
          </a:p>
          <a:p>
            <a:pPr eaLnBrk="1" hangingPunct="1">
              <a:lnSpc>
                <a:spcPct val="90000"/>
              </a:lnSpc>
            </a:pPr>
            <a:r>
              <a:rPr lang="en-US" sz="2000" b="1" dirty="0" smtClean="0"/>
              <a:t>University Professor – cum - Chief Scientist</a:t>
            </a:r>
          </a:p>
          <a:p>
            <a:pPr eaLnBrk="1" hangingPunct="1">
              <a:lnSpc>
                <a:spcPct val="90000"/>
              </a:lnSpc>
            </a:pPr>
            <a:r>
              <a:rPr lang="en-US" sz="2000" b="1" dirty="0" smtClean="0"/>
              <a:t>Dairy Engineering Department</a:t>
            </a:r>
          </a:p>
          <a:p>
            <a:pPr eaLnBrk="1" hangingPunct="1">
              <a:lnSpc>
                <a:spcPct val="90000"/>
              </a:lnSpc>
            </a:pPr>
            <a:r>
              <a:rPr lang="en-US" sz="2000" b="1" dirty="0" smtClean="0"/>
              <a:t>Sanjay Gandhi Institute of Dairy  Technology, </a:t>
            </a:r>
            <a:r>
              <a:rPr lang="en-US" sz="2000" b="1" dirty="0" err="1" smtClean="0"/>
              <a:t>Jagdeopath</a:t>
            </a:r>
            <a:r>
              <a:rPr lang="en-US" sz="2000" b="1" dirty="0" smtClean="0"/>
              <a:t>, Patna</a:t>
            </a:r>
          </a:p>
          <a:p>
            <a:pPr eaLnBrk="1" hangingPunct="1">
              <a:lnSpc>
                <a:spcPct val="90000"/>
              </a:lnSpc>
            </a:pPr>
            <a:r>
              <a:rPr lang="en-US" sz="1800" b="1" dirty="0" smtClean="0"/>
              <a:t>(Bihar Animal Sciences University, Patna)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C00000"/>
                </a:solidFill>
              </a:rPr>
              <a:t>Vacuum Drum Dryers- Single and double Roller types</a:t>
            </a:r>
            <a:endParaRPr lang="en-US" sz="3200" b="1" dirty="0">
              <a:solidFill>
                <a:srgbClr val="C00000"/>
              </a:solidFill>
            </a:endParaRPr>
          </a:p>
        </p:txBody>
      </p:sp>
      <p:pic>
        <p:nvPicPr>
          <p:cNvPr id="3074" name="Picture 2" descr="C:\Users\jhangir\Desktop\vacuum drum dryers.jpg"/>
          <p:cNvPicPr>
            <a:picLocks noGrp="1" noChangeAspect="1" noChangeArrowheads="1"/>
          </p:cNvPicPr>
          <p:nvPr>
            <p:ph idx="1"/>
          </p:nvPr>
        </p:nvPicPr>
        <p:blipFill>
          <a:blip r:embed="rId2"/>
          <a:srcRect/>
          <a:stretch>
            <a:fillRect/>
          </a:stretch>
        </p:blipFill>
        <p:spPr bwMode="auto">
          <a:xfrm>
            <a:off x="2209800" y="2209800"/>
            <a:ext cx="5410200" cy="3429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WordArt 2"/>
          <p:cNvSpPr>
            <a:spLocks noChangeArrowheads="1" noChangeShapeType="1" noTextEdit="1"/>
          </p:cNvSpPr>
          <p:nvPr/>
        </p:nvSpPr>
        <p:spPr bwMode="auto">
          <a:xfrm>
            <a:off x="3171825" y="2703513"/>
            <a:ext cx="2771775" cy="1285875"/>
          </a:xfrm>
          <a:prstGeom prst="rect">
            <a:avLst/>
          </a:prstGeom>
        </p:spPr>
        <p:txBody>
          <a:bodyPr wrap="none" fromWordArt="1">
            <a:prstTxWarp prst="textSlantUp">
              <a:avLst>
                <a:gd name="adj" fmla="val 55556"/>
              </a:avLst>
            </a:prstTxWarp>
          </a:bodyPr>
          <a:lstStyle/>
          <a:p>
            <a:pPr algn="ctr"/>
            <a:r>
              <a:rPr lang="en-US" sz="3200" kern="10">
                <a:ln w="9525">
                  <a:solidFill>
                    <a:srgbClr val="000000"/>
                  </a:solidFill>
                  <a:round/>
                  <a:headEnd/>
                  <a:tailEnd/>
                </a:ln>
                <a:solidFill>
                  <a:srgbClr val="FFFF00"/>
                </a:solidFill>
                <a:latin typeface="Arial Black"/>
              </a:rPr>
              <a:t>THANK YOU</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696200" cy="685800"/>
          </a:xfrm>
        </p:spPr>
        <p:txBody>
          <a:bodyPr/>
          <a:lstStyle/>
          <a:p>
            <a:r>
              <a:rPr lang="en-US" sz="2800" b="1" dirty="0" smtClean="0">
                <a:solidFill>
                  <a:srgbClr val="FF0000"/>
                </a:solidFill>
              </a:rPr>
              <a:t>Drum Drying </a:t>
            </a:r>
            <a:endParaRPr lang="en-US" sz="2800" b="1" dirty="0">
              <a:solidFill>
                <a:srgbClr val="FF0000"/>
              </a:solidFill>
            </a:endParaRPr>
          </a:p>
        </p:txBody>
      </p:sp>
      <p:sp>
        <p:nvSpPr>
          <p:cNvPr id="3" name="Content Placeholder 2"/>
          <p:cNvSpPr>
            <a:spLocks noGrp="1"/>
          </p:cNvSpPr>
          <p:nvPr>
            <p:ph idx="1"/>
          </p:nvPr>
        </p:nvSpPr>
        <p:spPr>
          <a:xfrm>
            <a:off x="152400" y="914400"/>
            <a:ext cx="8839200" cy="5715000"/>
          </a:xfrm>
        </p:spPr>
        <p:txBody>
          <a:bodyPr/>
          <a:lstStyle/>
          <a:p>
            <a:pPr>
              <a:buFont typeface="Wingdings" pitchFamily="2" charset="2"/>
              <a:buChar char="Ø"/>
            </a:pPr>
            <a:r>
              <a:rPr lang="en-US" sz="2200" dirty="0" smtClean="0">
                <a:solidFill>
                  <a:srgbClr val="C00000"/>
                </a:solidFill>
              </a:rPr>
              <a:t>Thin film on the outside surface of rotating steam heated drum  causes drying and rotation enhances the agitation and high heat transfer coefficients during drying. It is known as film drying or Roller Drying.</a:t>
            </a:r>
          </a:p>
          <a:p>
            <a:pPr>
              <a:buFont typeface="Wingdings" pitchFamily="2" charset="2"/>
              <a:buChar char="Ø"/>
            </a:pPr>
            <a:r>
              <a:rPr lang="en-US" sz="2200" dirty="0" smtClean="0">
                <a:solidFill>
                  <a:srgbClr val="C00000"/>
                </a:solidFill>
              </a:rPr>
              <a:t>The residence time of heating and evaporation is from feed point to the point of doctor blade, which scraped the dried film from the drum. It took about three quarter of a complete rotation on the drum surface</a:t>
            </a:r>
          </a:p>
          <a:p>
            <a:pPr>
              <a:buFont typeface="Wingdings" pitchFamily="2" charset="2"/>
              <a:buChar char="Ø"/>
            </a:pPr>
            <a:r>
              <a:rPr lang="en-US" sz="2200" dirty="0" smtClean="0">
                <a:solidFill>
                  <a:srgbClr val="C00000"/>
                </a:solidFill>
              </a:rPr>
              <a:t>Above the surface of film either atmospheric pressure or vacuum is maintained.</a:t>
            </a:r>
          </a:p>
          <a:p>
            <a:pPr>
              <a:buFont typeface="Wingdings" pitchFamily="2" charset="2"/>
              <a:buChar char="Ø"/>
            </a:pPr>
            <a:r>
              <a:rPr lang="en-US" sz="2200" dirty="0" smtClean="0">
                <a:solidFill>
                  <a:srgbClr val="C00000"/>
                </a:solidFill>
              </a:rPr>
              <a:t>The ratio of steam consumption to water evaporation is from 1.2 to 1.6 : 1 in drum drying under atmospheric pressure</a:t>
            </a:r>
          </a:p>
          <a:p>
            <a:pPr>
              <a:buFont typeface="Wingdings" pitchFamily="2" charset="2"/>
              <a:buChar char="Ø"/>
            </a:pPr>
            <a:r>
              <a:rPr lang="en-US" sz="2200" dirty="0" smtClean="0">
                <a:solidFill>
                  <a:srgbClr val="C00000"/>
                </a:solidFill>
              </a:rPr>
              <a:t>Scorched </a:t>
            </a:r>
            <a:r>
              <a:rPr lang="en-US" sz="2200" dirty="0" err="1" smtClean="0">
                <a:solidFill>
                  <a:srgbClr val="C00000"/>
                </a:solidFill>
              </a:rPr>
              <a:t>Flavour</a:t>
            </a:r>
            <a:r>
              <a:rPr lang="en-US" sz="2200" dirty="0" smtClean="0">
                <a:solidFill>
                  <a:srgbClr val="C00000"/>
                </a:solidFill>
              </a:rPr>
              <a:t> in Powder and lower solubility of about 85 % are the disadvantages due to high protein </a:t>
            </a:r>
            <a:r>
              <a:rPr lang="en-US" sz="2200" dirty="0" err="1" smtClean="0">
                <a:solidFill>
                  <a:srgbClr val="C00000"/>
                </a:solidFill>
              </a:rPr>
              <a:t>denaturation</a:t>
            </a:r>
            <a:r>
              <a:rPr lang="en-US" sz="2200" dirty="0" smtClean="0">
                <a:solidFill>
                  <a:srgbClr val="C00000"/>
                </a:solidFill>
              </a:rPr>
              <a:t> in drum drying under atmospheric pressure.</a:t>
            </a:r>
            <a:endParaRPr lang="en-US" sz="2400" dirty="0" smtClean="0">
              <a:solidFill>
                <a:srgbClr val="C00000"/>
              </a:solidFill>
            </a:endParaRPr>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lstStyle/>
          <a:p>
            <a:r>
              <a:rPr lang="en-US" sz="2800" b="1" dirty="0" smtClean="0">
                <a:solidFill>
                  <a:srgbClr val="FF0000"/>
                </a:solidFill>
              </a:rPr>
              <a:t>Types of Drum Dryers</a:t>
            </a:r>
            <a:endParaRPr lang="en-US" sz="2800" dirty="0"/>
          </a:p>
        </p:txBody>
      </p:sp>
      <p:sp>
        <p:nvSpPr>
          <p:cNvPr id="3" name="Content Placeholder 2"/>
          <p:cNvSpPr>
            <a:spLocks noGrp="1"/>
          </p:cNvSpPr>
          <p:nvPr>
            <p:ph idx="1"/>
          </p:nvPr>
        </p:nvSpPr>
        <p:spPr>
          <a:xfrm>
            <a:off x="152400" y="990600"/>
            <a:ext cx="8839200" cy="5715000"/>
          </a:xfrm>
        </p:spPr>
        <p:txBody>
          <a:bodyPr/>
          <a:lstStyle/>
          <a:p>
            <a:pPr marL="0" lvl="2" indent="0">
              <a:buFont typeface="Wingdings" pitchFamily="2" charset="2"/>
              <a:buChar char="Ø"/>
            </a:pPr>
            <a:r>
              <a:rPr lang="en-US" sz="2200" dirty="0" smtClean="0"/>
              <a:t> Number of Drums: (a)Single drum, (b) double drum, or twin drum</a:t>
            </a:r>
          </a:p>
          <a:p>
            <a:pPr marL="0" lvl="2" indent="0">
              <a:buNone/>
            </a:pPr>
            <a:endParaRPr lang="en-US" sz="2200" dirty="0" smtClean="0"/>
          </a:p>
          <a:p>
            <a:pPr marL="0" lvl="2" indent="0">
              <a:buFont typeface="Wingdings" pitchFamily="2" charset="2"/>
              <a:buChar char="Ø"/>
            </a:pPr>
            <a:r>
              <a:rPr lang="en-US" sz="2200" dirty="0" smtClean="0"/>
              <a:t>Pressure surrounding the film of feed: (a) Atmospheric  (b) Vacuum</a:t>
            </a:r>
          </a:p>
          <a:p>
            <a:pPr marL="0" lvl="2" indent="0">
              <a:buNone/>
            </a:pPr>
            <a:endParaRPr lang="en-US" sz="2200" dirty="0" smtClean="0"/>
          </a:p>
          <a:p>
            <a:pPr marL="0" lvl="2" indent="0">
              <a:buFont typeface="Wingdings" pitchFamily="2" charset="2"/>
              <a:buChar char="Ø"/>
            </a:pPr>
            <a:r>
              <a:rPr lang="en-US" sz="2200" dirty="0" smtClean="0"/>
              <a:t>Feeding Arrangements: (a) Nip Feed , (b) Splash Feed ( c ) Dip Feed, and (d) Roller Feed</a:t>
            </a:r>
          </a:p>
          <a:p>
            <a:pPr marL="0" lvl="2" indent="0">
              <a:buNone/>
            </a:pPr>
            <a:endParaRPr lang="en-US" sz="2200" dirty="0" smtClean="0"/>
          </a:p>
          <a:p>
            <a:pPr marL="0" lvl="2" indent="0">
              <a:buFont typeface="Wingdings" pitchFamily="2" charset="2"/>
              <a:buChar char="Ø"/>
            </a:pPr>
            <a:r>
              <a:rPr lang="en-US" sz="2200" dirty="0" smtClean="0"/>
              <a:t>MOC : (a) Alloy Steel (b) Stainless steel and ( c) Chrome or Nickel plate steel</a:t>
            </a:r>
          </a:p>
          <a:p>
            <a:pPr marL="914400" lvl="2" indent="-514350">
              <a:buNone/>
            </a:pPr>
            <a:endParaRPr lang="en-US" sz="22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lstStyle/>
          <a:p>
            <a:r>
              <a:rPr lang="en-US" sz="2400" b="1" dirty="0" smtClean="0">
                <a:solidFill>
                  <a:srgbClr val="FF0000"/>
                </a:solidFill>
              </a:rPr>
              <a:t>Evaporation Rate and Drying Time</a:t>
            </a:r>
            <a:endParaRPr lang="en-US" sz="2400" dirty="0"/>
          </a:p>
        </p:txBody>
      </p:sp>
      <p:sp>
        <p:nvSpPr>
          <p:cNvPr id="3" name="Content Placeholder 2"/>
          <p:cNvSpPr>
            <a:spLocks noGrp="1"/>
          </p:cNvSpPr>
          <p:nvPr>
            <p:ph idx="1"/>
          </p:nvPr>
        </p:nvSpPr>
        <p:spPr>
          <a:xfrm>
            <a:off x="228600" y="762000"/>
            <a:ext cx="8763000" cy="6096000"/>
          </a:xfrm>
        </p:spPr>
        <p:txBody>
          <a:bodyPr/>
          <a:lstStyle/>
          <a:p>
            <a:pPr algn="just">
              <a:buFont typeface="Wingdings" pitchFamily="2" charset="2"/>
              <a:buChar char="Ø"/>
            </a:pPr>
            <a:r>
              <a:rPr lang="en-US" sz="2200" dirty="0" smtClean="0">
                <a:solidFill>
                  <a:srgbClr val="002060"/>
                </a:solidFill>
              </a:rPr>
              <a:t>Rate of evaporation </a:t>
            </a:r>
          </a:p>
          <a:p>
            <a:pPr algn="just">
              <a:buFont typeface="Wingdings" pitchFamily="2" charset="2"/>
              <a:buChar char="Ø"/>
            </a:pPr>
            <a:r>
              <a:rPr lang="en-US" sz="2200" dirty="0" err="1" smtClean="0">
                <a:solidFill>
                  <a:srgbClr val="002060"/>
                </a:solidFill>
              </a:rPr>
              <a:t>dw</a:t>
            </a:r>
            <a:r>
              <a:rPr lang="en-US" sz="2200" dirty="0" smtClean="0">
                <a:solidFill>
                  <a:srgbClr val="002060"/>
                </a:solidFill>
              </a:rPr>
              <a:t>/</a:t>
            </a:r>
            <a:r>
              <a:rPr lang="en-US" sz="2200" dirty="0" err="1" smtClean="0">
                <a:solidFill>
                  <a:srgbClr val="002060"/>
                </a:solidFill>
              </a:rPr>
              <a:t>dt</a:t>
            </a:r>
            <a:r>
              <a:rPr lang="en-US" sz="2200" dirty="0" smtClean="0">
                <a:solidFill>
                  <a:srgbClr val="002060"/>
                </a:solidFill>
              </a:rPr>
              <a:t> = U A ∆T/ ∆</a:t>
            </a:r>
            <a:r>
              <a:rPr lang="en-US" sz="2200" dirty="0" err="1" smtClean="0">
                <a:solidFill>
                  <a:srgbClr val="002060"/>
                </a:solidFill>
              </a:rPr>
              <a:t>H</a:t>
            </a:r>
            <a:r>
              <a:rPr lang="en-US" sz="2200" baseline="-25000" dirty="0" err="1" smtClean="0">
                <a:solidFill>
                  <a:srgbClr val="002060"/>
                </a:solidFill>
              </a:rPr>
              <a:t>v</a:t>
            </a:r>
            <a:endParaRPr lang="en-US" sz="2200" dirty="0" smtClean="0">
              <a:solidFill>
                <a:srgbClr val="002060"/>
              </a:solidFill>
            </a:endParaRPr>
          </a:p>
          <a:p>
            <a:pPr lvl="1" algn="just">
              <a:buFont typeface="Wingdings" pitchFamily="2" charset="2"/>
              <a:buChar char="§"/>
            </a:pPr>
            <a:r>
              <a:rPr lang="en-US" sz="2000" dirty="0" smtClean="0">
                <a:solidFill>
                  <a:srgbClr val="002060"/>
                </a:solidFill>
              </a:rPr>
              <a:t>∆T = (</a:t>
            </a:r>
            <a:r>
              <a:rPr lang="en-US" sz="2000" dirty="0" err="1" smtClean="0">
                <a:solidFill>
                  <a:srgbClr val="002060"/>
                </a:solidFill>
              </a:rPr>
              <a:t>t</a:t>
            </a:r>
            <a:r>
              <a:rPr lang="en-US" sz="2000" baseline="-25000" dirty="0" err="1" smtClean="0">
                <a:solidFill>
                  <a:srgbClr val="002060"/>
                </a:solidFill>
              </a:rPr>
              <a:t>s</a:t>
            </a:r>
            <a:r>
              <a:rPr lang="en-US" sz="2000" dirty="0" smtClean="0">
                <a:solidFill>
                  <a:srgbClr val="002060"/>
                </a:solidFill>
              </a:rPr>
              <a:t> – </a:t>
            </a:r>
            <a:r>
              <a:rPr lang="en-US" sz="2000" dirty="0" err="1" smtClean="0">
                <a:solidFill>
                  <a:srgbClr val="002060"/>
                </a:solidFill>
              </a:rPr>
              <a:t>t</a:t>
            </a:r>
            <a:r>
              <a:rPr lang="en-US" sz="2000" baseline="-25000" dirty="0" err="1" smtClean="0">
                <a:solidFill>
                  <a:srgbClr val="002060"/>
                </a:solidFill>
              </a:rPr>
              <a:t>b</a:t>
            </a:r>
            <a:r>
              <a:rPr lang="en-US" sz="2000" dirty="0" smtClean="0">
                <a:solidFill>
                  <a:srgbClr val="002060"/>
                </a:solidFill>
              </a:rPr>
              <a:t>) Mean temperature difference between the roller surface (</a:t>
            </a:r>
            <a:r>
              <a:rPr lang="en-US" sz="2000" dirty="0" err="1" smtClean="0">
                <a:solidFill>
                  <a:srgbClr val="002060"/>
                </a:solidFill>
              </a:rPr>
              <a:t>t</a:t>
            </a:r>
            <a:r>
              <a:rPr lang="en-US" sz="2000" baseline="-25000" dirty="0" err="1" smtClean="0">
                <a:solidFill>
                  <a:srgbClr val="002060"/>
                </a:solidFill>
              </a:rPr>
              <a:t>s</a:t>
            </a:r>
            <a:r>
              <a:rPr lang="en-US" sz="2000" dirty="0" smtClean="0">
                <a:solidFill>
                  <a:srgbClr val="002060"/>
                </a:solidFill>
              </a:rPr>
              <a:t>) and the product boiling temperature (</a:t>
            </a:r>
            <a:r>
              <a:rPr lang="en-US" sz="2000" dirty="0" err="1" smtClean="0">
                <a:solidFill>
                  <a:srgbClr val="002060"/>
                </a:solidFill>
              </a:rPr>
              <a:t>t</a:t>
            </a:r>
            <a:r>
              <a:rPr lang="en-US" sz="2000" baseline="-25000" dirty="0" err="1" smtClean="0">
                <a:solidFill>
                  <a:srgbClr val="002060"/>
                </a:solidFill>
              </a:rPr>
              <a:t>b</a:t>
            </a:r>
            <a:r>
              <a:rPr lang="en-US" sz="2000" dirty="0" smtClean="0">
                <a:solidFill>
                  <a:srgbClr val="002060"/>
                </a:solidFill>
              </a:rPr>
              <a:t>) in °C</a:t>
            </a:r>
          </a:p>
          <a:p>
            <a:pPr lvl="1" algn="just">
              <a:buFont typeface="Wingdings" pitchFamily="2" charset="2"/>
              <a:buChar char="§"/>
            </a:pPr>
            <a:endParaRPr lang="en-US" sz="2000" dirty="0" smtClean="0">
              <a:solidFill>
                <a:srgbClr val="002060"/>
              </a:solidFill>
            </a:endParaRPr>
          </a:p>
          <a:p>
            <a:pPr lvl="1" algn="just">
              <a:buFont typeface="Wingdings" pitchFamily="2" charset="2"/>
              <a:buChar char="§"/>
            </a:pPr>
            <a:r>
              <a:rPr lang="en-US" sz="2000" dirty="0" smtClean="0">
                <a:solidFill>
                  <a:srgbClr val="002060"/>
                </a:solidFill>
              </a:rPr>
              <a:t>∆</a:t>
            </a:r>
            <a:r>
              <a:rPr lang="en-US" sz="2000" dirty="0" err="1" smtClean="0">
                <a:solidFill>
                  <a:srgbClr val="002060"/>
                </a:solidFill>
              </a:rPr>
              <a:t>H</a:t>
            </a:r>
            <a:r>
              <a:rPr lang="en-US" sz="2000" baseline="-25000" dirty="0" err="1" smtClean="0">
                <a:solidFill>
                  <a:srgbClr val="002060"/>
                </a:solidFill>
              </a:rPr>
              <a:t>v</a:t>
            </a:r>
            <a:r>
              <a:rPr lang="en-US" sz="2000" dirty="0" smtClean="0">
                <a:solidFill>
                  <a:srgbClr val="002060"/>
                </a:solidFill>
              </a:rPr>
              <a:t> = Latent heat of vaporization at </a:t>
            </a:r>
            <a:r>
              <a:rPr lang="en-US" sz="2000" dirty="0" err="1" smtClean="0">
                <a:solidFill>
                  <a:srgbClr val="002060"/>
                </a:solidFill>
              </a:rPr>
              <a:t>t</a:t>
            </a:r>
            <a:r>
              <a:rPr lang="en-US" sz="2000" baseline="-25000" dirty="0" err="1" smtClean="0">
                <a:solidFill>
                  <a:srgbClr val="002060"/>
                </a:solidFill>
              </a:rPr>
              <a:t>b</a:t>
            </a:r>
            <a:r>
              <a:rPr lang="en-US" sz="2000" baseline="-25000" dirty="0" smtClean="0">
                <a:solidFill>
                  <a:srgbClr val="002060"/>
                </a:solidFill>
              </a:rPr>
              <a:t> </a:t>
            </a:r>
            <a:r>
              <a:rPr lang="en-US" sz="2000" dirty="0" smtClean="0">
                <a:solidFill>
                  <a:srgbClr val="002060"/>
                </a:solidFill>
              </a:rPr>
              <a:t> i.e. boiling point of milk </a:t>
            </a:r>
          </a:p>
          <a:p>
            <a:pPr lvl="1" algn="just">
              <a:buFont typeface="Wingdings" pitchFamily="2" charset="2"/>
              <a:buChar char="§"/>
            </a:pPr>
            <a:endParaRPr lang="en-US" sz="2000" baseline="-25000" dirty="0" smtClean="0">
              <a:solidFill>
                <a:srgbClr val="002060"/>
              </a:solidFill>
            </a:endParaRPr>
          </a:p>
          <a:p>
            <a:pPr lvl="1" algn="just">
              <a:buFont typeface="Wingdings" pitchFamily="2" charset="2"/>
              <a:buChar char="§"/>
            </a:pPr>
            <a:r>
              <a:rPr lang="en-US" sz="2000" dirty="0" smtClean="0">
                <a:solidFill>
                  <a:srgbClr val="002060"/>
                </a:solidFill>
              </a:rPr>
              <a:t>1/U = 1/</a:t>
            </a:r>
            <a:r>
              <a:rPr lang="en-US" sz="2000" dirty="0" err="1" smtClean="0">
                <a:solidFill>
                  <a:srgbClr val="002060"/>
                </a:solidFill>
              </a:rPr>
              <a:t>h</a:t>
            </a:r>
            <a:r>
              <a:rPr lang="en-US" sz="2000" baseline="-25000" dirty="0" err="1" smtClean="0">
                <a:solidFill>
                  <a:srgbClr val="002060"/>
                </a:solidFill>
              </a:rPr>
              <a:t>s</a:t>
            </a:r>
            <a:r>
              <a:rPr lang="en-US" sz="2000" baseline="-25000" dirty="0" smtClean="0">
                <a:solidFill>
                  <a:srgbClr val="002060"/>
                </a:solidFill>
              </a:rPr>
              <a:t> </a:t>
            </a:r>
            <a:r>
              <a:rPr lang="en-US" sz="2000" dirty="0" smtClean="0">
                <a:solidFill>
                  <a:srgbClr val="002060"/>
                </a:solidFill>
              </a:rPr>
              <a:t>+ x/k +1/h</a:t>
            </a:r>
            <a:r>
              <a:rPr lang="en-US" sz="2000" baseline="-25000" dirty="0" smtClean="0">
                <a:solidFill>
                  <a:srgbClr val="002060"/>
                </a:solidFill>
              </a:rPr>
              <a:t>p</a:t>
            </a:r>
            <a:r>
              <a:rPr lang="en-US" sz="2000" dirty="0" smtClean="0">
                <a:solidFill>
                  <a:srgbClr val="002060"/>
                </a:solidFill>
              </a:rPr>
              <a:t> + 1/(</a:t>
            </a:r>
            <a:r>
              <a:rPr lang="en-US" sz="2000" dirty="0" err="1" smtClean="0">
                <a:solidFill>
                  <a:srgbClr val="002060"/>
                </a:solidFill>
              </a:rPr>
              <a:t>h</a:t>
            </a:r>
            <a:r>
              <a:rPr lang="en-US" sz="2000" baseline="-25000" dirty="0" err="1" smtClean="0">
                <a:solidFill>
                  <a:srgbClr val="002060"/>
                </a:solidFill>
              </a:rPr>
              <a:t>c</a:t>
            </a:r>
            <a:r>
              <a:rPr lang="en-US" sz="2000" dirty="0" smtClean="0">
                <a:solidFill>
                  <a:srgbClr val="002060"/>
                </a:solidFill>
              </a:rPr>
              <a:t> + hr +h</a:t>
            </a:r>
            <a:r>
              <a:rPr lang="en-US" sz="2000" baseline="-25000" dirty="0" smtClean="0">
                <a:solidFill>
                  <a:srgbClr val="002060"/>
                </a:solidFill>
              </a:rPr>
              <a:t>e</a:t>
            </a:r>
            <a:r>
              <a:rPr lang="en-US" sz="2000" dirty="0" smtClean="0">
                <a:solidFill>
                  <a:srgbClr val="002060"/>
                </a:solidFill>
              </a:rPr>
              <a:t>), where</a:t>
            </a:r>
          </a:p>
          <a:p>
            <a:pPr lvl="1" algn="just">
              <a:buFont typeface="Wingdings" pitchFamily="2" charset="2"/>
              <a:buChar char="§"/>
            </a:pPr>
            <a:r>
              <a:rPr lang="en-US" sz="2000" dirty="0" err="1" smtClean="0">
                <a:solidFill>
                  <a:srgbClr val="002060"/>
                </a:solidFill>
              </a:rPr>
              <a:t>h</a:t>
            </a:r>
            <a:r>
              <a:rPr lang="en-US" sz="2000" baseline="-25000" dirty="0" err="1" smtClean="0">
                <a:solidFill>
                  <a:srgbClr val="002060"/>
                </a:solidFill>
              </a:rPr>
              <a:t>s</a:t>
            </a:r>
            <a:r>
              <a:rPr lang="en-US" sz="2000" baseline="-25000" dirty="0" smtClean="0">
                <a:solidFill>
                  <a:srgbClr val="002060"/>
                </a:solidFill>
              </a:rPr>
              <a:t> </a:t>
            </a:r>
            <a:r>
              <a:rPr lang="en-US" sz="2000" dirty="0" smtClean="0">
                <a:solidFill>
                  <a:srgbClr val="002060"/>
                </a:solidFill>
              </a:rPr>
              <a:t> = </a:t>
            </a:r>
            <a:r>
              <a:rPr lang="en-US" sz="2000" dirty="0" err="1" smtClean="0">
                <a:solidFill>
                  <a:srgbClr val="002060"/>
                </a:solidFill>
              </a:rPr>
              <a:t>Eqivalent</a:t>
            </a:r>
            <a:r>
              <a:rPr lang="en-US" sz="2000" dirty="0" smtClean="0">
                <a:solidFill>
                  <a:srgbClr val="002060"/>
                </a:solidFill>
              </a:rPr>
              <a:t> film coefficient of steam, Kcal/h-m</a:t>
            </a:r>
            <a:r>
              <a:rPr lang="en-US" sz="2000" baseline="30000" dirty="0" smtClean="0">
                <a:solidFill>
                  <a:srgbClr val="002060"/>
                </a:solidFill>
              </a:rPr>
              <a:t>2</a:t>
            </a:r>
            <a:r>
              <a:rPr lang="en-US" sz="2000" dirty="0" smtClean="0">
                <a:solidFill>
                  <a:srgbClr val="002060"/>
                </a:solidFill>
              </a:rPr>
              <a:t> °C=4000</a:t>
            </a:r>
          </a:p>
          <a:p>
            <a:pPr lvl="1" algn="just">
              <a:buFont typeface="Wingdings" pitchFamily="2" charset="2"/>
              <a:buChar char="§"/>
            </a:pPr>
            <a:r>
              <a:rPr lang="en-US" sz="2000" dirty="0" smtClean="0">
                <a:solidFill>
                  <a:srgbClr val="002060"/>
                </a:solidFill>
              </a:rPr>
              <a:t>X = Film Thickness, m</a:t>
            </a:r>
          </a:p>
          <a:p>
            <a:pPr lvl="1" algn="just">
              <a:buFont typeface="Wingdings" pitchFamily="2" charset="2"/>
              <a:buChar char="§"/>
            </a:pPr>
            <a:r>
              <a:rPr lang="en-US" sz="2000" dirty="0" smtClean="0">
                <a:solidFill>
                  <a:srgbClr val="002060"/>
                </a:solidFill>
              </a:rPr>
              <a:t>K Thermal conductivity of metal, Kcal/h-m- °C</a:t>
            </a:r>
          </a:p>
          <a:p>
            <a:pPr lvl="1" algn="just">
              <a:buFont typeface="Wingdings" pitchFamily="2" charset="2"/>
              <a:buChar char="§"/>
            </a:pPr>
            <a:r>
              <a:rPr lang="en-US" sz="2000" dirty="0" smtClean="0">
                <a:solidFill>
                  <a:srgbClr val="002060"/>
                </a:solidFill>
              </a:rPr>
              <a:t>h</a:t>
            </a:r>
            <a:r>
              <a:rPr lang="en-US" sz="2000" baseline="-25000" dirty="0" smtClean="0">
                <a:solidFill>
                  <a:srgbClr val="002060"/>
                </a:solidFill>
              </a:rPr>
              <a:t>p</a:t>
            </a:r>
            <a:r>
              <a:rPr lang="en-US" sz="2000" dirty="0" smtClean="0">
                <a:solidFill>
                  <a:srgbClr val="002060"/>
                </a:solidFill>
              </a:rPr>
              <a:t> = Equivalent film coefficient of product, Kcal/h-m</a:t>
            </a:r>
            <a:r>
              <a:rPr lang="en-US" sz="2000" baseline="30000" dirty="0" smtClean="0">
                <a:solidFill>
                  <a:srgbClr val="002060"/>
                </a:solidFill>
              </a:rPr>
              <a:t>2</a:t>
            </a:r>
            <a:r>
              <a:rPr lang="en-US" sz="2000" dirty="0" smtClean="0">
                <a:solidFill>
                  <a:srgbClr val="002060"/>
                </a:solidFill>
              </a:rPr>
              <a:t> °C</a:t>
            </a:r>
          </a:p>
          <a:p>
            <a:pPr lvl="1" algn="just">
              <a:buFont typeface="Wingdings" pitchFamily="2" charset="2"/>
              <a:buChar char="§"/>
            </a:pPr>
            <a:r>
              <a:rPr lang="en-US" sz="2000" dirty="0" err="1" smtClean="0">
                <a:solidFill>
                  <a:srgbClr val="002060"/>
                </a:solidFill>
              </a:rPr>
              <a:t>h</a:t>
            </a:r>
            <a:r>
              <a:rPr lang="en-US" sz="2000" baseline="-25000" dirty="0" err="1" smtClean="0">
                <a:solidFill>
                  <a:srgbClr val="002060"/>
                </a:solidFill>
              </a:rPr>
              <a:t>c</a:t>
            </a:r>
            <a:r>
              <a:rPr lang="en-US" sz="2000" dirty="0" smtClean="0">
                <a:solidFill>
                  <a:srgbClr val="002060"/>
                </a:solidFill>
              </a:rPr>
              <a:t> =Convection Coefficient, Kcal/h-m</a:t>
            </a:r>
            <a:r>
              <a:rPr lang="en-US" sz="2000" baseline="30000" dirty="0" smtClean="0">
                <a:solidFill>
                  <a:srgbClr val="002060"/>
                </a:solidFill>
              </a:rPr>
              <a:t>2</a:t>
            </a:r>
            <a:r>
              <a:rPr lang="en-US" sz="2000" dirty="0" smtClean="0">
                <a:solidFill>
                  <a:srgbClr val="002060"/>
                </a:solidFill>
              </a:rPr>
              <a:t> °C = 5.0</a:t>
            </a:r>
          </a:p>
          <a:p>
            <a:pPr lvl="1" algn="just">
              <a:buFont typeface="Wingdings" pitchFamily="2" charset="2"/>
              <a:buChar char="§"/>
            </a:pPr>
            <a:r>
              <a:rPr lang="en-US" sz="2000" dirty="0" smtClean="0">
                <a:solidFill>
                  <a:srgbClr val="002060"/>
                </a:solidFill>
              </a:rPr>
              <a:t>h</a:t>
            </a:r>
            <a:r>
              <a:rPr lang="en-US" sz="2000" baseline="-25000" dirty="0" smtClean="0">
                <a:solidFill>
                  <a:srgbClr val="002060"/>
                </a:solidFill>
              </a:rPr>
              <a:t>r</a:t>
            </a:r>
            <a:r>
              <a:rPr lang="en-US" sz="2000" dirty="0" smtClean="0">
                <a:solidFill>
                  <a:srgbClr val="002060"/>
                </a:solidFill>
              </a:rPr>
              <a:t> = Radiation coefficient, Kcal/ h-m</a:t>
            </a:r>
            <a:r>
              <a:rPr lang="en-US" sz="2000" baseline="30000" dirty="0" smtClean="0">
                <a:solidFill>
                  <a:srgbClr val="002060"/>
                </a:solidFill>
              </a:rPr>
              <a:t>2 </a:t>
            </a:r>
            <a:r>
              <a:rPr lang="en-US" sz="2000" dirty="0" smtClean="0">
                <a:solidFill>
                  <a:srgbClr val="002060"/>
                </a:solidFill>
              </a:rPr>
              <a:t> -°C=7.5</a:t>
            </a:r>
          </a:p>
          <a:p>
            <a:pPr lvl="1" algn="just">
              <a:buFont typeface="Wingdings" pitchFamily="2" charset="2"/>
              <a:buChar char="§"/>
            </a:pPr>
            <a:r>
              <a:rPr lang="en-US" sz="2000" dirty="0" smtClean="0">
                <a:solidFill>
                  <a:srgbClr val="002060"/>
                </a:solidFill>
              </a:rPr>
              <a:t>h</a:t>
            </a:r>
            <a:r>
              <a:rPr lang="en-US" sz="2000" baseline="-25000" dirty="0" smtClean="0">
                <a:solidFill>
                  <a:srgbClr val="002060"/>
                </a:solidFill>
              </a:rPr>
              <a:t>e</a:t>
            </a:r>
            <a:r>
              <a:rPr lang="en-US" sz="2000" dirty="0" smtClean="0">
                <a:solidFill>
                  <a:srgbClr val="002060"/>
                </a:solidFill>
              </a:rPr>
              <a:t> = Evaporation film coefficient, Kcal/h-m</a:t>
            </a:r>
            <a:r>
              <a:rPr lang="en-US" sz="2000" baseline="30000" dirty="0" smtClean="0">
                <a:solidFill>
                  <a:srgbClr val="002060"/>
                </a:solidFill>
              </a:rPr>
              <a:t>2</a:t>
            </a:r>
            <a:r>
              <a:rPr lang="en-US" sz="2000" dirty="0" smtClean="0">
                <a:solidFill>
                  <a:srgbClr val="002060"/>
                </a:solidFill>
              </a:rPr>
              <a:t> °C= 250</a:t>
            </a:r>
          </a:p>
          <a:p>
            <a:pPr algn="just">
              <a:buFont typeface="Wingdings" pitchFamily="2" charset="2"/>
              <a:buChar char="Ø"/>
            </a:pPr>
            <a:endParaRPr lang="en-US" sz="2200"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3200" b="1" dirty="0" smtClean="0">
                <a:solidFill>
                  <a:srgbClr val="C00000"/>
                </a:solidFill>
              </a:rPr>
              <a:t>Factors Affecting the Capacity and Operation of Drum Dryer</a:t>
            </a:r>
            <a:endParaRPr lang="en-US" sz="3200" b="1" dirty="0">
              <a:solidFill>
                <a:srgbClr val="C00000"/>
              </a:solidFill>
            </a:endParaRPr>
          </a:p>
        </p:txBody>
      </p:sp>
      <p:sp>
        <p:nvSpPr>
          <p:cNvPr id="3" name="Content Placeholder 2"/>
          <p:cNvSpPr>
            <a:spLocks noGrp="1"/>
          </p:cNvSpPr>
          <p:nvPr>
            <p:ph idx="1"/>
          </p:nvPr>
        </p:nvSpPr>
        <p:spPr>
          <a:xfrm>
            <a:off x="152400" y="1219200"/>
            <a:ext cx="8763000" cy="5334000"/>
          </a:xfrm>
        </p:spPr>
        <p:txBody>
          <a:bodyPr/>
          <a:lstStyle/>
          <a:p>
            <a:pPr>
              <a:buFont typeface="Wingdings" pitchFamily="2" charset="2"/>
              <a:buChar char="Ø"/>
            </a:pPr>
            <a:r>
              <a:rPr lang="en-US" sz="2200" dirty="0" smtClean="0"/>
              <a:t>The drying capacity </a:t>
            </a:r>
            <a:r>
              <a:rPr lang="en-US" sz="2200" dirty="0" err="1" smtClean="0"/>
              <a:t>varie</a:t>
            </a:r>
            <a:r>
              <a:rPr lang="en-US" sz="2200" dirty="0" smtClean="0"/>
              <a:t> from 5 to 50 kg of dry product per m</a:t>
            </a:r>
            <a:r>
              <a:rPr lang="en-US" sz="2200" baseline="30000" dirty="0" smtClean="0"/>
              <a:t>2</a:t>
            </a:r>
            <a:r>
              <a:rPr lang="en-US" sz="2200" dirty="0" smtClean="0"/>
              <a:t> and is affected by following factors:</a:t>
            </a:r>
          </a:p>
          <a:p>
            <a:pPr>
              <a:buFont typeface="Wingdings" pitchFamily="2" charset="2"/>
              <a:buChar char="Ø"/>
            </a:pPr>
            <a:r>
              <a:rPr lang="en-US" sz="2200" dirty="0" smtClean="0"/>
              <a:t>Milk Feed temperature, concentration (desirable 18-25 % TS) and level of milk</a:t>
            </a:r>
          </a:p>
          <a:p>
            <a:pPr>
              <a:buFont typeface="Wingdings" pitchFamily="2" charset="2"/>
              <a:buChar char="Ø"/>
            </a:pPr>
            <a:r>
              <a:rPr lang="en-US" sz="2200" dirty="0" smtClean="0"/>
              <a:t>Avoid uneven and broken sheet of drying materials on the drum</a:t>
            </a:r>
          </a:p>
          <a:p>
            <a:pPr>
              <a:buFont typeface="Wingdings" pitchFamily="2" charset="2"/>
              <a:buChar char="Ø"/>
            </a:pPr>
            <a:r>
              <a:rPr lang="en-US" sz="2200" dirty="0" smtClean="0"/>
              <a:t>Drum gap in double drum dryer</a:t>
            </a:r>
          </a:p>
          <a:p>
            <a:pPr>
              <a:buFont typeface="Wingdings" pitchFamily="2" charset="2"/>
              <a:buChar char="Ø"/>
            </a:pPr>
            <a:r>
              <a:rPr lang="en-US" sz="2200" dirty="0" smtClean="0"/>
              <a:t>Drum speed, Roller alignment</a:t>
            </a:r>
          </a:p>
          <a:p>
            <a:pPr>
              <a:buFont typeface="Wingdings" pitchFamily="2" charset="2"/>
              <a:buChar char="Ø"/>
            </a:pPr>
            <a:r>
              <a:rPr lang="en-US" sz="2200" dirty="0" smtClean="0"/>
              <a:t>Steam pressure and temperature not too high and drum speed not too low</a:t>
            </a:r>
          </a:p>
          <a:p>
            <a:pPr>
              <a:buFont typeface="Wingdings" pitchFamily="2" charset="2"/>
              <a:buChar char="Ø"/>
            </a:pPr>
            <a:r>
              <a:rPr lang="en-US" sz="2200" dirty="0" smtClean="0"/>
              <a:t>Condensate removal</a:t>
            </a:r>
          </a:p>
          <a:p>
            <a:pPr>
              <a:buFont typeface="Wingdings" pitchFamily="2" charset="2"/>
              <a:buChar char="Ø"/>
            </a:pPr>
            <a:r>
              <a:rPr lang="en-US" sz="2200" dirty="0" smtClean="0"/>
              <a:t>High moisture of the product may be due to low temperature, thick film, high solid and high rpm of the drum.</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685800"/>
          </a:xfrm>
        </p:spPr>
        <p:txBody>
          <a:bodyPr/>
          <a:lstStyle/>
          <a:p>
            <a:r>
              <a:rPr lang="en-US" sz="2400" b="1" dirty="0" smtClean="0">
                <a:solidFill>
                  <a:srgbClr val="C00000"/>
                </a:solidFill>
              </a:rPr>
              <a:t>Factors Affecting the Capacity and Operation of Drum Dryer</a:t>
            </a:r>
            <a:endParaRPr lang="en-US" sz="2400" b="1" dirty="0">
              <a:solidFill>
                <a:srgbClr val="FF0000"/>
              </a:solidFill>
            </a:endParaRPr>
          </a:p>
        </p:txBody>
      </p:sp>
      <p:sp>
        <p:nvSpPr>
          <p:cNvPr id="3" name="Content Placeholder 2"/>
          <p:cNvSpPr>
            <a:spLocks noGrp="1"/>
          </p:cNvSpPr>
          <p:nvPr>
            <p:ph idx="1"/>
          </p:nvPr>
        </p:nvSpPr>
        <p:spPr>
          <a:xfrm>
            <a:off x="152400" y="838200"/>
            <a:ext cx="8839200" cy="5867400"/>
          </a:xfrm>
        </p:spPr>
        <p:txBody>
          <a:bodyPr/>
          <a:lstStyle/>
          <a:p>
            <a:pPr>
              <a:buFont typeface="Wingdings" pitchFamily="2" charset="2"/>
              <a:buChar char="Ø"/>
            </a:pPr>
            <a:r>
              <a:rPr lang="en-US" sz="2200" dirty="0" smtClean="0"/>
              <a:t>Drums must be properly aligned and have identical characteristics of speed, heat transfer and wear etc. The spacing between drums is about 0.5 to 1.0 mm.</a:t>
            </a:r>
          </a:p>
          <a:p>
            <a:pPr>
              <a:buFont typeface="Wingdings" pitchFamily="2" charset="2"/>
              <a:buChar char="Ø"/>
            </a:pPr>
            <a:r>
              <a:rPr lang="en-US" sz="2200" dirty="0" smtClean="0"/>
              <a:t>Knives must be reground regularly after every 100 hour for uniform sharpness</a:t>
            </a:r>
          </a:p>
          <a:p>
            <a:pPr>
              <a:buFont typeface="Wingdings" pitchFamily="2" charset="2"/>
              <a:buChar char="Ø"/>
            </a:pPr>
            <a:r>
              <a:rPr lang="en-US" sz="2200" dirty="0" smtClean="0"/>
              <a:t>Drums must be kept smooth</a:t>
            </a:r>
          </a:p>
          <a:p>
            <a:pPr>
              <a:buFont typeface="Wingdings" pitchFamily="2" charset="2"/>
              <a:buChar char="Ø"/>
            </a:pPr>
            <a:r>
              <a:rPr lang="en-US" sz="2200" dirty="0" smtClean="0"/>
              <a:t>Drums must be vented of air for better heat utilization</a:t>
            </a:r>
          </a:p>
          <a:p>
            <a:pPr>
              <a:buFont typeface="Wingdings" pitchFamily="2" charset="2"/>
              <a:buChar char="Ø"/>
            </a:pPr>
            <a:r>
              <a:rPr lang="en-US" sz="2200" dirty="0" smtClean="0"/>
              <a:t>Condensate must be continuously </a:t>
            </a:r>
            <a:r>
              <a:rPr lang="en-US" sz="2200" dirty="0" err="1" smtClean="0"/>
              <a:t>duscharged</a:t>
            </a:r>
            <a:r>
              <a:rPr lang="en-US" sz="2200" dirty="0" smtClean="0"/>
              <a:t> from the drum</a:t>
            </a:r>
          </a:p>
          <a:p>
            <a:pPr>
              <a:buFont typeface="Wingdings" pitchFamily="2" charset="2"/>
              <a:buChar char="Ø"/>
            </a:pPr>
            <a:r>
              <a:rPr lang="en-US" sz="2200" dirty="0" smtClean="0"/>
              <a:t>Accurate control of the feed device</a:t>
            </a:r>
          </a:p>
          <a:p>
            <a:pPr>
              <a:buFont typeface="Wingdings" pitchFamily="2" charset="2"/>
              <a:buChar char="Ø"/>
            </a:pPr>
            <a:r>
              <a:rPr lang="en-US" sz="2200" dirty="0" smtClean="0"/>
              <a:t>Preheating of the milk is advantageous but the temperature must not exceed 71° C</a:t>
            </a:r>
          </a:p>
          <a:p>
            <a:pPr>
              <a:buFont typeface="Wingdings" pitchFamily="2" charset="2"/>
              <a:buChar char="Ø"/>
            </a:pPr>
            <a:r>
              <a:rPr lang="en-US" sz="2200" dirty="0" smtClean="0"/>
              <a:t>Slightly acidic milk yields a powder of dark </a:t>
            </a:r>
            <a:r>
              <a:rPr lang="en-US" sz="2200" dirty="0" err="1" smtClean="0"/>
              <a:t>colour</a:t>
            </a:r>
            <a:r>
              <a:rPr lang="en-US" sz="2200" dirty="0" smtClean="0"/>
              <a:t> and poor </a:t>
            </a:r>
            <a:r>
              <a:rPr lang="en-US" sz="2200" dirty="0" err="1" smtClean="0"/>
              <a:t>flavour</a:t>
            </a:r>
            <a:endParaRPr lang="en-US" sz="2200" dirty="0" smtClean="0"/>
          </a:p>
          <a:p>
            <a:pPr>
              <a:buFont typeface="Wingdings" pitchFamily="2" charset="2"/>
              <a:buChar char="Ø"/>
            </a:pPr>
            <a:r>
              <a:rPr lang="en-US" sz="2200" dirty="0" smtClean="0"/>
              <a:t>The dried product must be scraped off after ¾ to 7/8 revolution of the drum so that solid contact to meta is less than 3 seconds to avoid the scorched </a:t>
            </a:r>
            <a:r>
              <a:rPr lang="en-US" sz="2200" dirty="0" err="1" smtClean="0"/>
              <a:t>flavour</a:t>
            </a:r>
            <a:r>
              <a:rPr lang="en-US" sz="2200" dirty="0" smtClean="0"/>
              <a:t>, burning and brown </a:t>
            </a:r>
            <a:r>
              <a:rPr lang="en-US" sz="2200" dirty="0" err="1" smtClean="0"/>
              <a:t>colour</a:t>
            </a:r>
            <a:r>
              <a:rPr lang="en-US" sz="2200" dirty="0" smtClean="0"/>
              <a:t> with poor quality </a:t>
            </a:r>
            <a:endParaRPr lang="en-US" dirty="0" smtClean="0"/>
          </a:p>
          <a:p>
            <a:pPr>
              <a:buNone/>
            </a:pPr>
            <a:endParaRPr lang="en-US" dirty="0" smtClean="0"/>
          </a:p>
          <a:p>
            <a:pPr>
              <a:buNone/>
            </a:pPr>
            <a:endParaRPr lang="en-US" dirty="0" smtClean="0"/>
          </a:p>
          <a:p>
            <a:pPr>
              <a:buNone/>
            </a:pPr>
            <a:endParaRPr lang="en-US" dirty="0" smtClean="0"/>
          </a:p>
          <a:p>
            <a:r>
              <a:rPr lang="en-US" sz="700" dirty="0" smtClean="0"/>
              <a:t> </a:t>
            </a:r>
            <a:endParaRPr lang="en-US" sz="1600" dirty="0" smtClean="0"/>
          </a:p>
          <a:p>
            <a:pPr marL="339725" lvl="1" indent="-339725">
              <a:buFont typeface="Wingdings" pitchFamily="2" charset="2"/>
              <a:buChar char="Ø"/>
            </a:pPr>
            <a:endParaRPr lang="en-US" sz="1600" dirty="0" smtClean="0"/>
          </a:p>
          <a:p>
            <a:pPr marL="339725" lvl="1" indent="-339725">
              <a:buFont typeface="Wingdings" pitchFamily="2" charset="2"/>
              <a:buChar char="Ø"/>
            </a:pPr>
            <a:endParaRPr lang="en-US" sz="1600" dirty="0" smtClean="0"/>
          </a:p>
          <a:p>
            <a:endParaRPr lang="en-US" sz="2000" dirty="0" smtClean="0"/>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sz="2800" b="1" dirty="0" smtClean="0">
                <a:solidFill>
                  <a:srgbClr val="FF0000"/>
                </a:solidFill>
              </a:rPr>
              <a:t>Total Drying Time including diffusion controlled falling rate period</a:t>
            </a:r>
            <a:endParaRPr lang="en-US" sz="2800" b="1" dirty="0">
              <a:solidFill>
                <a:srgbClr val="FF0000"/>
              </a:solidFill>
            </a:endParaRPr>
          </a:p>
        </p:txBody>
      </p:sp>
      <p:sp>
        <p:nvSpPr>
          <p:cNvPr id="3" name="Content Placeholder 2"/>
          <p:cNvSpPr>
            <a:spLocks noGrp="1"/>
          </p:cNvSpPr>
          <p:nvPr>
            <p:ph idx="1"/>
          </p:nvPr>
        </p:nvSpPr>
        <p:spPr>
          <a:xfrm>
            <a:off x="457200" y="1219200"/>
            <a:ext cx="8229600" cy="4906963"/>
          </a:xfrm>
        </p:spPr>
        <p:txBody>
          <a:bodyPr/>
          <a:lstStyle/>
          <a:p>
            <a:pPr>
              <a:buFont typeface="Wingdings" pitchFamily="2" charset="2"/>
              <a:buChar char="Ø"/>
            </a:pPr>
            <a:r>
              <a:rPr lang="en-US" sz="2200" dirty="0" smtClean="0"/>
              <a:t>Total drying time in three stage of spray dying rates:</a:t>
            </a:r>
          </a:p>
          <a:p>
            <a:pPr lvl="1">
              <a:buFont typeface="Wingdings" pitchFamily="2" charset="2"/>
              <a:buChar char="Ø"/>
            </a:pPr>
            <a:r>
              <a:rPr lang="en-US" sz="2000" dirty="0" smtClean="0"/>
              <a:t>Constant Rate Period</a:t>
            </a:r>
          </a:p>
          <a:p>
            <a:pPr lvl="1">
              <a:buFont typeface="Wingdings" pitchFamily="2" charset="2"/>
              <a:buChar char="Ø"/>
            </a:pPr>
            <a:r>
              <a:rPr lang="en-US" sz="2000" dirty="0" smtClean="0"/>
              <a:t>First Falling rate period without diffusion controlled but capillary movement controlled</a:t>
            </a:r>
          </a:p>
          <a:p>
            <a:pPr lvl="1">
              <a:buFont typeface="Wingdings" pitchFamily="2" charset="2"/>
              <a:buChar char="Ø"/>
            </a:pPr>
            <a:r>
              <a:rPr lang="en-US" sz="2000" dirty="0" smtClean="0"/>
              <a:t>Second Falling Rate Period with diffusion controlled period</a:t>
            </a:r>
          </a:p>
          <a:p>
            <a:pPr>
              <a:buFont typeface="Wingdings" pitchFamily="2" charset="2"/>
              <a:buChar char="Ø"/>
            </a:pPr>
            <a:endParaRPr lang="en-US" sz="2200" dirty="0" smtClean="0"/>
          </a:p>
          <a:p>
            <a:pPr>
              <a:buFont typeface="Wingdings" pitchFamily="2" charset="2"/>
              <a:buChar char="Ø"/>
            </a:pPr>
            <a:r>
              <a:rPr lang="en-US" sz="2200" dirty="0" smtClean="0"/>
              <a:t>Total Drying time  t = </a:t>
            </a:r>
            <a:r>
              <a:rPr lang="en-US" sz="2200" dirty="0" err="1" smtClean="0"/>
              <a:t>t</a:t>
            </a:r>
            <a:r>
              <a:rPr lang="en-US" sz="2200" baseline="-25000" dirty="0" err="1" smtClean="0"/>
              <a:t>c</a:t>
            </a:r>
            <a:r>
              <a:rPr lang="en-US" sz="2200" dirty="0" smtClean="0"/>
              <a:t> + t</a:t>
            </a:r>
            <a:r>
              <a:rPr lang="en-US" sz="2200" baseline="-25000" dirty="0" smtClean="0"/>
              <a:t>f1</a:t>
            </a:r>
            <a:r>
              <a:rPr lang="en-US" sz="2200" dirty="0" smtClean="0"/>
              <a:t> + t</a:t>
            </a:r>
            <a:r>
              <a:rPr lang="en-US" sz="2200" baseline="-25000" dirty="0" smtClean="0"/>
              <a:t>f2</a:t>
            </a:r>
            <a:r>
              <a:rPr lang="en-US" sz="2200" dirty="0" smtClean="0"/>
              <a:t> </a:t>
            </a:r>
          </a:p>
          <a:p>
            <a:pPr>
              <a:buNone/>
            </a:pPr>
            <a:endParaRPr lang="en-US" sz="2200" dirty="0" smtClean="0"/>
          </a:p>
          <a:p>
            <a:pPr lvl="1">
              <a:buFont typeface="Wingdings" pitchFamily="2" charset="2"/>
              <a:buChar char="Ø"/>
            </a:pPr>
            <a:r>
              <a:rPr lang="en-US" sz="2000" dirty="0" err="1" smtClean="0"/>
              <a:t>t</a:t>
            </a:r>
            <a:r>
              <a:rPr lang="en-US" sz="2000" baseline="-25000" dirty="0" err="1" smtClean="0"/>
              <a:t>c</a:t>
            </a:r>
            <a:r>
              <a:rPr lang="en-US" sz="2000" baseline="-25000" dirty="0" smtClean="0"/>
              <a:t> </a:t>
            </a:r>
            <a:r>
              <a:rPr lang="en-US" sz="2000" dirty="0" smtClean="0"/>
              <a:t>  = </a:t>
            </a:r>
            <a:r>
              <a:rPr lang="en-US" sz="2000" dirty="0" smtClean="0">
                <a:solidFill>
                  <a:srgbClr val="002060"/>
                </a:solidFill>
              </a:rPr>
              <a:t>H</a:t>
            </a:r>
            <a:r>
              <a:rPr lang="en-US" sz="2000" baseline="-25000" dirty="0" smtClean="0">
                <a:solidFill>
                  <a:srgbClr val="002060"/>
                </a:solidFill>
              </a:rPr>
              <a:t>L</a:t>
            </a:r>
            <a:r>
              <a:rPr lang="en-US" sz="2000" dirty="0" smtClean="0">
                <a:solidFill>
                  <a:srgbClr val="002060"/>
                </a:solidFill>
              </a:rPr>
              <a:t> (</a:t>
            </a:r>
            <a:r>
              <a:rPr lang="en-US" sz="2000" dirty="0" err="1" smtClean="0">
                <a:solidFill>
                  <a:srgbClr val="002060"/>
                </a:solidFill>
              </a:rPr>
              <a:t>w</a:t>
            </a:r>
            <a:r>
              <a:rPr lang="en-US" sz="2000" baseline="-25000" dirty="0" err="1" smtClean="0">
                <a:solidFill>
                  <a:srgbClr val="002060"/>
                </a:solidFill>
              </a:rPr>
              <a:t>o</a:t>
            </a:r>
            <a:r>
              <a:rPr lang="en-US" sz="2000" dirty="0" smtClean="0">
                <a:solidFill>
                  <a:srgbClr val="002060"/>
                </a:solidFill>
              </a:rPr>
              <a:t>  - </a:t>
            </a:r>
            <a:r>
              <a:rPr lang="en-US" sz="2000" dirty="0" err="1" smtClean="0">
                <a:solidFill>
                  <a:srgbClr val="002060"/>
                </a:solidFill>
              </a:rPr>
              <a:t>w</a:t>
            </a:r>
            <a:r>
              <a:rPr lang="en-US" sz="2000" baseline="-25000" dirty="0" err="1" smtClean="0">
                <a:solidFill>
                  <a:srgbClr val="002060"/>
                </a:solidFill>
              </a:rPr>
              <a:t>c</a:t>
            </a:r>
            <a:r>
              <a:rPr lang="en-US" sz="2000" dirty="0" smtClean="0">
                <a:solidFill>
                  <a:srgbClr val="002060"/>
                </a:solidFill>
              </a:rPr>
              <a:t> </a:t>
            </a:r>
            <a:r>
              <a:rPr lang="en-US" sz="2000" b="1" dirty="0" smtClean="0">
                <a:solidFill>
                  <a:srgbClr val="002060"/>
                </a:solidFill>
              </a:rPr>
              <a:t>)/ </a:t>
            </a:r>
            <a:r>
              <a:rPr lang="en-US" sz="2000" dirty="0" smtClean="0">
                <a:solidFill>
                  <a:srgbClr val="002060"/>
                </a:solidFill>
              </a:rPr>
              <a:t>h A ( T</a:t>
            </a:r>
            <a:r>
              <a:rPr lang="en-US" sz="2000" baseline="-25000" dirty="0" smtClean="0">
                <a:solidFill>
                  <a:srgbClr val="002060"/>
                </a:solidFill>
              </a:rPr>
              <a:t>A</a:t>
            </a:r>
            <a:r>
              <a:rPr lang="en-US" sz="2000" dirty="0" smtClean="0">
                <a:solidFill>
                  <a:srgbClr val="002060"/>
                </a:solidFill>
              </a:rPr>
              <a:t> – T</a:t>
            </a:r>
            <a:r>
              <a:rPr lang="en-US" sz="2000" baseline="-25000" dirty="0" smtClean="0">
                <a:solidFill>
                  <a:srgbClr val="002060"/>
                </a:solidFill>
              </a:rPr>
              <a:t>s</a:t>
            </a:r>
            <a:r>
              <a:rPr lang="en-US" sz="2000" dirty="0" smtClean="0">
                <a:solidFill>
                  <a:srgbClr val="002060"/>
                </a:solidFill>
              </a:rPr>
              <a:t> )</a:t>
            </a:r>
          </a:p>
          <a:p>
            <a:pPr lvl="1">
              <a:buFont typeface="Wingdings" pitchFamily="2" charset="2"/>
              <a:buChar char="Ø"/>
            </a:pPr>
            <a:r>
              <a:rPr lang="en-US" sz="2000" dirty="0" err="1" smtClean="0"/>
              <a:t>t</a:t>
            </a:r>
            <a:r>
              <a:rPr lang="en-US" sz="2000" baseline="-25000" dirty="0" err="1" smtClean="0"/>
              <a:t>c</a:t>
            </a:r>
            <a:r>
              <a:rPr lang="en-US" sz="2000" baseline="-25000" dirty="0" smtClean="0"/>
              <a:t> </a:t>
            </a:r>
            <a:r>
              <a:rPr lang="en-US" sz="2000" dirty="0" smtClean="0"/>
              <a:t>  = </a:t>
            </a:r>
            <a:r>
              <a:rPr lang="en-US" sz="2000" dirty="0" smtClean="0">
                <a:solidFill>
                  <a:srgbClr val="002060"/>
                </a:solidFill>
              </a:rPr>
              <a:t>H</a:t>
            </a:r>
            <a:r>
              <a:rPr lang="en-US" sz="2000" baseline="-25000" dirty="0" smtClean="0">
                <a:solidFill>
                  <a:srgbClr val="002060"/>
                </a:solidFill>
              </a:rPr>
              <a:t>L</a:t>
            </a:r>
            <a:r>
              <a:rPr lang="en-US" sz="2000" dirty="0" smtClean="0">
                <a:solidFill>
                  <a:srgbClr val="002060"/>
                </a:solidFill>
              </a:rPr>
              <a:t> (</a:t>
            </a:r>
            <a:r>
              <a:rPr lang="en-US" sz="2000" dirty="0" err="1" smtClean="0">
                <a:solidFill>
                  <a:srgbClr val="002060"/>
                </a:solidFill>
              </a:rPr>
              <a:t>w</a:t>
            </a:r>
            <a:r>
              <a:rPr lang="en-US" sz="2000" baseline="-25000" dirty="0" err="1" smtClean="0">
                <a:solidFill>
                  <a:srgbClr val="002060"/>
                </a:solidFill>
              </a:rPr>
              <a:t>o</a:t>
            </a:r>
            <a:r>
              <a:rPr lang="en-US" sz="2000" dirty="0" smtClean="0">
                <a:solidFill>
                  <a:srgbClr val="002060"/>
                </a:solidFill>
              </a:rPr>
              <a:t>  - </a:t>
            </a:r>
            <a:r>
              <a:rPr lang="en-US" sz="2000" dirty="0" err="1" smtClean="0">
                <a:solidFill>
                  <a:srgbClr val="002060"/>
                </a:solidFill>
              </a:rPr>
              <a:t>w</a:t>
            </a:r>
            <a:r>
              <a:rPr lang="en-US" sz="2000" baseline="-25000" dirty="0" err="1" smtClean="0">
                <a:solidFill>
                  <a:srgbClr val="002060"/>
                </a:solidFill>
              </a:rPr>
              <a:t>c</a:t>
            </a:r>
            <a:r>
              <a:rPr lang="en-US" sz="2000" dirty="0" smtClean="0">
                <a:solidFill>
                  <a:srgbClr val="002060"/>
                </a:solidFill>
              </a:rPr>
              <a:t> </a:t>
            </a:r>
            <a:r>
              <a:rPr lang="en-US" sz="2000" b="1" dirty="0" smtClean="0">
                <a:solidFill>
                  <a:srgbClr val="002060"/>
                </a:solidFill>
              </a:rPr>
              <a:t>)/ (K/R) 4 πR</a:t>
            </a:r>
            <a:r>
              <a:rPr lang="en-US" sz="2000" b="1" baseline="30000" dirty="0" smtClean="0">
                <a:solidFill>
                  <a:srgbClr val="002060"/>
                </a:solidFill>
              </a:rPr>
              <a:t>2</a:t>
            </a:r>
            <a:r>
              <a:rPr lang="en-US" sz="2000" dirty="0" smtClean="0">
                <a:solidFill>
                  <a:srgbClr val="002060"/>
                </a:solidFill>
              </a:rPr>
              <a:t> ( T</a:t>
            </a:r>
            <a:r>
              <a:rPr lang="en-US" sz="2000" baseline="-25000" dirty="0" smtClean="0">
                <a:solidFill>
                  <a:srgbClr val="002060"/>
                </a:solidFill>
              </a:rPr>
              <a:t>A</a:t>
            </a:r>
            <a:r>
              <a:rPr lang="en-US" sz="2000" dirty="0" smtClean="0">
                <a:solidFill>
                  <a:srgbClr val="002060"/>
                </a:solidFill>
              </a:rPr>
              <a:t> – T</a:t>
            </a:r>
            <a:r>
              <a:rPr lang="en-US" sz="2000" baseline="-25000" dirty="0" smtClean="0">
                <a:solidFill>
                  <a:srgbClr val="002060"/>
                </a:solidFill>
              </a:rPr>
              <a:t>s</a:t>
            </a:r>
            <a:r>
              <a:rPr lang="en-US" sz="2000" dirty="0" smtClean="0">
                <a:solidFill>
                  <a:srgbClr val="002060"/>
                </a:solidFill>
              </a:rPr>
              <a:t> )</a:t>
            </a:r>
          </a:p>
          <a:p>
            <a:pPr lvl="1">
              <a:buFont typeface="Wingdings" pitchFamily="2" charset="2"/>
              <a:buChar char="Ø"/>
            </a:pPr>
            <a:r>
              <a:rPr lang="en-US" sz="2000" dirty="0" smtClean="0"/>
              <a:t> t</a:t>
            </a:r>
            <a:r>
              <a:rPr lang="en-US" sz="2000" baseline="-25000" dirty="0" smtClean="0"/>
              <a:t>f1 </a:t>
            </a:r>
            <a:r>
              <a:rPr lang="en-US" sz="2000" dirty="0" smtClean="0"/>
              <a:t> = </a:t>
            </a:r>
            <a:r>
              <a:rPr lang="en-US" sz="2000" dirty="0" err="1" smtClean="0"/>
              <a:t>w</a:t>
            </a:r>
            <a:r>
              <a:rPr lang="en-US" sz="2000" baseline="-25000" dirty="0" err="1" smtClean="0"/>
              <a:t>c</a:t>
            </a:r>
            <a:r>
              <a:rPr lang="en-US" sz="2000" dirty="0" smtClean="0"/>
              <a:t> / </a:t>
            </a:r>
            <a:r>
              <a:rPr lang="en-US" sz="2000" dirty="0" err="1" smtClean="0"/>
              <a:t>N</a:t>
            </a:r>
            <a:r>
              <a:rPr lang="en-US" sz="2000" baseline="-25000" dirty="0" err="1" smtClean="0"/>
              <a:t>c</a:t>
            </a:r>
            <a:r>
              <a:rPr lang="en-US" sz="2000" baseline="-25000" dirty="0" smtClean="0"/>
              <a:t> </a:t>
            </a:r>
            <a:r>
              <a:rPr lang="en-US" sz="2000" dirty="0" smtClean="0"/>
              <a:t> </a:t>
            </a:r>
            <a:r>
              <a:rPr lang="en-US" sz="2000" dirty="0" err="1" smtClean="0"/>
              <a:t>ln</a:t>
            </a:r>
            <a:r>
              <a:rPr lang="en-US" sz="2000" dirty="0" smtClean="0"/>
              <a:t> (</a:t>
            </a:r>
            <a:r>
              <a:rPr lang="en-US" sz="2000" dirty="0" err="1" smtClean="0"/>
              <a:t>w</a:t>
            </a:r>
            <a:r>
              <a:rPr lang="en-US" sz="2000" baseline="-25000" dirty="0" err="1" smtClean="0"/>
              <a:t>c</a:t>
            </a:r>
            <a:r>
              <a:rPr lang="en-US" sz="2000" dirty="0" smtClean="0"/>
              <a:t> / w</a:t>
            </a:r>
            <a:r>
              <a:rPr lang="en-US" sz="2000" baseline="-25000" dirty="0" smtClean="0"/>
              <a:t>1</a:t>
            </a:r>
            <a:r>
              <a:rPr lang="en-US" sz="2000" dirty="0" smtClean="0"/>
              <a:t>) </a:t>
            </a:r>
          </a:p>
          <a:p>
            <a:pPr lvl="1">
              <a:buFont typeface="Wingdings" pitchFamily="2" charset="2"/>
              <a:buChar char="Ø"/>
            </a:pPr>
            <a:r>
              <a:rPr lang="en-US" sz="2000" dirty="0" smtClean="0"/>
              <a:t> t</a:t>
            </a:r>
            <a:r>
              <a:rPr lang="en-US" sz="2000" baseline="-25000" dirty="0" smtClean="0"/>
              <a:t>f2  </a:t>
            </a:r>
            <a:r>
              <a:rPr lang="en-US" sz="2000" dirty="0" smtClean="0"/>
              <a:t> = R</a:t>
            </a:r>
            <a:r>
              <a:rPr lang="en-US" sz="2000" baseline="30000" dirty="0" smtClean="0"/>
              <a:t>2</a:t>
            </a:r>
            <a:r>
              <a:rPr lang="en-US" sz="2000" dirty="0" smtClean="0"/>
              <a:t> /π</a:t>
            </a:r>
            <a:r>
              <a:rPr lang="en-US" sz="2000" baseline="30000" dirty="0" smtClean="0"/>
              <a:t>2</a:t>
            </a:r>
            <a:r>
              <a:rPr lang="en-US" sz="2000" dirty="0" smtClean="0"/>
              <a:t> D </a:t>
            </a:r>
            <a:r>
              <a:rPr lang="en-US" sz="2000" dirty="0" err="1" smtClean="0"/>
              <a:t>ln</a:t>
            </a:r>
            <a:r>
              <a:rPr lang="en-US" sz="2000" dirty="0" smtClean="0"/>
              <a:t> [6/π</a:t>
            </a:r>
            <a:r>
              <a:rPr lang="en-US" sz="2000" baseline="30000" dirty="0" smtClean="0"/>
              <a:t>2</a:t>
            </a:r>
            <a:r>
              <a:rPr lang="en-US" sz="2000" dirty="0" smtClean="0"/>
              <a:t>(w</a:t>
            </a:r>
            <a:r>
              <a:rPr lang="en-US" sz="2000" baseline="-25000" dirty="0" smtClean="0"/>
              <a:t>1 </a:t>
            </a:r>
            <a:r>
              <a:rPr lang="en-US" sz="2000" dirty="0" smtClean="0"/>
              <a:t>–w</a:t>
            </a:r>
            <a:r>
              <a:rPr lang="en-US" sz="2000" baseline="-25000" dirty="0" smtClean="0"/>
              <a:t>e</a:t>
            </a:r>
            <a:r>
              <a:rPr lang="en-US" sz="2000" dirty="0" smtClean="0"/>
              <a:t>)/( w –w</a:t>
            </a:r>
            <a:r>
              <a:rPr lang="en-US" sz="2000" baseline="-25000" dirty="0" smtClean="0"/>
              <a:t>e</a:t>
            </a:r>
            <a:r>
              <a:rPr lang="en-US" sz="2000" dirty="0" smtClean="0"/>
              <a:t>)]</a:t>
            </a:r>
          </a:p>
          <a:p>
            <a:pPr>
              <a:buFont typeface="Wingdings" pitchFamily="2" charset="2"/>
              <a:buChar char="Ø"/>
            </a:pPr>
            <a:endParaRPr lang="en-US" sz="2200" dirty="0" smtClean="0">
              <a:solidFill>
                <a:srgbClr val="002060"/>
              </a:solidFill>
            </a:endParaRPr>
          </a:p>
          <a:p>
            <a:endParaRPr lang="en-US" sz="2200" dirty="0" smtClean="0"/>
          </a:p>
          <a:p>
            <a:endParaRPr lang="en-US" sz="2200" dirty="0" smtClean="0"/>
          </a:p>
          <a:p>
            <a:endParaRPr lang="en-US" sz="2200" baseline="-25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b="1" dirty="0" smtClean="0">
                <a:solidFill>
                  <a:srgbClr val="FF0000"/>
                </a:solidFill>
              </a:rPr>
              <a:t>Drum</a:t>
            </a:r>
            <a:r>
              <a:rPr lang="en-US" b="1" dirty="0" smtClean="0">
                <a:solidFill>
                  <a:srgbClr val="FF0000"/>
                </a:solidFill>
              </a:rPr>
              <a:t> </a:t>
            </a:r>
            <a:r>
              <a:rPr lang="en-US" b="1" dirty="0" smtClean="0">
                <a:solidFill>
                  <a:srgbClr val="FF0000"/>
                </a:solidFill>
              </a:rPr>
              <a:t>Dryer</a:t>
            </a:r>
            <a:endParaRPr lang="en-US" b="1" dirty="0">
              <a:solidFill>
                <a:srgbClr val="FF0000"/>
              </a:solidFill>
            </a:endParaRPr>
          </a:p>
        </p:txBody>
      </p:sp>
      <p:pic>
        <p:nvPicPr>
          <p:cNvPr id="3" name="Content Placeholder 2" descr="C:\Users\jhangir\Desktop\double drum dryer open.png"/>
          <p:cNvPicPr>
            <a:picLocks noGrp="1" noChangeAspect="1" noChangeArrowheads="1"/>
          </p:cNvPicPr>
          <p:nvPr>
            <p:ph idx="1"/>
          </p:nvPr>
        </p:nvPicPr>
        <p:blipFill>
          <a:blip r:embed="rId2"/>
          <a:srcRect/>
          <a:stretch>
            <a:fillRect/>
          </a:stretch>
        </p:blipFill>
        <p:spPr bwMode="auto">
          <a:xfrm>
            <a:off x="1981200" y="1905000"/>
            <a:ext cx="5867400" cy="33528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solidFill>
                  <a:srgbClr val="FF0000"/>
                </a:solidFill>
              </a:rPr>
              <a:t>Drum Dryer with </a:t>
            </a:r>
            <a:r>
              <a:rPr lang="en-US" sz="3200" b="1" dirty="0" err="1" smtClean="0">
                <a:solidFill>
                  <a:srgbClr val="FF0000"/>
                </a:solidFill>
              </a:rPr>
              <a:t>Vapour</a:t>
            </a:r>
            <a:r>
              <a:rPr lang="en-US" sz="3200" b="1" dirty="0" smtClean="0">
                <a:solidFill>
                  <a:srgbClr val="FF0000"/>
                </a:solidFill>
              </a:rPr>
              <a:t> Hood</a:t>
            </a:r>
            <a:endParaRPr lang="en-US" sz="3200" b="1" dirty="0">
              <a:solidFill>
                <a:srgbClr val="FF0000"/>
              </a:solidFill>
            </a:endParaRPr>
          </a:p>
        </p:txBody>
      </p:sp>
      <p:pic>
        <p:nvPicPr>
          <p:cNvPr id="2050" name="Picture 2" descr="C:\Users\jhangir\Desktop\closed drum dryer.png"/>
          <p:cNvPicPr>
            <a:picLocks noGrp="1" noChangeAspect="1" noChangeArrowheads="1"/>
          </p:cNvPicPr>
          <p:nvPr>
            <p:ph idx="1"/>
          </p:nvPr>
        </p:nvPicPr>
        <p:blipFill>
          <a:blip r:embed="rId2"/>
          <a:srcRect/>
          <a:stretch>
            <a:fillRect/>
          </a:stretch>
        </p:blipFill>
        <p:spPr bwMode="auto">
          <a:xfrm>
            <a:off x="2209800" y="1981200"/>
            <a:ext cx="4343400" cy="3352800"/>
          </a:xfrm>
          <a:prstGeom prst="rect">
            <a:avLst/>
          </a:prstGeom>
          <a:noFill/>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25410005</TotalTime>
  <Words>787</Words>
  <Application>Microsoft Office PowerPoint</Application>
  <PresentationFormat>On-screen Show (4:3)</PresentationFormat>
  <Paragraphs>84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Drum Drying  &amp; Analysis</vt:lpstr>
      <vt:lpstr>Drum Drying </vt:lpstr>
      <vt:lpstr>Types of Drum Dryers</vt:lpstr>
      <vt:lpstr>Evaporation Rate and Drying Time</vt:lpstr>
      <vt:lpstr>Factors Affecting the Capacity and Operation of Drum Dryer</vt:lpstr>
      <vt:lpstr>Factors Affecting the Capacity and Operation of Drum Dryer</vt:lpstr>
      <vt:lpstr>Total Drying Time including diffusion controlled falling rate period</vt:lpstr>
      <vt:lpstr>Drum Dryer</vt:lpstr>
      <vt:lpstr>Drum Dryer with Vapour Hood</vt:lpstr>
      <vt:lpstr>Vacuum Drum Dryers- Single and double Roller types</vt:lpstr>
      <vt:lpstr>Slide 11</vt:lpstr>
    </vt:vector>
  </TitlesOfParts>
  <Company>RSSB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ICTDF-2007 TRADITIONAL INDIAN DAIRY PRODUCTS: Prospects for Industrialization</dc:title>
  <dc:creator>ps</dc:creator>
  <cp:lastModifiedBy>jhangir</cp:lastModifiedBy>
  <cp:revision>230</cp:revision>
  <dcterms:created xsi:type="dcterms:W3CDTF">2007-11-06T10:48:03Z</dcterms:created>
  <dcterms:modified xsi:type="dcterms:W3CDTF">2020-05-20T03:55:11Z</dcterms:modified>
</cp:coreProperties>
</file>