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72" r:id="rId6"/>
    <p:sldId id="273" r:id="rId7"/>
    <p:sldId id="274" r:id="rId8"/>
    <p:sldId id="275" r:id="rId9"/>
    <p:sldId id="258" r:id="rId10"/>
    <p:sldId id="263" r:id="rId11"/>
    <p:sldId id="264" r:id="rId12"/>
    <p:sldId id="259" r:id="rId13"/>
    <p:sldId id="260" r:id="rId14"/>
    <p:sldId id="261" r:id="rId15"/>
    <p:sldId id="262" r:id="rId16"/>
    <p:sldId id="266" r:id="rId17"/>
    <p:sldId id="265" r:id="rId18"/>
    <p:sldId id="267" r:id="rId19"/>
    <p:sldId id="268" r:id="rId20"/>
    <p:sldId id="269"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3600"/>
            <a:ext cx="8839200" cy="1470025"/>
          </a:xfrm>
        </p:spPr>
        <p:txBody>
          <a:bodyPr>
            <a:noAutofit/>
          </a:bodyPr>
          <a:lstStyle/>
          <a:p>
            <a:r>
              <a:rPr lang="en-US" sz="2800" b="1" dirty="0">
                <a:solidFill>
                  <a:srgbClr val="002060"/>
                </a:solidFill>
                <a:latin typeface="Times New Roman" pitchFamily="18" charset="0"/>
                <a:cs typeface="Times New Roman" pitchFamily="18" charset="0"/>
              </a:rPr>
              <a:t>EVALUATION, GRADING AND FABRICATION OF DRESSED CARCASSES INCLUDING POULTRY</a:t>
            </a:r>
            <a:endParaRPr lang="en-IN" sz="2800" dirty="0">
              <a:solidFill>
                <a:srgbClr val="002060"/>
              </a:solidFill>
              <a:latin typeface="Times New Roman" pitchFamily="18" charset="0"/>
              <a:cs typeface="Times New Roman" pitchFamily="18" charset="0"/>
            </a:endParaRPr>
          </a:p>
        </p:txBody>
      </p:sp>
      <p:sp>
        <p:nvSpPr>
          <p:cNvPr id="4" name="Subtitle 2"/>
          <p:cNvSpPr txBox="1">
            <a:spLocks/>
          </p:cNvSpPr>
          <p:nvPr/>
        </p:nvSpPr>
        <p:spPr>
          <a:xfrm>
            <a:off x="1371600" y="4191000"/>
            <a:ext cx="6858000" cy="17526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N" b="1" smtClean="0">
                <a:solidFill>
                  <a:schemeClr val="tx1"/>
                </a:solidFill>
                <a:latin typeface="Times New Roman" pitchFamily="18" charset="0"/>
                <a:cs typeface="Times New Roman" pitchFamily="18" charset="0"/>
              </a:rPr>
              <a:t>Dr. R. K. Jaiswal</a:t>
            </a:r>
          </a:p>
          <a:p>
            <a:r>
              <a:rPr lang="en-IN" smtClean="0">
                <a:solidFill>
                  <a:schemeClr val="tx1"/>
                </a:solidFill>
                <a:latin typeface="Times New Roman" pitchFamily="18" charset="0"/>
                <a:cs typeface="Times New Roman" pitchFamily="18" charset="0"/>
              </a:rPr>
              <a:t>Asstt. Prof.-cum-Jr. Scientist</a:t>
            </a:r>
          </a:p>
          <a:p>
            <a:r>
              <a:rPr lang="en-IN" smtClean="0">
                <a:solidFill>
                  <a:schemeClr val="tx1"/>
                </a:solidFill>
                <a:latin typeface="Times New Roman" pitchFamily="18" charset="0"/>
                <a:cs typeface="Times New Roman" pitchFamily="18" charset="0"/>
              </a:rPr>
              <a:t>Dept. of Livestock Products Technology</a:t>
            </a:r>
          </a:p>
          <a:p>
            <a:r>
              <a:rPr lang="en-IN" smtClean="0">
                <a:solidFill>
                  <a:schemeClr val="tx1"/>
                </a:solidFill>
                <a:latin typeface="Times New Roman" pitchFamily="18" charset="0"/>
                <a:cs typeface="Times New Roman" pitchFamily="18" charset="0"/>
              </a:rPr>
              <a:t>Bihar Veterinary College</a:t>
            </a:r>
          </a:p>
          <a:p>
            <a:r>
              <a:rPr lang="en-IN" smtClean="0">
                <a:solidFill>
                  <a:schemeClr val="tx1"/>
                </a:solidFill>
                <a:latin typeface="Times New Roman" pitchFamily="18" charset="0"/>
                <a:cs typeface="Times New Roman" pitchFamily="18" charset="0"/>
              </a:rPr>
              <a:t>Bihar Animal Sciences University</a:t>
            </a:r>
          </a:p>
          <a:p>
            <a:r>
              <a:rPr lang="en-IN" smtClean="0">
                <a:solidFill>
                  <a:schemeClr val="tx1"/>
                </a:solidFill>
                <a:latin typeface="Times New Roman" pitchFamily="18" charset="0"/>
                <a:cs typeface="Times New Roman" pitchFamily="18" charset="0"/>
              </a:rPr>
              <a:t>Patna-800014 (Bihar)</a:t>
            </a:r>
          </a:p>
          <a:p>
            <a:endParaRPr lang="en-IN"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19049"/>
            <a:ext cx="2857500" cy="150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
            <a:ext cx="1447800" cy="1527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1254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2060"/>
                </a:solidFill>
                <a:latin typeface="Times New Roman" pitchFamily="18" charset="0"/>
                <a:cs typeface="Times New Roman" pitchFamily="18" charset="0"/>
              </a:rPr>
              <a:t>Importance of grading </a:t>
            </a:r>
            <a:endParaRPr lang="en-IN" sz="40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P</a:t>
            </a:r>
            <a:r>
              <a:rPr lang="en-US" sz="2800" dirty="0" smtClean="0">
                <a:latin typeface="Times New Roman" pitchFamily="18" charset="0"/>
                <a:cs typeface="Times New Roman" pitchFamily="18" charset="0"/>
              </a:rPr>
              <a:t>roducer can </a:t>
            </a:r>
            <a:r>
              <a:rPr lang="en-US" sz="2800" dirty="0">
                <a:latin typeface="Times New Roman" pitchFamily="18" charset="0"/>
                <a:cs typeface="Times New Roman" pitchFamily="18" charset="0"/>
              </a:rPr>
              <a:t>certify animal and carcasses for class, quality and </a:t>
            </a:r>
            <a:r>
              <a:rPr lang="en-US" sz="2800" dirty="0" smtClean="0">
                <a:latin typeface="Times New Roman" pitchFamily="18" charset="0"/>
                <a:cs typeface="Times New Roman" pitchFamily="18" charset="0"/>
              </a:rPr>
              <a:t>condition through </a:t>
            </a:r>
            <a:r>
              <a:rPr lang="en-US" sz="2800" dirty="0">
                <a:latin typeface="Times New Roman" pitchFamily="18" charset="0"/>
                <a:cs typeface="Times New Roman" pitchFamily="18" charset="0"/>
              </a:rPr>
              <a:t>authorized agencies </a:t>
            </a:r>
            <a:r>
              <a:rPr lang="en-US" sz="2800" dirty="0" smtClean="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lvl="0" algn="just"/>
            <a:r>
              <a:rPr lang="en-IN" sz="2800" dirty="0">
                <a:latin typeface="Times New Roman" pitchFamily="18" charset="0"/>
                <a:cs typeface="Times New Roman" pitchFamily="18" charset="0"/>
              </a:rPr>
              <a:t>P</a:t>
            </a:r>
            <a:r>
              <a:rPr lang="en-US" sz="2800" dirty="0" err="1" smtClean="0">
                <a:latin typeface="Times New Roman" pitchFamily="18" charset="0"/>
                <a:cs typeface="Times New Roman" pitchFamily="18" charset="0"/>
              </a:rPr>
              <a:t>roducer</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recognise</a:t>
            </a:r>
            <a:r>
              <a:rPr lang="en-US" sz="2800" dirty="0">
                <a:latin typeface="Times New Roman" pitchFamily="18" charset="0"/>
                <a:cs typeface="Times New Roman" pitchFamily="18" charset="0"/>
              </a:rPr>
              <a:t> the quality he produced and paves ways for better planning to improve breeding </a:t>
            </a:r>
            <a:r>
              <a:rPr lang="en-US" sz="2800" dirty="0" err="1">
                <a:latin typeface="Times New Roman" pitchFamily="18" charset="0"/>
                <a:cs typeface="Times New Roman" pitchFamily="18" charset="0"/>
              </a:rPr>
              <a:t>programme</a:t>
            </a:r>
            <a:r>
              <a:rPr lang="en-US" sz="2800" dirty="0">
                <a:latin typeface="Times New Roman" pitchFamily="18" charset="0"/>
                <a:cs typeface="Times New Roman" pitchFamily="18" charset="0"/>
              </a:rPr>
              <a:t> and to produce high-grade animals and carcasses. </a:t>
            </a:r>
            <a:endParaRPr lang="en-IN" sz="2800" dirty="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Producer </a:t>
            </a:r>
            <a:r>
              <a:rPr lang="en-US" sz="2800" dirty="0">
                <a:latin typeface="Times New Roman" pitchFamily="18" charset="0"/>
                <a:cs typeface="Times New Roman" pitchFamily="18" charset="0"/>
              </a:rPr>
              <a:t>select the required types according to the needs of the market and consumer. </a:t>
            </a:r>
            <a:endParaRPr lang="en-IN" sz="2800" dirty="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Processor </a:t>
            </a:r>
            <a:r>
              <a:rPr lang="en-US" sz="2800" dirty="0">
                <a:latin typeface="Times New Roman" pitchFamily="18" charset="0"/>
                <a:cs typeface="Times New Roman" pitchFamily="18" charset="0"/>
              </a:rPr>
              <a:t>adopt or decide methods and procedures for disposing animals and carcasses.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775273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lgn="just"/>
            <a:r>
              <a:rPr lang="en-US" sz="2800" dirty="0" smtClean="0">
                <a:latin typeface="Times New Roman" pitchFamily="18" charset="0"/>
                <a:cs typeface="Times New Roman" pitchFamily="18" charset="0"/>
              </a:rPr>
              <a:t>Consumers </a:t>
            </a:r>
            <a:r>
              <a:rPr lang="en-US" sz="2800" dirty="0">
                <a:latin typeface="Times New Roman" pitchFamily="18" charset="0"/>
                <a:cs typeface="Times New Roman" pitchFamily="18" charset="0"/>
              </a:rPr>
              <a:t>purchase assured quality of meat and gives satisfaction over the money spent on purchasing the meat. </a:t>
            </a:r>
            <a:endParaRPr lang="en-IN" sz="2800" dirty="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Consumer </a:t>
            </a:r>
            <a:r>
              <a:rPr lang="en-US" sz="2800" dirty="0" err="1">
                <a:latin typeface="Times New Roman" pitchFamily="18" charset="0"/>
                <a:cs typeface="Times New Roman" pitchFamily="18" charset="0"/>
              </a:rPr>
              <a:t>utilise</a:t>
            </a:r>
            <a:r>
              <a:rPr lang="en-US" sz="2800" dirty="0">
                <a:latin typeface="Times New Roman" pitchFamily="18" charset="0"/>
                <a:cs typeface="Times New Roman" pitchFamily="18" charset="0"/>
              </a:rPr>
              <a:t> meat most efficiently by preparing it in the manner for which it is best suited.</a:t>
            </a:r>
            <a:endParaRPr lang="en-IN" sz="2800" dirty="0"/>
          </a:p>
        </p:txBody>
      </p:sp>
    </p:spTree>
    <p:extLst>
      <p:ext uri="{BB962C8B-B14F-4D97-AF65-F5344CB8AC3E}">
        <p14:creationId xmlns:p14="http://schemas.microsoft.com/office/powerpoint/2010/main" val="3522562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002060"/>
                </a:solidFill>
                <a:latin typeface="Times New Roman" pitchFamily="18" charset="0"/>
                <a:cs typeface="Times New Roman" pitchFamily="18" charset="0"/>
              </a:rPr>
              <a:t>Factors used to establish grades</a:t>
            </a:r>
            <a:endParaRPr lang="en-IN"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r>
              <a:rPr lang="en-US" sz="2800" dirty="0">
                <a:latin typeface="Times New Roman" pitchFamily="18" charset="0"/>
                <a:cs typeface="Times New Roman" pitchFamily="18" charset="0"/>
              </a:rPr>
              <a:t>In general the grade of an animal </a:t>
            </a:r>
            <a:r>
              <a:rPr lang="en-US" sz="2800" dirty="0" smtClean="0">
                <a:latin typeface="Times New Roman" pitchFamily="18" charset="0"/>
                <a:cs typeface="Times New Roman" pitchFamily="18" charset="0"/>
              </a:rPr>
              <a:t>is determined </a:t>
            </a:r>
            <a:r>
              <a:rPr lang="en-US" sz="2800" dirty="0">
                <a:latin typeface="Times New Roman" pitchFamily="18" charset="0"/>
                <a:cs typeface="Times New Roman" pitchFamily="18" charset="0"/>
              </a:rPr>
              <a:t>on the basis of three grades factors.</a:t>
            </a:r>
            <a:endParaRPr lang="en-IN" sz="2800" dirty="0">
              <a:latin typeface="Times New Roman" pitchFamily="18" charset="0"/>
              <a:cs typeface="Times New Roman" pitchFamily="18" charset="0"/>
            </a:endParaRPr>
          </a:p>
          <a:p>
            <a:pPr marL="0" lvl="0" indent="0" algn="just">
              <a:buNone/>
            </a:pPr>
            <a:r>
              <a:rPr lang="en-US" sz="2800" dirty="0" smtClean="0">
                <a:latin typeface="Times New Roman" pitchFamily="18" charset="0"/>
                <a:cs typeface="Times New Roman" pitchFamily="18" charset="0"/>
              </a:rPr>
              <a:t>1. Conformation </a:t>
            </a:r>
            <a:r>
              <a:rPr lang="en-US" sz="2800" dirty="0">
                <a:latin typeface="Times New Roman" pitchFamily="18" charset="0"/>
                <a:cs typeface="Times New Roman" pitchFamily="18" charset="0"/>
              </a:rPr>
              <a:t>- Morphology of animal</a:t>
            </a:r>
            <a:endParaRPr lang="en-IN" sz="2800" dirty="0">
              <a:latin typeface="Times New Roman" pitchFamily="18" charset="0"/>
              <a:cs typeface="Times New Roman" pitchFamily="18" charset="0"/>
            </a:endParaRPr>
          </a:p>
          <a:p>
            <a:pPr marL="0" lvl="0" indent="0" algn="just">
              <a:buNone/>
            </a:pPr>
            <a:r>
              <a:rPr lang="en-US" sz="2800" dirty="0" smtClean="0">
                <a:latin typeface="Times New Roman" pitchFamily="18" charset="0"/>
                <a:cs typeface="Times New Roman" pitchFamily="18" charset="0"/>
              </a:rPr>
              <a:t>2. Quality </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Meat </a:t>
            </a:r>
            <a:endParaRPr lang="en-IN" sz="2800" dirty="0">
              <a:latin typeface="Times New Roman" pitchFamily="18" charset="0"/>
              <a:cs typeface="Times New Roman" pitchFamily="18" charset="0"/>
            </a:endParaRPr>
          </a:p>
          <a:p>
            <a:pPr marL="0" lvl="0" indent="0" algn="just">
              <a:buNone/>
            </a:pPr>
            <a:r>
              <a:rPr lang="en-US" sz="2800" dirty="0" smtClean="0">
                <a:latin typeface="Times New Roman" pitchFamily="18" charset="0"/>
                <a:cs typeface="Times New Roman" pitchFamily="18" charset="0"/>
              </a:rPr>
              <a:t>3. Finish </a:t>
            </a:r>
            <a:r>
              <a:rPr lang="en-US" sz="2800" dirty="0">
                <a:latin typeface="Times New Roman" pitchFamily="18" charset="0"/>
                <a:cs typeface="Times New Roman" pitchFamily="18" charset="0"/>
              </a:rPr>
              <a:t>- Fatness of animal </a:t>
            </a:r>
            <a:endParaRPr lang="en-IN" sz="2800"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181622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latin typeface="Times New Roman" pitchFamily="18" charset="0"/>
                <a:cs typeface="Times New Roman" pitchFamily="18" charset="0"/>
              </a:rPr>
              <a:t/>
            </a:r>
            <a:br>
              <a:rPr lang="en-US" b="1" dirty="0" smtClean="0">
                <a:solidFill>
                  <a:srgbClr val="002060"/>
                </a:solidFill>
                <a:latin typeface="Times New Roman" pitchFamily="18" charset="0"/>
                <a:cs typeface="Times New Roman" pitchFamily="18" charset="0"/>
              </a:rPr>
            </a:br>
            <a:r>
              <a:rPr lang="en-US" b="1" dirty="0" smtClean="0">
                <a:solidFill>
                  <a:srgbClr val="002060"/>
                </a:solidFill>
                <a:latin typeface="Times New Roman" pitchFamily="18" charset="0"/>
                <a:cs typeface="Times New Roman" pitchFamily="18" charset="0"/>
              </a:rPr>
              <a:t>Conformation</a:t>
            </a:r>
            <a:r>
              <a:rPr lang="en-US" dirty="0" smtClean="0">
                <a:solidFill>
                  <a:srgbClr val="002060"/>
                </a:solidFill>
                <a:latin typeface="Times New Roman" pitchFamily="18" charset="0"/>
                <a:cs typeface="Times New Roman" pitchFamily="18" charset="0"/>
              </a:rPr>
              <a:t> </a:t>
            </a:r>
            <a:r>
              <a:rPr lang="en-IN" dirty="0">
                <a:solidFill>
                  <a:srgbClr val="002060"/>
                </a:solidFill>
                <a:latin typeface="Times New Roman" pitchFamily="18" charset="0"/>
                <a:cs typeface="Times New Roman" pitchFamily="18" charset="0"/>
              </a:rPr>
              <a:t/>
            </a:r>
            <a:br>
              <a:rPr lang="en-IN" dirty="0">
                <a:solidFill>
                  <a:srgbClr val="002060"/>
                </a:solidFill>
                <a:latin typeface="Times New Roman" pitchFamily="18" charset="0"/>
                <a:cs typeface="Times New Roman" pitchFamily="18" charset="0"/>
              </a:rPr>
            </a:br>
            <a:endParaRPr lang="en-IN"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the build, shape and outline (contour) of animal and its different primal cuts (wholesale cuts).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It is largely due to shape and size of the bones and muscles and the fat covering.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It </a:t>
            </a:r>
            <a:r>
              <a:rPr lang="en-US" sz="2800" dirty="0" smtClean="0">
                <a:latin typeface="Times New Roman" pitchFamily="18" charset="0"/>
                <a:cs typeface="Times New Roman" pitchFamily="18" charset="0"/>
              </a:rPr>
              <a:t>is attributable </a:t>
            </a:r>
            <a:r>
              <a:rPr lang="en-US" sz="2800" dirty="0">
                <a:latin typeface="Times New Roman" pitchFamily="18" charset="0"/>
                <a:cs typeface="Times New Roman" pitchFamily="18" charset="0"/>
              </a:rPr>
              <a:t>to breeding, and care of the animal.</a:t>
            </a:r>
            <a:endParaRPr lang="en-IN" sz="2800"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748961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latin typeface="Times New Roman" pitchFamily="18" charset="0"/>
                <a:cs typeface="Times New Roman" pitchFamily="18" charset="0"/>
              </a:rPr>
              <a:t/>
            </a:r>
            <a:br>
              <a:rPr lang="en-US" b="1" dirty="0" smtClean="0">
                <a:solidFill>
                  <a:srgbClr val="002060"/>
                </a:solidFill>
                <a:latin typeface="Times New Roman" pitchFamily="18" charset="0"/>
                <a:cs typeface="Times New Roman" pitchFamily="18" charset="0"/>
              </a:rPr>
            </a:br>
            <a:r>
              <a:rPr lang="en-US" b="1" dirty="0" smtClean="0">
                <a:solidFill>
                  <a:srgbClr val="002060"/>
                </a:solidFill>
                <a:latin typeface="Times New Roman" pitchFamily="18" charset="0"/>
                <a:cs typeface="Times New Roman" pitchFamily="18" charset="0"/>
              </a:rPr>
              <a:t>Quality </a:t>
            </a:r>
            <a:r>
              <a:rPr lang="en-IN" dirty="0">
                <a:solidFill>
                  <a:srgbClr val="002060"/>
                </a:solidFill>
                <a:latin typeface="Times New Roman" pitchFamily="18" charset="0"/>
                <a:cs typeface="Times New Roman" pitchFamily="18" charset="0"/>
              </a:rPr>
              <a:t/>
            </a:r>
            <a:br>
              <a:rPr lang="en-IN" dirty="0">
                <a:solidFill>
                  <a:srgbClr val="002060"/>
                </a:solidFill>
                <a:latin typeface="Times New Roman" pitchFamily="18" charset="0"/>
                <a:cs typeface="Times New Roman" pitchFamily="18" charset="0"/>
              </a:rPr>
            </a:br>
            <a:endParaRPr lang="en-IN"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the character of the muscle or the lean meat (without bone) of the animal and of the </a:t>
            </a:r>
            <a:r>
              <a:rPr lang="en-US" sz="2800" dirty="0" err="1" smtClean="0">
                <a:latin typeface="Times New Roman" pitchFamily="18" charset="0"/>
                <a:cs typeface="Times New Roman" pitchFamily="18" charset="0"/>
              </a:rPr>
              <a:t>intermuscular</a:t>
            </a:r>
            <a:r>
              <a:rPr lang="en-US" sz="2800" dirty="0" smtClean="0">
                <a:latin typeface="Times New Roman" pitchFamily="18" charset="0"/>
                <a:cs typeface="Times New Roman" pitchFamily="18" charset="0"/>
              </a:rPr>
              <a:t> (Seam fat) </a:t>
            </a:r>
            <a:r>
              <a:rPr lang="en-US" sz="2800" dirty="0">
                <a:latin typeface="Times New Roman" pitchFamily="18" charset="0"/>
                <a:cs typeface="Times New Roman" pitchFamily="18" charset="0"/>
              </a:rPr>
              <a:t>and intramuscular fat (marbling) contained in the meat.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It refers to firmness of the texture, freedom from coarseness to a certain extent.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External evidence of quality is found in the refinement of head, hide, hair, bone.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It is important as it is related to eating desirability i.e., tenderness palatability, colour, juiciness, </a:t>
            </a:r>
            <a:r>
              <a:rPr lang="en-US" sz="2800" dirty="0" err="1">
                <a:latin typeface="Times New Roman" pitchFamily="18" charset="0"/>
                <a:cs typeface="Times New Roman" pitchFamily="18" charset="0"/>
              </a:rPr>
              <a:t>odour</a:t>
            </a:r>
            <a:r>
              <a:rPr lang="en-US" sz="2800" dirty="0">
                <a:latin typeface="Times New Roman" pitchFamily="18" charset="0"/>
                <a:cs typeface="Times New Roman" pitchFamily="18" charset="0"/>
              </a:rPr>
              <a:t>, water holding capacity, etc.</a:t>
            </a:r>
            <a:endParaRPr lang="en-IN" sz="2800"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4167790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latin typeface="Times New Roman" pitchFamily="18" charset="0"/>
                <a:cs typeface="Times New Roman" pitchFamily="18" charset="0"/>
              </a:rPr>
              <a:t/>
            </a:r>
            <a:br>
              <a:rPr lang="en-US" b="1" dirty="0" smtClean="0">
                <a:solidFill>
                  <a:srgbClr val="002060"/>
                </a:solidFill>
                <a:latin typeface="Times New Roman" pitchFamily="18" charset="0"/>
                <a:cs typeface="Times New Roman" pitchFamily="18" charset="0"/>
              </a:rPr>
            </a:br>
            <a:r>
              <a:rPr lang="en-US" b="1" dirty="0" smtClean="0">
                <a:solidFill>
                  <a:srgbClr val="002060"/>
                </a:solidFill>
                <a:latin typeface="Times New Roman" pitchFamily="18" charset="0"/>
                <a:cs typeface="Times New Roman" pitchFamily="18" charset="0"/>
              </a:rPr>
              <a:t>Finish</a:t>
            </a:r>
            <a:r>
              <a:rPr lang="en-IN" dirty="0">
                <a:solidFill>
                  <a:srgbClr val="002060"/>
                </a:solidFill>
                <a:latin typeface="Times New Roman" pitchFamily="18" charset="0"/>
                <a:cs typeface="Times New Roman" pitchFamily="18" charset="0"/>
              </a:rPr>
              <a:t/>
            </a:r>
            <a:br>
              <a:rPr lang="en-IN" dirty="0">
                <a:solidFill>
                  <a:srgbClr val="002060"/>
                </a:solidFill>
                <a:latin typeface="Times New Roman" pitchFamily="18" charset="0"/>
                <a:cs typeface="Times New Roman" pitchFamily="18" charset="0"/>
              </a:rPr>
            </a:br>
            <a:endParaRPr lang="en-IN"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IN" sz="2800" dirty="0">
                <a:latin typeface="Times New Roman" pitchFamily="18" charset="0"/>
                <a:cs typeface="Times New Roman" pitchFamily="18" charset="0"/>
              </a:rPr>
              <a:t>It refers to one quantity, amount, colour </a:t>
            </a:r>
            <a:r>
              <a:rPr lang="en-IN" sz="2800" dirty="0" smtClean="0">
                <a:latin typeface="Times New Roman" pitchFamily="18" charset="0"/>
                <a:cs typeface="Times New Roman" pitchFamily="18" charset="0"/>
              </a:rPr>
              <a:t>and distribution of </a:t>
            </a:r>
            <a:r>
              <a:rPr lang="en-IN" sz="2800" dirty="0">
                <a:latin typeface="Times New Roman" pitchFamily="18" charset="0"/>
                <a:cs typeface="Times New Roman" pitchFamily="18" charset="0"/>
              </a:rPr>
              <a:t>fat</a:t>
            </a:r>
            <a:r>
              <a:rPr lang="en-IN" sz="2800" dirty="0" smtClean="0">
                <a:latin typeface="Times New Roman" pitchFamily="18" charset="0"/>
                <a:cs typeface="Times New Roman" pitchFamily="18" charset="0"/>
              </a:rPr>
              <a:t>.</a:t>
            </a:r>
          </a:p>
          <a:p>
            <a:pPr marL="0" lvl="0" indent="0">
              <a:buNone/>
            </a:pPr>
            <a:r>
              <a:rPr lang="en-IN" sz="2800" dirty="0" smtClean="0">
                <a:latin typeface="Times New Roman" pitchFamily="18" charset="0"/>
                <a:cs typeface="Times New Roman" pitchFamily="18" charset="0"/>
              </a:rPr>
              <a:t>This includes:</a:t>
            </a:r>
          </a:p>
          <a:p>
            <a:r>
              <a:rPr lang="en-IN" sz="2800" dirty="0">
                <a:latin typeface="Times New Roman" pitchFamily="18" charset="0"/>
                <a:cs typeface="Times New Roman" pitchFamily="18" charset="0"/>
              </a:rPr>
              <a:t>External: Subcutaneous fat</a:t>
            </a:r>
          </a:p>
          <a:p>
            <a:r>
              <a:rPr lang="en-IN" sz="2800" dirty="0" smtClean="0">
                <a:latin typeface="Times New Roman" pitchFamily="18" charset="0"/>
                <a:cs typeface="Times New Roman" pitchFamily="18" charset="0"/>
              </a:rPr>
              <a:t>Intramuscular </a:t>
            </a:r>
            <a:r>
              <a:rPr lang="en-IN" sz="2800" dirty="0">
                <a:latin typeface="Times New Roman" pitchFamily="18" charset="0"/>
                <a:cs typeface="Times New Roman" pitchFamily="18" charset="0"/>
              </a:rPr>
              <a:t>fat: Marbling</a:t>
            </a:r>
          </a:p>
          <a:p>
            <a:r>
              <a:rPr lang="en-IN" sz="2800" dirty="0" err="1" smtClean="0">
                <a:latin typeface="Times New Roman" pitchFamily="18" charset="0"/>
                <a:cs typeface="Times New Roman" pitchFamily="18" charset="0"/>
              </a:rPr>
              <a:t>Intermuscular</a:t>
            </a:r>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fat: Seam fat</a:t>
            </a:r>
          </a:p>
          <a:p>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38576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normAutofit/>
          </a:bodyPr>
          <a:lstStyle/>
          <a:p>
            <a:r>
              <a:rPr lang="en-IN" sz="4000" b="1" dirty="0" smtClean="0">
                <a:solidFill>
                  <a:srgbClr val="002060"/>
                </a:solidFill>
                <a:latin typeface="Times New Roman" pitchFamily="18" charset="0"/>
                <a:cs typeface="Times New Roman" pitchFamily="18" charset="0"/>
              </a:rPr>
              <a:t>USDA Grades for Meat</a:t>
            </a:r>
            <a:endParaRPr lang="en-IN" sz="4000" b="1" dirty="0">
              <a:solidFill>
                <a:srgbClr val="002060"/>
              </a:solidFill>
              <a:latin typeface="Times New Roman" pitchFamily="18" charset="0"/>
              <a:cs typeface="Times New Roman" pitchFamily="18" charset="0"/>
            </a:endParaRPr>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345" y="1219200"/>
            <a:ext cx="8395855" cy="5562600"/>
          </a:xfrm>
        </p:spPr>
      </p:pic>
    </p:spTree>
    <p:extLst>
      <p:ext uri="{BB962C8B-B14F-4D97-AF65-F5344CB8AC3E}">
        <p14:creationId xmlns:p14="http://schemas.microsoft.com/office/powerpoint/2010/main" val="2063160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solidFill>
                  <a:srgbClr val="002060"/>
                </a:solidFill>
                <a:latin typeface="Times New Roman" pitchFamily="18" charset="0"/>
                <a:cs typeface="Times New Roman" pitchFamily="18" charset="0"/>
              </a:rPr>
              <a:t>USDA Beef Quality Grades</a:t>
            </a:r>
            <a:endParaRPr lang="en-IN" sz="40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199"/>
            <a:ext cx="8305800" cy="4878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0840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solidFill>
                  <a:srgbClr val="002060"/>
                </a:solidFill>
                <a:latin typeface="Times New Roman" pitchFamily="18" charset="0"/>
                <a:cs typeface="Times New Roman" pitchFamily="18" charset="0"/>
              </a:rPr>
              <a:t>BIS </a:t>
            </a:r>
            <a:r>
              <a:rPr lang="en-IN" sz="4000" b="1" dirty="0">
                <a:solidFill>
                  <a:srgbClr val="002060"/>
                </a:solidFill>
                <a:latin typeface="Times New Roman" pitchFamily="18" charset="0"/>
                <a:cs typeface="Times New Roman" pitchFamily="18" charset="0"/>
              </a:rPr>
              <a:t>Grades for Meat</a:t>
            </a:r>
            <a:endParaRPr lang="en-IN" sz="4000" dirty="0">
              <a:solidFill>
                <a:srgbClr val="002060"/>
              </a:solidFill>
            </a:endParaRPr>
          </a:p>
        </p:txBody>
      </p:sp>
      <p:sp>
        <p:nvSpPr>
          <p:cNvPr id="9" name="Content Placeholder 8"/>
          <p:cNvSpPr>
            <a:spLocks noGrp="1"/>
          </p:cNvSpPr>
          <p:nvPr>
            <p:ph idx="1"/>
          </p:nvPr>
        </p:nvSpPr>
        <p:spPr>
          <a:xfrm>
            <a:off x="457200" y="1371600"/>
            <a:ext cx="8229600" cy="4525963"/>
          </a:xfrm>
        </p:spPr>
        <p:txBody>
          <a:bodyPr>
            <a:noAutofit/>
          </a:bodyPr>
          <a:lstStyle/>
          <a:p>
            <a:pPr lvl="0" algn="just"/>
            <a:r>
              <a:rPr lang="en-US" sz="2400" dirty="0">
                <a:latin typeface="Times New Roman" pitchFamily="18" charset="0"/>
                <a:cs typeface="Times New Roman" pitchFamily="18" charset="0"/>
              </a:rPr>
              <a:t>According </a:t>
            </a:r>
            <a:r>
              <a:rPr lang="en-US" sz="2400" dirty="0" smtClean="0">
                <a:latin typeface="Times New Roman" pitchFamily="18" charset="0"/>
                <a:cs typeface="Times New Roman" pitchFamily="18" charset="0"/>
              </a:rPr>
              <a:t>to BIS:IS 2537</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six grades for </a:t>
            </a:r>
            <a:r>
              <a:rPr lang="en-US" sz="2400" dirty="0">
                <a:latin typeface="Times New Roman" pitchFamily="18" charset="0"/>
                <a:cs typeface="Times New Roman" pitchFamily="18" charset="0"/>
              </a:rPr>
              <a:t>beef and buffalo carcasses based on conformation, finish and quality. </a:t>
            </a:r>
            <a:endParaRPr lang="en-US" sz="2400" dirty="0" smtClean="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According to BIS, </a:t>
            </a:r>
            <a:r>
              <a:rPr lang="en-US" sz="2400" dirty="0" smtClean="0">
                <a:latin typeface="Times New Roman" pitchFamily="18" charset="0"/>
                <a:cs typeface="Times New Roman" pitchFamily="18" charset="0"/>
              </a:rPr>
              <a:t>IS 2536</a:t>
            </a:r>
            <a:r>
              <a:rPr lang="en-US" sz="2400" dirty="0">
                <a:latin typeface="Times New Roman" pitchFamily="18" charset="0"/>
                <a:cs typeface="Times New Roman" pitchFamily="18" charset="0"/>
              </a:rPr>
              <a:t>: 1995, sheep and goat carcasses are divided into the main classes based largely upon age. They are</a:t>
            </a:r>
            <a:endParaRPr lang="en-IN" sz="2400" dirty="0">
              <a:latin typeface="Times New Roman" pitchFamily="18" charset="0"/>
              <a:cs typeface="Times New Roman" pitchFamily="18" charset="0"/>
            </a:endParaRPr>
          </a:p>
          <a:p>
            <a:pPr lvl="2" algn="just"/>
            <a:r>
              <a:rPr lang="en-US" dirty="0">
                <a:latin typeface="Times New Roman" pitchFamily="18" charset="0"/>
                <a:cs typeface="Times New Roman" pitchFamily="18" charset="0"/>
              </a:rPr>
              <a:t>Lamb (12 months or below)</a:t>
            </a:r>
            <a:endParaRPr lang="en-IN" dirty="0">
              <a:latin typeface="Times New Roman" pitchFamily="18" charset="0"/>
              <a:cs typeface="Times New Roman" pitchFamily="18" charset="0"/>
            </a:endParaRPr>
          </a:p>
          <a:p>
            <a:pPr lvl="2" algn="just"/>
            <a:r>
              <a:rPr lang="en-US" dirty="0">
                <a:latin typeface="Times New Roman" pitchFamily="18" charset="0"/>
                <a:cs typeface="Times New Roman" pitchFamily="18" charset="0"/>
              </a:rPr>
              <a:t>Yearling mutton (12 to 20 months) </a:t>
            </a:r>
            <a:endParaRPr lang="en-IN" dirty="0">
              <a:latin typeface="Times New Roman" pitchFamily="18" charset="0"/>
              <a:cs typeface="Times New Roman" pitchFamily="18" charset="0"/>
            </a:endParaRPr>
          </a:p>
          <a:p>
            <a:pPr lvl="2" algn="just"/>
            <a:r>
              <a:rPr lang="en-US" dirty="0">
                <a:latin typeface="Times New Roman" pitchFamily="18" charset="0"/>
                <a:cs typeface="Times New Roman" pitchFamily="18" charset="0"/>
              </a:rPr>
              <a:t>Mature mutton (above 20 months)</a:t>
            </a:r>
            <a:endParaRPr lang="en-IN" dirty="0">
              <a:latin typeface="Times New Roman" pitchFamily="18" charset="0"/>
              <a:cs typeface="Times New Roman" pitchFamily="18" charset="0"/>
            </a:endParaRPr>
          </a:p>
          <a:p>
            <a:pPr lvl="2" algn="just"/>
            <a:r>
              <a:rPr lang="en-US" dirty="0">
                <a:latin typeface="Times New Roman" pitchFamily="18" charset="0"/>
                <a:cs typeface="Times New Roman" pitchFamily="18" charset="0"/>
              </a:rPr>
              <a:t>The above three classes are divided into six grades based on conformation, finish and quality of the carcasses or cuts. </a:t>
            </a:r>
            <a:endParaRPr lang="en-IN"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Dressed chickens are graded on the basis of conformation, degree of fleshing, bruises, cuts and other quality attributes. </a:t>
            </a:r>
            <a:endParaRPr lang="en-IN" sz="2400" dirty="0">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677391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solidFill>
                  <a:srgbClr val="002060"/>
                </a:solidFill>
                <a:latin typeface="Times New Roman" pitchFamily="18" charset="0"/>
                <a:cs typeface="Times New Roman" pitchFamily="18" charset="0"/>
              </a:rPr>
              <a:t>BIS </a:t>
            </a:r>
            <a:r>
              <a:rPr lang="en-IN" sz="4000" b="1" dirty="0">
                <a:solidFill>
                  <a:srgbClr val="002060"/>
                </a:solidFill>
                <a:latin typeface="Times New Roman" pitchFamily="18" charset="0"/>
                <a:cs typeface="Times New Roman" pitchFamily="18" charset="0"/>
              </a:rPr>
              <a:t>Grades for Meat</a:t>
            </a:r>
            <a:endParaRPr lang="en-IN" sz="4000" dirty="0">
              <a:solidFill>
                <a:srgbClr val="00206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71800622"/>
              </p:ext>
            </p:extLst>
          </p:nvPr>
        </p:nvGraphicFramePr>
        <p:xfrm>
          <a:off x="1219200" y="1905000"/>
          <a:ext cx="6781800" cy="3352800"/>
        </p:xfrm>
        <a:graphic>
          <a:graphicData uri="http://schemas.openxmlformats.org/drawingml/2006/table">
            <a:tbl>
              <a:tblPr firstRow="1" bandRow="1">
                <a:tableStyleId>{5C22544A-7EE6-4342-B048-85BDC9FD1C3A}</a:tableStyleId>
              </a:tblPr>
              <a:tblGrid>
                <a:gridCol w="2696378">
                  <a:extLst>
                    <a:ext uri="{9D8B030D-6E8A-4147-A177-3AD203B41FA5}">
                      <a16:colId xmlns:a16="http://schemas.microsoft.com/office/drawing/2014/main" val="20000"/>
                    </a:ext>
                  </a:extLst>
                </a:gridCol>
                <a:gridCol w="4085422">
                  <a:extLst>
                    <a:ext uri="{9D8B030D-6E8A-4147-A177-3AD203B41FA5}">
                      <a16:colId xmlns:a16="http://schemas.microsoft.com/office/drawing/2014/main" val="20001"/>
                    </a:ext>
                  </a:extLst>
                </a:gridCol>
              </a:tblGrid>
              <a:tr h="370840">
                <a:tc>
                  <a:txBody>
                    <a:bodyPr/>
                    <a:lstStyle/>
                    <a:p>
                      <a:r>
                        <a:rPr lang="en-IN" sz="2800" dirty="0" smtClean="0">
                          <a:latin typeface="Times New Roman" pitchFamily="18" charset="0"/>
                          <a:cs typeface="Times New Roman" pitchFamily="18" charset="0"/>
                        </a:rPr>
                        <a:t>Species</a:t>
                      </a:r>
                      <a:endParaRPr lang="en-IN" sz="2800" dirty="0">
                        <a:latin typeface="Times New Roman" pitchFamily="18" charset="0"/>
                        <a:cs typeface="Times New Roman" pitchFamily="18" charset="0"/>
                      </a:endParaRPr>
                    </a:p>
                  </a:txBody>
                  <a:tcPr/>
                </a:tc>
                <a:tc>
                  <a:txBody>
                    <a:bodyPr/>
                    <a:lstStyle/>
                    <a:p>
                      <a:r>
                        <a:rPr lang="en-IN" sz="2800" dirty="0" smtClean="0">
                          <a:latin typeface="Times New Roman" pitchFamily="18" charset="0"/>
                          <a:cs typeface="Times New Roman" pitchFamily="18" charset="0"/>
                        </a:rPr>
                        <a:t>Grade name</a:t>
                      </a:r>
                      <a:endParaRPr lang="en-IN" sz="28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70840">
                <a:tc>
                  <a:txBody>
                    <a:bodyPr/>
                    <a:lstStyle/>
                    <a:p>
                      <a:r>
                        <a:rPr lang="en-IN" sz="2800" dirty="0" smtClean="0">
                          <a:latin typeface="Times New Roman" pitchFamily="18" charset="0"/>
                          <a:cs typeface="Times New Roman" pitchFamily="18" charset="0"/>
                        </a:rPr>
                        <a:t>Buffalo/Beef Carcass</a:t>
                      </a:r>
                      <a:endParaRPr lang="en-IN" sz="2800" dirty="0">
                        <a:latin typeface="Times New Roman" pitchFamily="18" charset="0"/>
                        <a:cs typeface="Times New Roman" pitchFamily="18" charset="0"/>
                      </a:endParaRPr>
                    </a:p>
                  </a:txBody>
                  <a:tcPr/>
                </a:tc>
                <a:tc>
                  <a:txBody>
                    <a:bodyPr/>
                    <a:lstStyle/>
                    <a:p>
                      <a:r>
                        <a:rPr lang="en-IN" sz="2800" dirty="0" smtClean="0">
                          <a:latin typeface="Times New Roman" pitchFamily="18" charset="0"/>
                          <a:cs typeface="Times New Roman" pitchFamily="18" charset="0"/>
                        </a:rPr>
                        <a:t>Prime, Choice, Good, Commercial, Utility, Cutter and Canner</a:t>
                      </a:r>
                      <a:endParaRPr lang="en-IN" sz="28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r>
                        <a:rPr lang="en-IN" sz="2800" dirty="0" smtClean="0">
                          <a:latin typeface="Times New Roman" pitchFamily="18" charset="0"/>
                          <a:cs typeface="Times New Roman" pitchFamily="18" charset="0"/>
                        </a:rPr>
                        <a:t>Sheep/Goat  Carcass</a:t>
                      </a:r>
                      <a:endParaRPr lang="en-IN" sz="2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800" dirty="0" smtClean="0">
                          <a:latin typeface="Times New Roman" pitchFamily="18" charset="0"/>
                          <a:cs typeface="Times New Roman" pitchFamily="18" charset="0"/>
                        </a:rPr>
                        <a:t>Prime, Choice, Good, Commercial, Utility, Cull</a:t>
                      </a:r>
                    </a:p>
                  </a:txBody>
                  <a:tcPr/>
                </a:tc>
                <a:extLst>
                  <a:ext uri="{0D108BD9-81ED-4DB2-BD59-A6C34878D82A}">
                    <a16:rowId xmlns:a16="http://schemas.microsoft.com/office/drawing/2014/main" val="10002"/>
                  </a:ext>
                </a:extLst>
              </a:tr>
              <a:tr h="370840">
                <a:tc>
                  <a:txBody>
                    <a:bodyPr/>
                    <a:lstStyle/>
                    <a:p>
                      <a:r>
                        <a:rPr lang="en-IN" sz="2800" dirty="0" smtClean="0">
                          <a:latin typeface="Times New Roman" pitchFamily="18" charset="0"/>
                          <a:cs typeface="Times New Roman" pitchFamily="18" charset="0"/>
                        </a:rPr>
                        <a:t>Dressed Chicken</a:t>
                      </a:r>
                      <a:endParaRPr lang="en-IN" sz="2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800" dirty="0" smtClean="0">
                          <a:latin typeface="Times New Roman" pitchFamily="18" charset="0"/>
                          <a:cs typeface="Times New Roman" pitchFamily="18" charset="0"/>
                        </a:rPr>
                        <a:t>Grade 1 and Grade 2</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596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solidFill>
                  <a:srgbClr val="002060"/>
                </a:solidFill>
                <a:latin typeface="Times New Roman" pitchFamily="18" charset="0"/>
                <a:cs typeface="Times New Roman" pitchFamily="18" charset="0"/>
              </a:rPr>
              <a:t>Evaluation</a:t>
            </a:r>
            <a:endParaRPr lang="en-IN" sz="40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800" dirty="0" smtClean="0">
                <a:latin typeface="Times New Roman" pitchFamily="18" charset="0"/>
                <a:cs typeface="Times New Roman" pitchFamily="18" charset="0"/>
              </a:rPr>
              <a:t>Grading and evaluation play important role in marketing and merchandizing of carcass.</a:t>
            </a:r>
          </a:p>
          <a:p>
            <a:pPr algn="just"/>
            <a:r>
              <a:rPr lang="en-IN" sz="2800" dirty="0" smtClean="0">
                <a:latin typeface="Times New Roman" pitchFamily="18" charset="0"/>
                <a:cs typeface="Times New Roman" pitchFamily="18" charset="0"/>
              </a:rPr>
              <a:t>Carcass </a:t>
            </a:r>
            <a:r>
              <a:rPr lang="en-IN" sz="2800" dirty="0">
                <a:latin typeface="Times New Roman" pitchFamily="18" charset="0"/>
                <a:cs typeface="Times New Roman" pitchFamily="18" charset="0"/>
              </a:rPr>
              <a:t>evaluation is a broader term which gives idea about carcass yield, meat processing character, palatability and overall quality of meat. </a:t>
            </a:r>
            <a:endParaRPr lang="en-IN" sz="2800" dirty="0" smtClean="0">
              <a:latin typeface="Times New Roman" pitchFamily="18" charset="0"/>
              <a:cs typeface="Times New Roman" pitchFamily="18" charset="0"/>
            </a:endParaRPr>
          </a:p>
          <a:p>
            <a:pPr algn="just"/>
            <a:r>
              <a:rPr lang="en-IN" sz="2800" dirty="0">
                <a:latin typeface="Times New Roman" pitchFamily="18" charset="0"/>
                <a:cs typeface="Times New Roman" pitchFamily="18" charset="0"/>
              </a:rPr>
              <a:t>E</a:t>
            </a:r>
            <a:r>
              <a:rPr lang="en-IN" sz="2800" dirty="0" smtClean="0">
                <a:latin typeface="Times New Roman" pitchFamily="18" charset="0"/>
                <a:cs typeface="Times New Roman" pitchFamily="18" charset="0"/>
              </a:rPr>
              <a:t>xtension </a:t>
            </a:r>
            <a:r>
              <a:rPr lang="en-IN" sz="2800" dirty="0">
                <a:latin typeface="Times New Roman" pitchFamily="18" charset="0"/>
                <a:cs typeface="Times New Roman" pitchFamily="18" charset="0"/>
              </a:rPr>
              <a:t>of grading that identifies carcass composition and value differences with greater precision than grades alone. </a:t>
            </a:r>
          </a:p>
        </p:txBody>
      </p:sp>
    </p:spTree>
    <p:extLst>
      <p:ext uri="{BB962C8B-B14F-4D97-AF65-F5344CB8AC3E}">
        <p14:creationId xmlns:p14="http://schemas.microsoft.com/office/powerpoint/2010/main" val="4135818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latin typeface="Times New Roman" pitchFamily="18" charset="0"/>
                <a:cs typeface="Times New Roman" pitchFamily="18" charset="0"/>
              </a:rPr>
              <a:t>FABRICATION OF CARCASSES OF FOOD ANIMALS </a:t>
            </a:r>
            <a:endParaRPr lang="en-IN"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r>
              <a:rPr lang="en-IN" sz="2800" dirty="0">
                <a:latin typeface="Times New Roman" pitchFamily="18" charset="0"/>
                <a:cs typeface="Times New Roman" pitchFamily="18" charset="0"/>
              </a:rPr>
              <a:t>The term meat cutting may aptly be defined as the art, skill or craft of separation of carcass wholesale primal cuts into different portions as to suit various needs in the meat trade and to facilitate easy handling by the butchers. </a:t>
            </a:r>
            <a:endParaRPr lang="en-IN"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The process of dividing of chilled carcass into various commercial parts is referred to as the cutting operation or fabrication of carcasses of food animals. </a:t>
            </a:r>
            <a:endParaRPr lang="en-IN" sz="2800" dirty="0" smtClean="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900008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latin typeface="Times New Roman" pitchFamily="18" charset="0"/>
                <a:cs typeface="Times New Roman" pitchFamily="18" charset="0"/>
              </a:rPr>
              <a:t>FABRICATION </a:t>
            </a:r>
            <a:r>
              <a:rPr lang="en-US" b="1" dirty="0">
                <a:solidFill>
                  <a:srgbClr val="002060"/>
                </a:solidFill>
                <a:latin typeface="Times New Roman" pitchFamily="18" charset="0"/>
                <a:cs typeface="Times New Roman" pitchFamily="18" charset="0"/>
              </a:rPr>
              <a:t>OF BEEF CARCASSES </a:t>
            </a:r>
            <a:endParaRPr lang="en-IN" dirty="0">
              <a:solidFill>
                <a:srgbClr val="002060"/>
              </a:solidFill>
              <a:latin typeface="Times New Roman" pitchFamily="18" charset="0"/>
              <a:cs typeface="Times New Roman" pitchFamily="18" charset="0"/>
            </a:endParaRPr>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600200"/>
            <a:ext cx="7010400" cy="3353222"/>
          </a:xfrm>
        </p:spPr>
      </p:pic>
      <p:sp>
        <p:nvSpPr>
          <p:cNvPr id="8" name="TextBox 7"/>
          <p:cNvSpPr txBox="1"/>
          <p:nvPr/>
        </p:nvSpPr>
        <p:spPr>
          <a:xfrm>
            <a:off x="1558636" y="4953422"/>
            <a:ext cx="6705600" cy="523220"/>
          </a:xfrm>
          <a:prstGeom prst="rect">
            <a:avLst/>
          </a:prstGeom>
          <a:noFill/>
        </p:spPr>
        <p:txBody>
          <a:bodyPr wrap="square" rtlCol="0">
            <a:spAutoFit/>
          </a:bodyPr>
          <a:lstStyle/>
          <a:p>
            <a:pPr algn="ctr"/>
            <a:r>
              <a:rPr lang="en-IN" sz="2800" b="1" dirty="0" smtClean="0">
                <a:latin typeface="Times New Roman" pitchFamily="18" charset="0"/>
                <a:cs typeface="Times New Roman" pitchFamily="18" charset="0"/>
              </a:rPr>
              <a:t>Beef Carcass: Primal Cuts</a:t>
            </a:r>
            <a:endParaRPr lang="en-IN"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360944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latin typeface="Times New Roman" pitchFamily="18" charset="0"/>
                <a:cs typeface="Times New Roman" pitchFamily="18" charset="0"/>
              </a:rPr>
              <a:t> </a:t>
            </a:r>
            <a:r>
              <a:rPr lang="en-US" b="1" dirty="0">
                <a:solidFill>
                  <a:srgbClr val="002060"/>
                </a:solidFill>
                <a:latin typeface="Times New Roman" pitchFamily="18" charset="0"/>
                <a:cs typeface="Times New Roman" pitchFamily="18" charset="0"/>
              </a:rPr>
              <a:t>FABRICATION OF </a:t>
            </a:r>
            <a:r>
              <a:rPr lang="en-US" b="1" dirty="0" smtClean="0">
                <a:solidFill>
                  <a:srgbClr val="002060"/>
                </a:solidFill>
                <a:latin typeface="Times New Roman" pitchFamily="18" charset="0"/>
                <a:cs typeface="Times New Roman" pitchFamily="18" charset="0"/>
              </a:rPr>
              <a:t>PORK </a:t>
            </a:r>
            <a:r>
              <a:rPr lang="en-US" b="1" dirty="0">
                <a:solidFill>
                  <a:srgbClr val="002060"/>
                </a:solidFill>
                <a:latin typeface="Times New Roman" pitchFamily="18" charset="0"/>
                <a:cs typeface="Times New Roman" pitchFamily="18" charset="0"/>
              </a:rPr>
              <a:t>CARCASSES </a:t>
            </a:r>
            <a:endParaRPr lang="en-IN" dirty="0">
              <a:solidFill>
                <a:srgbClr val="002060"/>
              </a:solidFill>
            </a:endParaRPr>
          </a:p>
        </p:txBody>
      </p:sp>
      <p:pic>
        <p:nvPicPr>
          <p:cNvPr id="7" name="Content Placeholder 6" descr="Screen Clipping"/>
          <p:cNvPicPr>
            <a:picLocks noGrp="1" noChangeAspect="1"/>
          </p:cNvPicPr>
          <p:nvPr>
            <p:ph idx="1"/>
          </p:nvPr>
        </p:nvPicPr>
        <p:blipFill rotWithShape="1">
          <a:blip r:embed="rId2">
            <a:extLst>
              <a:ext uri="{28A0092B-C50C-407E-A947-70E740481C1C}">
                <a14:useLocalDpi xmlns:a14="http://schemas.microsoft.com/office/drawing/2010/main" val="0"/>
              </a:ext>
            </a:extLst>
          </a:blip>
          <a:srcRect t="4397" b="1990"/>
          <a:stretch/>
        </p:blipFill>
        <p:spPr>
          <a:xfrm>
            <a:off x="1524000" y="1905000"/>
            <a:ext cx="6325483" cy="3581400"/>
          </a:xfrm>
        </p:spPr>
      </p:pic>
      <p:sp>
        <p:nvSpPr>
          <p:cNvPr id="8" name="TextBox 7"/>
          <p:cNvSpPr txBox="1"/>
          <p:nvPr/>
        </p:nvSpPr>
        <p:spPr>
          <a:xfrm>
            <a:off x="1981200" y="5105400"/>
            <a:ext cx="6705600" cy="523220"/>
          </a:xfrm>
          <a:prstGeom prst="rect">
            <a:avLst/>
          </a:prstGeom>
          <a:noFill/>
        </p:spPr>
        <p:txBody>
          <a:bodyPr wrap="square" rtlCol="0">
            <a:spAutoFit/>
          </a:bodyPr>
          <a:lstStyle/>
          <a:p>
            <a:pPr algn="ctr"/>
            <a:r>
              <a:rPr lang="en-IN" sz="2800" b="1" dirty="0" smtClean="0">
                <a:latin typeface="Times New Roman" pitchFamily="18" charset="0"/>
                <a:cs typeface="Times New Roman" pitchFamily="18" charset="0"/>
              </a:rPr>
              <a:t>Pork Carcass: Primal Cuts</a:t>
            </a:r>
            <a:endParaRPr lang="en-IN"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514479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latin typeface="Times New Roman" pitchFamily="18" charset="0"/>
                <a:cs typeface="Times New Roman" pitchFamily="18" charset="0"/>
              </a:rPr>
              <a:t>FABRICATION OF </a:t>
            </a:r>
            <a:r>
              <a:rPr lang="en-US" b="1" dirty="0" smtClean="0">
                <a:solidFill>
                  <a:srgbClr val="002060"/>
                </a:solidFill>
                <a:latin typeface="Times New Roman" pitchFamily="18" charset="0"/>
                <a:cs typeface="Times New Roman" pitchFamily="18" charset="0"/>
              </a:rPr>
              <a:t>GOAT/LAMB </a:t>
            </a:r>
            <a:r>
              <a:rPr lang="en-US" b="1" dirty="0">
                <a:solidFill>
                  <a:srgbClr val="002060"/>
                </a:solidFill>
                <a:latin typeface="Times New Roman" pitchFamily="18" charset="0"/>
                <a:cs typeface="Times New Roman" pitchFamily="18" charset="0"/>
              </a:rPr>
              <a:t>CARCASSES</a:t>
            </a:r>
            <a:endParaRPr lang="en-IN" dirty="0">
              <a:solidFill>
                <a:srgbClr val="002060"/>
              </a:solidFill>
            </a:endParaRP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402984"/>
            <a:ext cx="6820852" cy="2209800"/>
          </a:xfr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0764" y="3581400"/>
            <a:ext cx="6115904" cy="2619741"/>
          </a:xfrm>
          <a:prstGeom prst="rect">
            <a:avLst/>
          </a:prstGeom>
        </p:spPr>
      </p:pic>
      <p:sp>
        <p:nvSpPr>
          <p:cNvPr id="6" name="TextBox 5"/>
          <p:cNvSpPr txBox="1"/>
          <p:nvPr/>
        </p:nvSpPr>
        <p:spPr>
          <a:xfrm>
            <a:off x="1600200" y="6162020"/>
            <a:ext cx="6705600" cy="523220"/>
          </a:xfrm>
          <a:prstGeom prst="rect">
            <a:avLst/>
          </a:prstGeom>
          <a:noFill/>
        </p:spPr>
        <p:txBody>
          <a:bodyPr wrap="square" rtlCol="0">
            <a:spAutoFit/>
          </a:bodyPr>
          <a:lstStyle/>
          <a:p>
            <a:pPr algn="ctr"/>
            <a:r>
              <a:rPr lang="en-IN" sz="2800" b="1" dirty="0" smtClean="0">
                <a:latin typeface="Times New Roman" pitchFamily="18" charset="0"/>
                <a:cs typeface="Times New Roman" pitchFamily="18" charset="0"/>
              </a:rPr>
              <a:t>Goat/Lamb  Carcass: Primal Cuts (BIS)</a:t>
            </a:r>
            <a:endParaRPr lang="en-IN" sz="2800" b="1" dirty="0">
              <a:latin typeface="Times New Roman" pitchFamily="18" charset="0"/>
              <a:cs typeface="Times New Roman" pitchFamily="18" charset="0"/>
            </a:endParaRPr>
          </a:p>
        </p:txBody>
      </p:sp>
      <p:sp>
        <p:nvSpPr>
          <p:cNvPr id="8" name="TextBox 7"/>
          <p:cNvSpPr txBox="1"/>
          <p:nvPr/>
        </p:nvSpPr>
        <p:spPr>
          <a:xfrm>
            <a:off x="1447800" y="3286780"/>
            <a:ext cx="6705600" cy="523220"/>
          </a:xfrm>
          <a:prstGeom prst="rect">
            <a:avLst/>
          </a:prstGeom>
          <a:noFill/>
        </p:spPr>
        <p:txBody>
          <a:bodyPr wrap="square" rtlCol="0">
            <a:spAutoFit/>
          </a:bodyPr>
          <a:lstStyle/>
          <a:p>
            <a:pPr algn="ctr"/>
            <a:r>
              <a:rPr lang="en-IN" sz="2800" b="1" dirty="0" smtClean="0">
                <a:latin typeface="Times New Roman" pitchFamily="18" charset="0"/>
                <a:cs typeface="Times New Roman" pitchFamily="18" charset="0"/>
              </a:rPr>
              <a:t>Goat/Lamb  Carcass: Primal Cuts (USDA)</a:t>
            </a:r>
            <a:endParaRPr lang="en-IN"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02899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latin typeface="Times New Roman" pitchFamily="18" charset="0"/>
                <a:cs typeface="Times New Roman" pitchFamily="18" charset="0"/>
              </a:rPr>
              <a:t>FABRICATION OF </a:t>
            </a:r>
            <a:r>
              <a:rPr lang="en-US" b="1" dirty="0" smtClean="0">
                <a:solidFill>
                  <a:srgbClr val="002060"/>
                </a:solidFill>
                <a:latin typeface="Times New Roman" pitchFamily="18" charset="0"/>
                <a:cs typeface="Times New Roman" pitchFamily="18" charset="0"/>
              </a:rPr>
              <a:t>POULTRY </a:t>
            </a:r>
            <a:r>
              <a:rPr lang="en-US" b="1" dirty="0">
                <a:solidFill>
                  <a:srgbClr val="002060"/>
                </a:solidFill>
                <a:latin typeface="Times New Roman" pitchFamily="18" charset="0"/>
                <a:cs typeface="Times New Roman" pitchFamily="18" charset="0"/>
              </a:rPr>
              <a:t>CARCASSES</a:t>
            </a:r>
            <a:endParaRPr lang="en-IN" dirty="0">
              <a:solidFill>
                <a:srgbClr val="002060"/>
              </a:solidFill>
            </a:endParaRP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1800" y="1559842"/>
            <a:ext cx="3294357" cy="4444056"/>
          </a:xfrm>
        </p:spPr>
      </p:pic>
      <p:sp>
        <p:nvSpPr>
          <p:cNvPr id="6" name="TextBox 5"/>
          <p:cNvSpPr txBox="1"/>
          <p:nvPr/>
        </p:nvSpPr>
        <p:spPr>
          <a:xfrm>
            <a:off x="1752600" y="5867400"/>
            <a:ext cx="6705600" cy="523220"/>
          </a:xfrm>
          <a:prstGeom prst="rect">
            <a:avLst/>
          </a:prstGeom>
          <a:noFill/>
        </p:spPr>
        <p:txBody>
          <a:bodyPr wrap="square" rtlCol="0">
            <a:spAutoFit/>
          </a:bodyPr>
          <a:lstStyle/>
          <a:p>
            <a:pPr algn="ctr"/>
            <a:r>
              <a:rPr lang="en-IN" sz="2800" b="1" dirty="0" smtClean="0">
                <a:latin typeface="Times New Roman" pitchFamily="18" charset="0"/>
                <a:cs typeface="Times New Roman" pitchFamily="18" charset="0"/>
              </a:rPr>
              <a:t>Poultry Carcass: Primal Cuts</a:t>
            </a:r>
            <a:endParaRPr lang="en-IN"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659454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IN" sz="4000" b="1" dirty="0" smtClean="0">
                <a:solidFill>
                  <a:srgbClr val="002060"/>
                </a:solidFill>
                <a:latin typeface="Times New Roman" pitchFamily="18" charset="0"/>
                <a:cs typeface="Times New Roman" pitchFamily="18" charset="0"/>
              </a:rPr>
              <a:t>Carcass evaluation </a:t>
            </a:r>
            <a:r>
              <a:rPr lang="en-IN" sz="4000" b="1" dirty="0">
                <a:solidFill>
                  <a:srgbClr val="002060"/>
                </a:solidFill>
                <a:latin typeface="Times New Roman" pitchFamily="18" charset="0"/>
                <a:cs typeface="Times New Roman" pitchFamily="18" charset="0"/>
              </a:rPr>
              <a:t>p</a:t>
            </a:r>
            <a:r>
              <a:rPr lang="en-IN" sz="4000" b="1" dirty="0" smtClean="0">
                <a:solidFill>
                  <a:srgbClr val="002060"/>
                </a:solidFill>
                <a:latin typeface="Times New Roman" pitchFamily="18" charset="0"/>
                <a:cs typeface="Times New Roman" pitchFamily="18" charset="0"/>
              </a:rPr>
              <a:t>rocedures</a:t>
            </a:r>
            <a:endParaRPr lang="en-IN" sz="40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01762"/>
            <a:ext cx="8229600" cy="4525963"/>
          </a:xfrm>
        </p:spPr>
        <p:txBody>
          <a:bodyPr>
            <a:normAutofit/>
          </a:bodyPr>
          <a:lstStyle/>
          <a:p>
            <a:pPr marL="0" indent="0" algn="just">
              <a:buNone/>
            </a:pPr>
            <a:r>
              <a:rPr lang="en-IN" sz="2800" b="1" dirty="0">
                <a:latin typeface="Times New Roman" pitchFamily="18" charset="0"/>
                <a:cs typeface="Times New Roman" pitchFamily="18" charset="0"/>
              </a:rPr>
              <a:t>Dressing </a:t>
            </a:r>
            <a:r>
              <a:rPr lang="en-IN" sz="2800" b="1" dirty="0" err="1">
                <a:latin typeface="Times New Roman" pitchFamily="18" charset="0"/>
                <a:cs typeface="Times New Roman" pitchFamily="18" charset="0"/>
              </a:rPr>
              <a:t>Percent</a:t>
            </a:r>
            <a:r>
              <a:rPr lang="en-IN" sz="2800" b="1" dirty="0">
                <a:latin typeface="Times New Roman" pitchFamily="18" charset="0"/>
                <a:cs typeface="Times New Roman" pitchFamily="18" charset="0"/>
              </a:rPr>
              <a:t> or </a:t>
            </a:r>
            <a:r>
              <a:rPr lang="en-IN" sz="2800" b="1" dirty="0" smtClean="0">
                <a:latin typeface="Times New Roman" pitchFamily="18" charset="0"/>
                <a:cs typeface="Times New Roman" pitchFamily="18" charset="0"/>
              </a:rPr>
              <a:t>Carcass Yield  </a:t>
            </a:r>
          </a:p>
          <a:p>
            <a:pPr marL="0" indent="0" algn="just">
              <a:buNone/>
            </a:pPr>
            <a:r>
              <a:rPr lang="en-IN" sz="2800" dirty="0" smtClean="0">
                <a:latin typeface="Times New Roman" pitchFamily="18" charset="0"/>
                <a:cs typeface="Times New Roman" pitchFamily="18" charset="0"/>
              </a:rPr>
              <a:t>Dressing </a:t>
            </a:r>
            <a:r>
              <a:rPr lang="en-IN" sz="2800" dirty="0" err="1">
                <a:latin typeface="Times New Roman" pitchFamily="18" charset="0"/>
                <a:cs typeface="Times New Roman" pitchFamily="18" charset="0"/>
              </a:rPr>
              <a:t>percent</a:t>
            </a:r>
            <a:r>
              <a:rPr lang="en-IN" sz="2800" dirty="0">
                <a:latin typeface="Times New Roman" pitchFamily="18" charset="0"/>
                <a:cs typeface="Times New Roman" pitchFamily="18" charset="0"/>
              </a:rPr>
              <a:t> is calculated by dividing the chilled carcass weight by the live weight and multiplying by 100.</a:t>
            </a:r>
          </a:p>
          <a:p>
            <a:pPr algn="just"/>
            <a:endParaRPr lang="en-IN" sz="2800"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065176516"/>
              </p:ext>
            </p:extLst>
          </p:nvPr>
        </p:nvGraphicFramePr>
        <p:xfrm>
          <a:off x="838200" y="3456620"/>
          <a:ext cx="7696200" cy="2579370"/>
        </p:xfrm>
        <a:graphic>
          <a:graphicData uri="http://schemas.openxmlformats.org/drawingml/2006/table">
            <a:tbl>
              <a:tblPr firstRow="1" firstCol="1" bandRow="1">
                <a:tableStyleId>{5C22544A-7EE6-4342-B048-85BDC9FD1C3A}</a:tableStyleId>
              </a:tblPr>
              <a:tblGrid>
                <a:gridCol w="3848100">
                  <a:extLst>
                    <a:ext uri="{9D8B030D-6E8A-4147-A177-3AD203B41FA5}">
                      <a16:colId xmlns:a16="http://schemas.microsoft.com/office/drawing/2014/main" val="20000"/>
                    </a:ext>
                  </a:extLst>
                </a:gridCol>
                <a:gridCol w="3848100">
                  <a:extLst>
                    <a:ext uri="{9D8B030D-6E8A-4147-A177-3AD203B41FA5}">
                      <a16:colId xmlns:a16="http://schemas.microsoft.com/office/drawing/2014/main" val="20001"/>
                    </a:ext>
                  </a:extLst>
                </a:gridCol>
              </a:tblGrid>
              <a:tr h="0">
                <a:tc>
                  <a:txBody>
                    <a:bodyPr/>
                    <a:lstStyle/>
                    <a:p>
                      <a:pPr algn="ctr">
                        <a:lnSpc>
                          <a:spcPct val="115000"/>
                        </a:lnSpc>
                        <a:spcAft>
                          <a:spcPts val="1000"/>
                        </a:spcAft>
                      </a:pPr>
                      <a:r>
                        <a:rPr lang="en-US" sz="2400" dirty="0">
                          <a:effectLst/>
                          <a:latin typeface="Times New Roman" pitchFamily="18" charset="0"/>
                          <a:cs typeface="Times New Roman" pitchFamily="18" charset="0"/>
                        </a:rPr>
                        <a:t>Kind of animals </a:t>
                      </a:r>
                      <a:endParaRPr lang="en-IN" sz="2000" dirty="0">
                        <a:effectLst/>
                        <a:latin typeface="Times New Roman" pitchFamily="18" charset="0"/>
                        <a:ea typeface="Calibri"/>
                        <a:cs typeface="Times New Roman" pitchFamily="18" charset="0"/>
                      </a:endParaRPr>
                    </a:p>
                  </a:txBody>
                  <a:tcPr marL="47625" marR="47625" marT="47625" marB="47625">
                    <a:solidFill>
                      <a:schemeClr val="accent2"/>
                    </a:solidFill>
                  </a:tcPr>
                </a:tc>
                <a:tc>
                  <a:txBody>
                    <a:bodyPr/>
                    <a:lstStyle/>
                    <a:p>
                      <a:pPr algn="ctr">
                        <a:lnSpc>
                          <a:spcPct val="115000"/>
                        </a:lnSpc>
                        <a:spcAft>
                          <a:spcPts val="1000"/>
                        </a:spcAft>
                      </a:pPr>
                      <a:r>
                        <a:rPr lang="en-US" sz="2400" dirty="0">
                          <a:effectLst/>
                          <a:latin typeface="Times New Roman" pitchFamily="18" charset="0"/>
                          <a:cs typeface="Times New Roman" pitchFamily="18" charset="0"/>
                        </a:rPr>
                        <a:t>Carcass yield (%) </a:t>
                      </a:r>
                      <a:endParaRPr lang="en-IN" sz="2000" dirty="0">
                        <a:effectLst/>
                        <a:latin typeface="Times New Roman" pitchFamily="18" charset="0"/>
                        <a:ea typeface="Calibri"/>
                        <a:cs typeface="Times New Roman" pitchFamily="18" charset="0"/>
                      </a:endParaRPr>
                    </a:p>
                  </a:txBody>
                  <a:tcPr marL="47625" marR="47625" marT="47625" marB="47625">
                    <a:solidFill>
                      <a:schemeClr val="accent2"/>
                    </a:solidFill>
                  </a:tcPr>
                </a:tc>
                <a:extLst>
                  <a:ext uri="{0D108BD9-81ED-4DB2-BD59-A6C34878D82A}">
                    <a16:rowId xmlns:a16="http://schemas.microsoft.com/office/drawing/2014/main" val="10000"/>
                  </a:ext>
                </a:extLst>
              </a:tr>
              <a:tr h="0">
                <a:tc>
                  <a:txBody>
                    <a:bodyPr/>
                    <a:lstStyle/>
                    <a:p>
                      <a:pPr algn="ctr">
                        <a:lnSpc>
                          <a:spcPct val="115000"/>
                        </a:lnSpc>
                        <a:spcAft>
                          <a:spcPts val="1000"/>
                        </a:spcAft>
                      </a:pPr>
                      <a:r>
                        <a:rPr lang="en-US" sz="2400" dirty="0">
                          <a:effectLst/>
                          <a:latin typeface="Times New Roman" pitchFamily="18" charset="0"/>
                          <a:cs typeface="Times New Roman" pitchFamily="18" charset="0"/>
                        </a:rPr>
                        <a:t>Cattle </a:t>
                      </a:r>
                      <a:endParaRPr lang="en-IN" sz="2000" dirty="0">
                        <a:effectLst/>
                        <a:latin typeface="Times New Roman" pitchFamily="18" charset="0"/>
                        <a:ea typeface="Calibri"/>
                        <a:cs typeface="Times New Roman" pitchFamily="18" charset="0"/>
                      </a:endParaRPr>
                    </a:p>
                  </a:txBody>
                  <a:tcPr marL="47625" marR="47625" marT="47625" marB="47625">
                    <a:solidFill>
                      <a:schemeClr val="tx2"/>
                    </a:solidFill>
                  </a:tcPr>
                </a:tc>
                <a:tc>
                  <a:txBody>
                    <a:bodyPr/>
                    <a:lstStyle/>
                    <a:p>
                      <a:pPr algn="ctr">
                        <a:lnSpc>
                          <a:spcPct val="115000"/>
                        </a:lnSpc>
                        <a:spcAft>
                          <a:spcPts val="1000"/>
                        </a:spcAft>
                      </a:pPr>
                      <a:r>
                        <a:rPr lang="en-US" sz="2400">
                          <a:effectLst/>
                          <a:latin typeface="Times New Roman" pitchFamily="18" charset="0"/>
                          <a:cs typeface="Times New Roman" pitchFamily="18" charset="0"/>
                        </a:rPr>
                        <a:t>50 to 54</a:t>
                      </a:r>
                      <a:endParaRPr lang="en-IN" sz="2000">
                        <a:effectLst/>
                        <a:latin typeface="Times New Roman" pitchFamily="18" charset="0"/>
                        <a:ea typeface="Calibri"/>
                        <a:cs typeface="Times New Roman" pitchFamily="18" charset="0"/>
                      </a:endParaRPr>
                    </a:p>
                  </a:txBody>
                  <a:tcPr marL="47625" marR="47625" marT="47625" marB="47625"/>
                </a:tc>
                <a:extLst>
                  <a:ext uri="{0D108BD9-81ED-4DB2-BD59-A6C34878D82A}">
                    <a16:rowId xmlns:a16="http://schemas.microsoft.com/office/drawing/2014/main" val="10001"/>
                  </a:ext>
                </a:extLst>
              </a:tr>
              <a:tr h="0">
                <a:tc>
                  <a:txBody>
                    <a:bodyPr/>
                    <a:lstStyle/>
                    <a:p>
                      <a:pPr algn="ctr">
                        <a:lnSpc>
                          <a:spcPct val="115000"/>
                        </a:lnSpc>
                        <a:spcAft>
                          <a:spcPts val="1000"/>
                        </a:spcAft>
                      </a:pPr>
                      <a:r>
                        <a:rPr lang="en-US" sz="2400" dirty="0">
                          <a:effectLst/>
                          <a:latin typeface="Times New Roman" pitchFamily="18" charset="0"/>
                          <a:cs typeface="Times New Roman" pitchFamily="18" charset="0"/>
                        </a:rPr>
                        <a:t>Sheep and Goat </a:t>
                      </a:r>
                      <a:endParaRPr lang="en-IN" sz="2000" dirty="0">
                        <a:effectLst/>
                        <a:latin typeface="Times New Roman" pitchFamily="18" charset="0"/>
                        <a:ea typeface="Calibri"/>
                        <a:cs typeface="Times New Roman" pitchFamily="18" charset="0"/>
                      </a:endParaRPr>
                    </a:p>
                  </a:txBody>
                  <a:tcPr marL="47625" marR="47625" marT="47625" marB="47625">
                    <a:solidFill>
                      <a:schemeClr val="tx2"/>
                    </a:solidFill>
                  </a:tcPr>
                </a:tc>
                <a:tc>
                  <a:txBody>
                    <a:bodyPr/>
                    <a:lstStyle/>
                    <a:p>
                      <a:pPr algn="ctr">
                        <a:lnSpc>
                          <a:spcPct val="115000"/>
                        </a:lnSpc>
                        <a:spcAft>
                          <a:spcPts val="1000"/>
                        </a:spcAft>
                      </a:pPr>
                      <a:r>
                        <a:rPr lang="en-US" sz="2400" dirty="0">
                          <a:effectLst/>
                          <a:latin typeface="Times New Roman" pitchFamily="18" charset="0"/>
                          <a:cs typeface="Times New Roman" pitchFamily="18" charset="0"/>
                        </a:rPr>
                        <a:t>35 to 50 </a:t>
                      </a:r>
                      <a:endParaRPr lang="en-IN" sz="2000" dirty="0">
                        <a:effectLst/>
                        <a:latin typeface="Times New Roman" pitchFamily="18" charset="0"/>
                        <a:ea typeface="Calibri"/>
                        <a:cs typeface="Times New Roman" pitchFamily="18" charset="0"/>
                      </a:endParaRPr>
                    </a:p>
                  </a:txBody>
                  <a:tcPr marL="47625" marR="47625" marT="47625" marB="47625"/>
                </a:tc>
                <a:extLst>
                  <a:ext uri="{0D108BD9-81ED-4DB2-BD59-A6C34878D82A}">
                    <a16:rowId xmlns:a16="http://schemas.microsoft.com/office/drawing/2014/main" val="10002"/>
                  </a:ext>
                </a:extLst>
              </a:tr>
              <a:tr h="0">
                <a:tc>
                  <a:txBody>
                    <a:bodyPr/>
                    <a:lstStyle/>
                    <a:p>
                      <a:pPr algn="ctr">
                        <a:lnSpc>
                          <a:spcPct val="115000"/>
                        </a:lnSpc>
                        <a:spcAft>
                          <a:spcPts val="1000"/>
                        </a:spcAft>
                      </a:pPr>
                      <a:r>
                        <a:rPr lang="en-US" sz="2400" dirty="0">
                          <a:effectLst/>
                          <a:latin typeface="Times New Roman" pitchFamily="18" charset="0"/>
                          <a:cs typeface="Times New Roman" pitchFamily="18" charset="0"/>
                        </a:rPr>
                        <a:t>Veal </a:t>
                      </a:r>
                      <a:endParaRPr lang="en-IN" sz="2000" dirty="0">
                        <a:effectLst/>
                        <a:latin typeface="Times New Roman" pitchFamily="18" charset="0"/>
                        <a:ea typeface="Calibri"/>
                        <a:cs typeface="Times New Roman" pitchFamily="18" charset="0"/>
                      </a:endParaRPr>
                    </a:p>
                  </a:txBody>
                  <a:tcPr marL="47625" marR="47625" marT="47625" marB="47625">
                    <a:solidFill>
                      <a:schemeClr val="tx2"/>
                    </a:solidFill>
                  </a:tcPr>
                </a:tc>
                <a:tc>
                  <a:txBody>
                    <a:bodyPr/>
                    <a:lstStyle/>
                    <a:p>
                      <a:pPr algn="ctr">
                        <a:lnSpc>
                          <a:spcPct val="115000"/>
                        </a:lnSpc>
                        <a:spcAft>
                          <a:spcPts val="1000"/>
                        </a:spcAft>
                      </a:pPr>
                      <a:r>
                        <a:rPr lang="en-US" sz="2400" dirty="0">
                          <a:effectLst/>
                          <a:latin typeface="Times New Roman" pitchFamily="18" charset="0"/>
                          <a:cs typeface="Times New Roman" pitchFamily="18" charset="0"/>
                        </a:rPr>
                        <a:t>63</a:t>
                      </a:r>
                      <a:endParaRPr lang="en-IN" sz="2000" dirty="0">
                        <a:effectLst/>
                        <a:latin typeface="Times New Roman" pitchFamily="18" charset="0"/>
                        <a:ea typeface="Calibri"/>
                        <a:cs typeface="Times New Roman" pitchFamily="18" charset="0"/>
                      </a:endParaRPr>
                    </a:p>
                  </a:txBody>
                  <a:tcPr marL="47625" marR="47625" marT="47625" marB="47625"/>
                </a:tc>
                <a:extLst>
                  <a:ext uri="{0D108BD9-81ED-4DB2-BD59-A6C34878D82A}">
                    <a16:rowId xmlns:a16="http://schemas.microsoft.com/office/drawing/2014/main" val="10003"/>
                  </a:ext>
                </a:extLst>
              </a:tr>
              <a:tr h="0">
                <a:tc>
                  <a:txBody>
                    <a:bodyPr/>
                    <a:lstStyle/>
                    <a:p>
                      <a:pPr algn="ctr">
                        <a:lnSpc>
                          <a:spcPct val="115000"/>
                        </a:lnSpc>
                        <a:spcAft>
                          <a:spcPts val="1000"/>
                        </a:spcAft>
                      </a:pPr>
                      <a:r>
                        <a:rPr lang="en-US" sz="2400" dirty="0">
                          <a:effectLst/>
                          <a:latin typeface="Times New Roman" pitchFamily="18" charset="0"/>
                          <a:cs typeface="Times New Roman" pitchFamily="18" charset="0"/>
                        </a:rPr>
                        <a:t> Pig</a:t>
                      </a:r>
                      <a:endParaRPr lang="en-IN" sz="2000" dirty="0">
                        <a:effectLst/>
                        <a:latin typeface="Times New Roman" pitchFamily="18" charset="0"/>
                        <a:ea typeface="Calibri"/>
                        <a:cs typeface="Times New Roman" pitchFamily="18" charset="0"/>
                      </a:endParaRPr>
                    </a:p>
                  </a:txBody>
                  <a:tcPr marL="47625" marR="47625" marT="47625" marB="47625">
                    <a:solidFill>
                      <a:schemeClr val="tx2"/>
                    </a:solidFill>
                  </a:tcPr>
                </a:tc>
                <a:tc>
                  <a:txBody>
                    <a:bodyPr/>
                    <a:lstStyle/>
                    <a:p>
                      <a:pPr algn="ctr">
                        <a:lnSpc>
                          <a:spcPct val="115000"/>
                        </a:lnSpc>
                        <a:spcAft>
                          <a:spcPts val="1000"/>
                        </a:spcAft>
                      </a:pPr>
                      <a:r>
                        <a:rPr lang="en-US" sz="2400" dirty="0">
                          <a:effectLst/>
                          <a:latin typeface="Times New Roman" pitchFamily="18" charset="0"/>
                          <a:cs typeface="Times New Roman" pitchFamily="18" charset="0"/>
                        </a:rPr>
                        <a:t>65 - 70</a:t>
                      </a:r>
                      <a:endParaRPr lang="en-IN" sz="2000" dirty="0">
                        <a:effectLst/>
                        <a:latin typeface="Times New Roman" pitchFamily="18" charset="0"/>
                        <a:ea typeface="Calibri"/>
                        <a:cs typeface="Times New Roman" pitchFamily="18" charset="0"/>
                      </a:endParaRPr>
                    </a:p>
                  </a:txBody>
                  <a:tcPr marL="47625" marR="47625" marT="47625" marB="47625"/>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8978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IN" b="1" dirty="0" smtClean="0">
                <a:solidFill>
                  <a:srgbClr val="002060"/>
                </a:solidFill>
                <a:latin typeface="Times New Roman" pitchFamily="18" charset="0"/>
                <a:cs typeface="Times New Roman" pitchFamily="18" charset="0"/>
              </a:rPr>
              <a:t/>
            </a:r>
            <a:br>
              <a:rPr lang="en-IN" b="1" dirty="0" smtClean="0">
                <a:solidFill>
                  <a:srgbClr val="002060"/>
                </a:solidFill>
                <a:latin typeface="Times New Roman" pitchFamily="18" charset="0"/>
                <a:cs typeface="Times New Roman" pitchFamily="18" charset="0"/>
              </a:rPr>
            </a:br>
            <a:r>
              <a:rPr lang="en-IN" b="1" dirty="0" smtClean="0">
                <a:solidFill>
                  <a:srgbClr val="002060"/>
                </a:solidFill>
                <a:latin typeface="Times New Roman" pitchFamily="18" charset="0"/>
                <a:cs typeface="Times New Roman" pitchFamily="18" charset="0"/>
              </a:rPr>
              <a:t>Carcass </a:t>
            </a:r>
            <a:r>
              <a:rPr lang="en-IN" b="1" dirty="0">
                <a:solidFill>
                  <a:srgbClr val="002060"/>
                </a:solidFill>
                <a:latin typeface="Times New Roman" pitchFamily="18" charset="0"/>
                <a:cs typeface="Times New Roman" pitchFamily="18" charset="0"/>
              </a:rPr>
              <a:t>Length</a:t>
            </a:r>
            <a:r>
              <a:rPr lang="en-IN" dirty="0">
                <a:solidFill>
                  <a:srgbClr val="002060"/>
                </a:solidFill>
                <a:latin typeface="Times New Roman" pitchFamily="18" charset="0"/>
                <a:cs typeface="Times New Roman" pitchFamily="18" charset="0"/>
              </a:rPr>
              <a:t/>
            </a:r>
            <a:br>
              <a:rPr lang="en-IN" dirty="0">
                <a:solidFill>
                  <a:srgbClr val="002060"/>
                </a:solidFill>
                <a:latin typeface="Times New Roman" pitchFamily="18" charset="0"/>
                <a:cs typeface="Times New Roman" pitchFamily="18" charset="0"/>
              </a:rPr>
            </a:br>
            <a:endParaRPr lang="en-IN" dirty="0">
              <a:solidFill>
                <a:srgbClr val="002060"/>
              </a:solidFill>
            </a:endParaRPr>
          </a:p>
        </p:txBody>
      </p:sp>
      <p:sp>
        <p:nvSpPr>
          <p:cNvPr id="3" name="Content Placeholder 2"/>
          <p:cNvSpPr>
            <a:spLocks noGrp="1"/>
          </p:cNvSpPr>
          <p:nvPr>
            <p:ph sz="half" idx="1"/>
          </p:nvPr>
        </p:nvSpPr>
        <p:spPr/>
        <p:txBody>
          <a:bodyPr>
            <a:normAutofit lnSpcReduction="10000"/>
          </a:bodyPr>
          <a:lstStyle/>
          <a:p>
            <a:pPr algn="just"/>
            <a:r>
              <a:rPr lang="en-IN" dirty="0" smtClean="0">
                <a:latin typeface="Times New Roman" pitchFamily="18" charset="0"/>
                <a:cs typeface="Times New Roman" pitchFamily="18" charset="0"/>
              </a:rPr>
              <a:t>M</a:t>
            </a:r>
            <a:r>
              <a:rPr lang="en-IN" sz="2800" dirty="0" smtClean="0">
                <a:latin typeface="Times New Roman" pitchFamily="18" charset="0"/>
                <a:cs typeface="Times New Roman" pitchFamily="18" charset="0"/>
              </a:rPr>
              <a:t>easured </a:t>
            </a:r>
            <a:r>
              <a:rPr lang="en-IN" sz="2800" dirty="0">
                <a:latin typeface="Times New Roman" pitchFamily="18" charset="0"/>
                <a:cs typeface="Times New Roman" pitchFamily="18" charset="0"/>
              </a:rPr>
              <a:t>before the carcass is ribbed.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Carcass </a:t>
            </a:r>
            <a:r>
              <a:rPr lang="en-IN" sz="2800" dirty="0">
                <a:latin typeface="Times New Roman" pitchFamily="18" charset="0"/>
                <a:cs typeface="Times New Roman" pitchFamily="18" charset="0"/>
              </a:rPr>
              <a:t>length is measured in a straight line from the forward edge of the first rib to the forward edge of the aitch </a:t>
            </a:r>
            <a:r>
              <a:rPr lang="en-IN" sz="2800" dirty="0" smtClean="0">
                <a:latin typeface="Times New Roman" pitchFamily="18" charset="0"/>
                <a:cs typeface="Times New Roman" pitchFamily="18" charset="0"/>
              </a:rPr>
              <a:t>bone.</a:t>
            </a:r>
          </a:p>
          <a:p>
            <a:pPr algn="just"/>
            <a:r>
              <a:rPr lang="en-IN" sz="2800" dirty="0" smtClean="0">
                <a:latin typeface="Times New Roman" pitchFamily="18" charset="0"/>
                <a:cs typeface="Times New Roman" pitchFamily="18" charset="0"/>
              </a:rPr>
              <a:t>Carcass </a:t>
            </a:r>
            <a:r>
              <a:rPr lang="en-IN" sz="2800" dirty="0">
                <a:latin typeface="Times New Roman" pitchFamily="18" charset="0"/>
                <a:cs typeface="Times New Roman" pitchFamily="18" charset="0"/>
              </a:rPr>
              <a:t>length has little or no relationship to lean yield. </a:t>
            </a:r>
          </a:p>
          <a:p>
            <a:pPr algn="just"/>
            <a:endParaRPr lang="en-IN" sz="2800" dirty="0">
              <a:latin typeface="Times New Roman" pitchFamily="18" charset="0"/>
              <a:cs typeface="Times New Roman" pitchFamily="18" charset="0"/>
            </a:endParaRPr>
          </a:p>
        </p:txBody>
      </p:sp>
      <p:pic>
        <p:nvPicPr>
          <p:cNvPr id="7" name="Content Placeholder 6" descr="Image result for carcass length measurement"/>
          <p:cNvPicPr>
            <a:picLocks noGrp="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1752600"/>
            <a:ext cx="3962400" cy="4343400"/>
          </a:xfrm>
          <a:prstGeom prst="rect">
            <a:avLst/>
          </a:prstGeom>
          <a:noFill/>
          <a:ln>
            <a:noFill/>
          </a:ln>
        </p:spPr>
      </p:pic>
    </p:spTree>
    <p:extLst>
      <p:ext uri="{BB962C8B-B14F-4D97-AF65-F5344CB8AC3E}">
        <p14:creationId xmlns:p14="http://schemas.microsoft.com/office/powerpoint/2010/main" val="376009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a:solidFill>
                  <a:srgbClr val="002060"/>
                </a:solidFill>
                <a:latin typeface="Times New Roman" pitchFamily="18" charset="0"/>
                <a:cs typeface="Times New Roman" pitchFamily="18" charset="0"/>
              </a:rPr>
              <a:t>Average Back fat </a:t>
            </a:r>
            <a:r>
              <a:rPr lang="en-IN" sz="4000" b="1" dirty="0" smtClean="0">
                <a:solidFill>
                  <a:srgbClr val="002060"/>
                </a:solidFill>
                <a:latin typeface="Times New Roman" pitchFamily="18" charset="0"/>
                <a:cs typeface="Times New Roman" pitchFamily="18" charset="0"/>
              </a:rPr>
              <a:t>Thickness</a:t>
            </a:r>
            <a:endParaRPr lang="en-IN" sz="4000" dirty="0">
              <a:solidFill>
                <a:srgbClr val="002060"/>
              </a:solidFill>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a:bodyPr>
          <a:lstStyle/>
          <a:p>
            <a:pPr algn="just"/>
            <a:r>
              <a:rPr lang="en-IN" dirty="0" smtClean="0">
                <a:latin typeface="Times New Roman" pitchFamily="18" charset="0"/>
                <a:cs typeface="Times New Roman" pitchFamily="18" charset="0"/>
              </a:rPr>
              <a:t>Obtained </a:t>
            </a:r>
            <a:r>
              <a:rPr lang="en-IN" dirty="0">
                <a:latin typeface="Times New Roman" pitchFamily="18" charset="0"/>
                <a:cs typeface="Times New Roman" pitchFamily="18" charset="0"/>
              </a:rPr>
              <a:t>by averaging the three measures of back fat deposited opposite the first rib, last rib, and last lumbar </a:t>
            </a:r>
            <a:r>
              <a:rPr lang="en-IN" dirty="0" smtClean="0">
                <a:latin typeface="Times New Roman" pitchFamily="18" charset="0"/>
                <a:cs typeface="Times New Roman" pitchFamily="18" charset="0"/>
              </a:rPr>
              <a:t>vertebra.</a:t>
            </a:r>
          </a:p>
        </p:txBody>
      </p:sp>
      <p:pic>
        <p:nvPicPr>
          <p:cNvPr id="5" name="Content Placeholder 4" descr="http://images.engormix.com/e_articles/1204_08.jpg"/>
          <p:cNvPicPr>
            <a:picLocks noGrp="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000625" y="1752600"/>
            <a:ext cx="3333750" cy="4267200"/>
          </a:xfrm>
          <a:prstGeom prst="rect">
            <a:avLst/>
          </a:prstGeom>
          <a:noFill/>
          <a:ln>
            <a:noFill/>
          </a:ln>
        </p:spPr>
      </p:pic>
    </p:spTree>
    <p:extLst>
      <p:ext uri="{BB962C8B-B14F-4D97-AF65-F5344CB8AC3E}">
        <p14:creationId xmlns:p14="http://schemas.microsoft.com/office/powerpoint/2010/main" val="1288742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rgbClr val="002060"/>
                </a:solidFill>
                <a:latin typeface="Times New Roman" pitchFamily="18" charset="0"/>
                <a:cs typeface="Times New Roman" pitchFamily="18" charset="0"/>
              </a:rPr>
              <a:t/>
            </a:r>
            <a:br>
              <a:rPr lang="en-IN" b="1" dirty="0" smtClean="0">
                <a:solidFill>
                  <a:srgbClr val="002060"/>
                </a:solidFill>
                <a:latin typeface="Times New Roman" pitchFamily="18" charset="0"/>
                <a:cs typeface="Times New Roman" pitchFamily="18" charset="0"/>
              </a:rPr>
            </a:br>
            <a:r>
              <a:rPr lang="en-IN" b="1" dirty="0" smtClean="0">
                <a:solidFill>
                  <a:srgbClr val="002060"/>
                </a:solidFill>
                <a:latin typeface="Times New Roman" pitchFamily="18" charset="0"/>
                <a:cs typeface="Times New Roman" pitchFamily="18" charset="0"/>
              </a:rPr>
              <a:t>Ribbing </a:t>
            </a:r>
            <a:r>
              <a:rPr lang="en-IN" b="1" dirty="0">
                <a:solidFill>
                  <a:srgbClr val="002060"/>
                </a:solidFill>
                <a:latin typeface="Times New Roman" pitchFamily="18" charset="0"/>
                <a:cs typeface="Times New Roman" pitchFamily="18" charset="0"/>
              </a:rPr>
              <a:t>the Hanging Carcass </a:t>
            </a:r>
            <a:r>
              <a:rPr lang="en-IN" dirty="0">
                <a:solidFill>
                  <a:srgbClr val="002060"/>
                </a:solidFill>
                <a:latin typeface="Times New Roman" pitchFamily="18" charset="0"/>
                <a:cs typeface="Times New Roman" pitchFamily="18" charset="0"/>
              </a:rPr>
              <a:t/>
            </a:r>
            <a:br>
              <a:rPr lang="en-IN" dirty="0">
                <a:solidFill>
                  <a:srgbClr val="002060"/>
                </a:solidFill>
                <a:latin typeface="Times New Roman" pitchFamily="18" charset="0"/>
                <a:cs typeface="Times New Roman" pitchFamily="18" charset="0"/>
              </a:rPr>
            </a:br>
            <a:endParaRPr lang="en-IN" dirty="0">
              <a:solidFill>
                <a:srgbClr val="002060"/>
              </a:solidFill>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fontScale="92500" lnSpcReduction="20000"/>
          </a:bodyPr>
          <a:lstStyle/>
          <a:p>
            <a:pPr algn="just"/>
            <a:r>
              <a:rPr lang="en-IN" dirty="0" smtClean="0">
                <a:latin typeface="Times New Roman" pitchFamily="18" charset="0"/>
                <a:cs typeface="Times New Roman" pitchFamily="18" charset="0"/>
              </a:rPr>
              <a:t>Ribbing </a:t>
            </a:r>
            <a:r>
              <a:rPr lang="en-IN" dirty="0">
                <a:latin typeface="Times New Roman" pitchFamily="18" charset="0"/>
                <a:cs typeface="Times New Roman" pitchFamily="18" charset="0"/>
              </a:rPr>
              <a:t>is accomplished by cutting near the junction of the 10th and 11th thoracic vertebrae with a ribbing saw.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 </a:t>
            </a:r>
            <a:r>
              <a:rPr lang="en-IN" dirty="0">
                <a:latin typeface="Times New Roman" pitchFamily="18" charset="0"/>
                <a:cs typeface="Times New Roman" pitchFamily="18" charset="0"/>
              </a:rPr>
              <a:t>cut should be made perpendicular to the length of carcass just below the 11th </a:t>
            </a:r>
            <a:r>
              <a:rPr lang="en-IN" dirty="0" smtClean="0">
                <a:latin typeface="Times New Roman" pitchFamily="18" charset="0"/>
                <a:cs typeface="Times New Roman" pitchFamily="18" charset="0"/>
              </a:rPr>
              <a:t>rib.</a:t>
            </a:r>
          </a:p>
          <a:p>
            <a:pPr algn="just"/>
            <a:r>
              <a:rPr lang="en-IN" dirty="0" smtClean="0">
                <a:latin typeface="Times New Roman" pitchFamily="18" charset="0"/>
                <a:cs typeface="Times New Roman" pitchFamily="18" charset="0"/>
              </a:rPr>
              <a:t>After </a:t>
            </a:r>
            <a:r>
              <a:rPr lang="en-IN" dirty="0">
                <a:latin typeface="Times New Roman" pitchFamily="18" charset="0"/>
                <a:cs typeface="Times New Roman" pitchFamily="18" charset="0"/>
              </a:rPr>
              <a:t>sawing through the vertebra, use a knife to cut perpendicular across the long axis of rib eye. </a:t>
            </a:r>
          </a:p>
        </p:txBody>
      </p:sp>
      <p:pic>
        <p:nvPicPr>
          <p:cNvPr id="5" name="Content Placeholder 4" descr="https://encrypted-tbn2.gstatic.com/images?q=tbn:ANd9GcQehTnROlemMF2E2nbItzeJF1iObw9babIkQ-l0N0WldSyIZgTM"/>
          <p:cNvPicPr>
            <a:picLocks noGrp="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1676400"/>
            <a:ext cx="3200400" cy="4495800"/>
          </a:xfrm>
          <a:prstGeom prst="rect">
            <a:avLst/>
          </a:prstGeom>
          <a:noFill/>
          <a:ln>
            <a:noFill/>
          </a:ln>
        </p:spPr>
      </p:pic>
    </p:spTree>
    <p:extLst>
      <p:ext uri="{BB962C8B-B14F-4D97-AF65-F5344CB8AC3E}">
        <p14:creationId xmlns:p14="http://schemas.microsoft.com/office/powerpoint/2010/main" val="1386712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a:solidFill>
                  <a:srgbClr val="002060"/>
                </a:solidFill>
                <a:latin typeface="Times New Roman" pitchFamily="18" charset="0"/>
                <a:cs typeface="Times New Roman" pitchFamily="18" charset="0"/>
              </a:rPr>
              <a:t>Loin Eye Area (</a:t>
            </a:r>
            <a:r>
              <a:rPr lang="en-IN" sz="4000" b="1" dirty="0" smtClean="0">
                <a:solidFill>
                  <a:srgbClr val="002060"/>
                </a:solidFill>
                <a:latin typeface="Times New Roman" pitchFamily="18" charset="0"/>
                <a:cs typeface="Times New Roman" pitchFamily="18" charset="0"/>
              </a:rPr>
              <a:t>LEA)</a:t>
            </a:r>
            <a:endParaRPr lang="en-IN" sz="4000" dirty="0">
              <a:solidFill>
                <a:srgbClr val="002060"/>
              </a:solidFill>
              <a:latin typeface="Times New Roman" pitchFamily="18" charset="0"/>
              <a:cs typeface="Times New Roman" pitchFamily="18" charset="0"/>
            </a:endParaRPr>
          </a:p>
        </p:txBody>
      </p:sp>
      <p:sp>
        <p:nvSpPr>
          <p:cNvPr id="3" name="Content Placeholder 2"/>
          <p:cNvSpPr>
            <a:spLocks noGrp="1"/>
          </p:cNvSpPr>
          <p:nvPr>
            <p:ph sz="half" idx="1"/>
          </p:nvPr>
        </p:nvSpPr>
        <p:spPr/>
        <p:txBody>
          <a:bodyPr>
            <a:noAutofit/>
          </a:bodyPr>
          <a:lstStyle/>
          <a:p>
            <a:pPr algn="just"/>
            <a:r>
              <a:rPr lang="en-IN" dirty="0" smtClean="0">
                <a:latin typeface="Times New Roman" pitchFamily="18" charset="0"/>
                <a:cs typeface="Times New Roman" pitchFamily="18" charset="0"/>
              </a:rPr>
              <a:t>A </a:t>
            </a:r>
            <a:r>
              <a:rPr lang="en-IN" dirty="0">
                <a:latin typeface="Times New Roman" pitchFamily="18" charset="0"/>
                <a:cs typeface="Times New Roman" pitchFamily="18" charset="0"/>
              </a:rPr>
              <a:t>term used to describe a cross section of the loin or </a:t>
            </a:r>
            <a:r>
              <a:rPr lang="en-IN" i="1" dirty="0" err="1">
                <a:latin typeface="Times New Roman" pitchFamily="18" charset="0"/>
                <a:cs typeface="Times New Roman" pitchFamily="18" charset="0"/>
              </a:rPr>
              <a:t>longissimus</a:t>
            </a:r>
            <a:r>
              <a:rPr lang="en-IN" i="1" dirty="0">
                <a:latin typeface="Times New Roman" pitchFamily="18" charset="0"/>
                <a:cs typeface="Times New Roman" pitchFamily="18" charset="0"/>
              </a:rPr>
              <a:t> </a:t>
            </a:r>
            <a:r>
              <a:rPr lang="en-IN" i="1" dirty="0" err="1">
                <a:latin typeface="Times New Roman" pitchFamily="18" charset="0"/>
                <a:cs typeface="Times New Roman" pitchFamily="18" charset="0"/>
              </a:rPr>
              <a:t>dorsi</a:t>
            </a:r>
            <a:r>
              <a:rPr lang="en-IN" i="1" dirty="0">
                <a:latin typeface="Times New Roman" pitchFamily="18" charset="0"/>
                <a:cs typeface="Times New Roman" pitchFamily="18" charset="0"/>
              </a:rPr>
              <a:t> </a:t>
            </a:r>
            <a:r>
              <a:rPr lang="en-IN" dirty="0" smtClean="0">
                <a:latin typeface="Times New Roman" pitchFamily="18" charset="0"/>
                <a:cs typeface="Times New Roman" pitchFamily="18" charset="0"/>
              </a:rPr>
              <a:t>muscle between 12</a:t>
            </a:r>
            <a:r>
              <a:rPr lang="en-IN" baseline="30000" dirty="0" smtClean="0">
                <a:latin typeface="Times New Roman" pitchFamily="18" charset="0"/>
                <a:cs typeface="Times New Roman" pitchFamily="18" charset="0"/>
              </a:rPr>
              <a:t>th</a:t>
            </a:r>
            <a:r>
              <a:rPr lang="en-IN" dirty="0" smtClean="0">
                <a:latin typeface="Times New Roman" pitchFamily="18" charset="0"/>
                <a:cs typeface="Times New Roman" pitchFamily="18" charset="0"/>
              </a:rPr>
              <a:t>-13</a:t>
            </a:r>
            <a:r>
              <a:rPr lang="en-IN" baseline="30000" dirty="0" smtClean="0">
                <a:latin typeface="Times New Roman" pitchFamily="18" charset="0"/>
                <a:cs typeface="Times New Roman" pitchFamily="18" charset="0"/>
              </a:rPr>
              <a:t>th</a:t>
            </a:r>
            <a:r>
              <a:rPr lang="en-IN" dirty="0" smtClean="0">
                <a:latin typeface="Times New Roman" pitchFamily="18" charset="0"/>
                <a:cs typeface="Times New Roman" pitchFamily="18" charset="0"/>
              </a:rPr>
              <a:t> rib (ruminants) and 10</a:t>
            </a:r>
            <a:r>
              <a:rPr lang="en-IN" baseline="30000" dirty="0" smtClean="0">
                <a:latin typeface="Times New Roman" pitchFamily="18" charset="0"/>
                <a:cs typeface="Times New Roman" pitchFamily="18" charset="0"/>
              </a:rPr>
              <a:t>th</a:t>
            </a:r>
            <a:r>
              <a:rPr lang="en-IN" dirty="0" smtClean="0">
                <a:latin typeface="Times New Roman" pitchFamily="18" charset="0"/>
                <a:cs typeface="Times New Roman" pitchFamily="18" charset="0"/>
              </a:rPr>
              <a:t> -11</a:t>
            </a:r>
            <a:r>
              <a:rPr lang="en-IN" baseline="30000" dirty="0" smtClean="0">
                <a:latin typeface="Times New Roman" pitchFamily="18" charset="0"/>
                <a:cs typeface="Times New Roman" pitchFamily="18" charset="0"/>
              </a:rPr>
              <a:t>th</a:t>
            </a:r>
            <a:r>
              <a:rPr lang="en-IN" dirty="0" smtClean="0">
                <a:latin typeface="Times New Roman" pitchFamily="18" charset="0"/>
                <a:cs typeface="Times New Roman" pitchFamily="18" charset="0"/>
              </a:rPr>
              <a:t> rib (pork)</a:t>
            </a:r>
          </a:p>
          <a:p>
            <a:pPr algn="just"/>
            <a:r>
              <a:rPr lang="en-IN" dirty="0" smtClean="0">
                <a:latin typeface="Times New Roman" pitchFamily="18" charset="0"/>
                <a:cs typeface="Times New Roman" pitchFamily="18" charset="0"/>
              </a:rPr>
              <a:t>Measure of muscle development.</a:t>
            </a:r>
          </a:p>
          <a:p>
            <a:pPr algn="just"/>
            <a:endParaRPr lang="en-IN" dirty="0">
              <a:latin typeface="Times New Roman" pitchFamily="18" charset="0"/>
              <a:cs typeface="Times New Roman" pitchFamily="18" charset="0"/>
            </a:endParaRPr>
          </a:p>
        </p:txBody>
      </p:sp>
      <p:pic>
        <p:nvPicPr>
          <p:cNvPr id="5" name="Content Placeholder 4" descr="https://encrypted-tbn3.gstatic.com/images?q=tbn:ANd9GcRRXwmq8f3qK5OS4BdnPg3MKOSUkSO8WQcShtqVqISJzn-EAilwzw"/>
          <p:cNvPicPr>
            <a:picLocks noGrp="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1828800"/>
            <a:ext cx="3505200" cy="4343400"/>
          </a:xfrm>
          <a:prstGeom prst="rect">
            <a:avLst/>
          </a:prstGeom>
          <a:noFill/>
          <a:ln>
            <a:noFill/>
          </a:ln>
        </p:spPr>
      </p:pic>
    </p:spTree>
    <p:extLst>
      <p:ext uri="{BB962C8B-B14F-4D97-AF65-F5344CB8AC3E}">
        <p14:creationId xmlns:p14="http://schemas.microsoft.com/office/powerpoint/2010/main" val="1871224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a:solidFill>
                  <a:srgbClr val="002060"/>
                </a:solidFill>
                <a:latin typeface="Times New Roman" pitchFamily="18" charset="0"/>
                <a:cs typeface="Times New Roman" pitchFamily="18" charset="0"/>
              </a:rPr>
              <a:t>Fat Depth</a:t>
            </a:r>
            <a:endParaRPr lang="en-IN" sz="4000" dirty="0">
              <a:solidFill>
                <a:srgbClr val="002060"/>
              </a:solidFill>
              <a:latin typeface="Times New Roman" pitchFamily="18" charset="0"/>
              <a:cs typeface="Times New Roman" pitchFamily="18" charset="0"/>
            </a:endParaRPr>
          </a:p>
        </p:txBody>
      </p:sp>
      <p:sp>
        <p:nvSpPr>
          <p:cNvPr id="3" name="Content Placeholder 2"/>
          <p:cNvSpPr>
            <a:spLocks noGrp="1"/>
          </p:cNvSpPr>
          <p:nvPr>
            <p:ph sz="half" idx="1"/>
          </p:nvPr>
        </p:nvSpPr>
        <p:spPr/>
        <p:txBody>
          <a:bodyPr/>
          <a:lstStyle/>
          <a:p>
            <a:pPr algn="just"/>
            <a:r>
              <a:rPr lang="en-IN" dirty="0" smtClean="0">
                <a:latin typeface="Times New Roman" pitchFamily="18" charset="0"/>
                <a:cs typeface="Times New Roman" pitchFamily="18" charset="0"/>
              </a:rPr>
              <a:t>Using </a:t>
            </a:r>
            <a:r>
              <a:rPr lang="en-IN" dirty="0">
                <a:latin typeface="Times New Roman" pitchFamily="18" charset="0"/>
                <a:cs typeface="Times New Roman" pitchFamily="18" charset="0"/>
              </a:rPr>
              <a:t>a back fat probe or other instrument graduated in 1/10 inch increments, measure the fat depth including the skin at the 3/4 point over the rib eye </a:t>
            </a:r>
          </a:p>
        </p:txBody>
      </p:sp>
      <p:pic>
        <p:nvPicPr>
          <p:cNvPr id="5" name="Content Placeholder 4" descr="https://encrypted-tbn2.gstatic.com/images?q=tbn:ANd9GcSlwnYuGm9GsuzEd_GBAYiCWqrMB8_XymdVaGfXOy-1DjT4BQKr3A"/>
          <p:cNvPicPr>
            <a:picLocks noGrp="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828800"/>
            <a:ext cx="3505199" cy="4419600"/>
          </a:xfrm>
          <a:prstGeom prst="rect">
            <a:avLst/>
          </a:prstGeom>
          <a:noFill/>
          <a:ln>
            <a:noFill/>
          </a:ln>
        </p:spPr>
      </p:pic>
    </p:spTree>
    <p:extLst>
      <p:ext uri="{BB962C8B-B14F-4D97-AF65-F5344CB8AC3E}">
        <p14:creationId xmlns:p14="http://schemas.microsoft.com/office/powerpoint/2010/main" val="1550815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002060"/>
                </a:solidFill>
                <a:latin typeface="Times New Roman" pitchFamily="18" charset="0"/>
                <a:cs typeface="Times New Roman" pitchFamily="18" charset="0"/>
              </a:rPr>
              <a:t>Grading</a:t>
            </a:r>
            <a:endParaRPr lang="en-IN"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800" dirty="0">
                <a:latin typeface="Times New Roman" pitchFamily="18" charset="0"/>
                <a:cs typeface="Times New Roman" pitchFamily="18" charset="0"/>
              </a:rPr>
              <a:t>On the evaluation of dressed carcass, carcasses are divided into different grades.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It </a:t>
            </a:r>
            <a:r>
              <a:rPr lang="en-IN" sz="2800" dirty="0">
                <a:latin typeface="Times New Roman" pitchFamily="18" charset="0"/>
                <a:cs typeface="Times New Roman" pitchFamily="18" charset="0"/>
              </a:rPr>
              <a:t>is defined as process of segregating meat and meat products on the basis of palatability, yield or other economically important </a:t>
            </a:r>
            <a:r>
              <a:rPr lang="en-IN" sz="2800" dirty="0" smtClean="0">
                <a:latin typeface="Times New Roman" pitchFamily="18" charset="0"/>
                <a:cs typeface="Times New Roman" pitchFamily="18" charset="0"/>
              </a:rPr>
              <a:t>traits into standardized group with minimum common characteristics.</a:t>
            </a:r>
            <a:endParaRPr lang="en-IN" sz="2800" dirty="0">
              <a:latin typeface="Times New Roman" pitchFamily="18" charset="0"/>
              <a:cs typeface="Times New Roman" pitchFamily="18" charset="0"/>
            </a:endParaRPr>
          </a:p>
          <a:p>
            <a:pPr marL="0" indent="0" algn="just">
              <a:buNone/>
            </a:pPr>
            <a:r>
              <a:rPr lang="en-IN" sz="2800" dirty="0">
                <a:latin typeface="Times New Roman" pitchFamily="18" charset="0"/>
                <a:cs typeface="Times New Roman" pitchFamily="18" charset="0"/>
              </a:rPr>
              <a:t>There are generally two types of grades:</a:t>
            </a:r>
          </a:p>
          <a:p>
            <a:pPr marL="0" indent="0" algn="just">
              <a:buNone/>
            </a:pPr>
            <a:r>
              <a:rPr lang="en-IN" sz="2800" dirty="0">
                <a:latin typeface="Times New Roman" pitchFamily="18" charset="0"/>
                <a:cs typeface="Times New Roman" pitchFamily="18" charset="0"/>
              </a:rPr>
              <a:t>1)Quality </a:t>
            </a:r>
            <a:r>
              <a:rPr lang="en-IN" sz="2800" dirty="0" smtClean="0">
                <a:latin typeface="Times New Roman" pitchFamily="18" charset="0"/>
                <a:cs typeface="Times New Roman" pitchFamily="18" charset="0"/>
              </a:rPr>
              <a:t>grade (palatability and acceptability)</a:t>
            </a:r>
            <a:endParaRPr lang="en-IN" sz="2800" dirty="0">
              <a:latin typeface="Times New Roman" pitchFamily="18" charset="0"/>
              <a:cs typeface="Times New Roman" pitchFamily="18" charset="0"/>
            </a:endParaRPr>
          </a:p>
          <a:p>
            <a:pPr marL="0" indent="0" algn="just">
              <a:buNone/>
            </a:pPr>
            <a:r>
              <a:rPr lang="en-IN" sz="2800" dirty="0">
                <a:latin typeface="Times New Roman" pitchFamily="18" charset="0"/>
                <a:cs typeface="Times New Roman" pitchFamily="18" charset="0"/>
              </a:rPr>
              <a:t>2)Quantity </a:t>
            </a:r>
            <a:r>
              <a:rPr lang="en-IN" sz="2800" dirty="0" smtClean="0">
                <a:latin typeface="Times New Roman" pitchFamily="18" charset="0"/>
                <a:cs typeface="Times New Roman" pitchFamily="18" charset="0"/>
              </a:rPr>
              <a:t>grade (</a:t>
            </a:r>
            <a:r>
              <a:rPr lang="en-IN" sz="2800" dirty="0">
                <a:latin typeface="Times New Roman" pitchFamily="18" charset="0"/>
                <a:cs typeface="Times New Roman" pitchFamily="18" charset="0"/>
              </a:rPr>
              <a:t>Yield grade)</a:t>
            </a:r>
          </a:p>
        </p:txBody>
      </p:sp>
    </p:spTree>
    <p:extLst>
      <p:ext uri="{BB962C8B-B14F-4D97-AF65-F5344CB8AC3E}">
        <p14:creationId xmlns:p14="http://schemas.microsoft.com/office/powerpoint/2010/main" val="1235260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2633</TotalTime>
  <Words>1001</Words>
  <Application>Microsoft Office PowerPoint</Application>
  <PresentationFormat>On-screen Show (4:3)</PresentationFormat>
  <Paragraphs>104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EVALUATION, GRADING AND FABRICATION OF DRESSED CARCASSES INCLUDING POULTRY</vt:lpstr>
      <vt:lpstr>Evaluation</vt:lpstr>
      <vt:lpstr>Carcass evaluation procedures</vt:lpstr>
      <vt:lpstr> Carcass Length </vt:lpstr>
      <vt:lpstr>Average Back fat Thickness</vt:lpstr>
      <vt:lpstr> Ribbing the Hanging Carcass  </vt:lpstr>
      <vt:lpstr>Loin Eye Area (LEA)</vt:lpstr>
      <vt:lpstr>Fat Depth</vt:lpstr>
      <vt:lpstr>Grading</vt:lpstr>
      <vt:lpstr>Importance of grading </vt:lpstr>
      <vt:lpstr>PowerPoint Presentation</vt:lpstr>
      <vt:lpstr>Factors used to establish grades</vt:lpstr>
      <vt:lpstr> Conformation  </vt:lpstr>
      <vt:lpstr> Quality  </vt:lpstr>
      <vt:lpstr> Finish </vt:lpstr>
      <vt:lpstr>USDA Grades for Meat</vt:lpstr>
      <vt:lpstr>USDA Beef Quality Grades</vt:lpstr>
      <vt:lpstr>BIS Grades for Meat</vt:lpstr>
      <vt:lpstr>BIS Grades for Meat</vt:lpstr>
      <vt:lpstr>FABRICATION OF CARCASSES OF FOOD ANIMALS </vt:lpstr>
      <vt:lpstr>FABRICATION OF BEEF CARCASSES </vt:lpstr>
      <vt:lpstr> FABRICATION OF PORK CARCASSES </vt:lpstr>
      <vt:lpstr>FABRICATION OF GOAT/LAMB CARCASSES</vt:lpstr>
      <vt:lpstr>FABRICATION OF POULTRY CARCASSES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ROHIT</dc:creator>
  <cp:lastModifiedBy>HP</cp:lastModifiedBy>
  <cp:revision>26</cp:revision>
  <dcterms:created xsi:type="dcterms:W3CDTF">2006-08-16T00:00:00Z</dcterms:created>
  <dcterms:modified xsi:type="dcterms:W3CDTF">2020-05-06T06:36:02Z</dcterms:modified>
</cp:coreProperties>
</file>