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4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9B56-925F-4C1E-A8E3-9B2402FE1F5A}" type="datetimeFigureOut">
              <a:rPr lang="en-IN" smtClean="0"/>
              <a:pPr/>
              <a:t>12-05-2020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1E893-72B3-431A-A2DA-2E524376EE0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92126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9B56-925F-4C1E-A8E3-9B2402FE1F5A}" type="datetimeFigureOut">
              <a:rPr lang="en-IN" smtClean="0"/>
              <a:pPr/>
              <a:t>12-05-2020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1E893-72B3-431A-A2DA-2E524376EE0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68391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9B56-925F-4C1E-A8E3-9B2402FE1F5A}" type="datetimeFigureOut">
              <a:rPr lang="en-IN" smtClean="0"/>
              <a:pPr/>
              <a:t>12-05-2020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1E893-72B3-431A-A2DA-2E524376EE0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0717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9B56-925F-4C1E-A8E3-9B2402FE1F5A}" type="datetimeFigureOut">
              <a:rPr lang="en-IN" smtClean="0"/>
              <a:pPr/>
              <a:t>12-05-2020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1E893-72B3-431A-A2DA-2E524376EE0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1301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9B56-925F-4C1E-A8E3-9B2402FE1F5A}" type="datetimeFigureOut">
              <a:rPr lang="en-IN" smtClean="0"/>
              <a:pPr/>
              <a:t>12-05-2020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1E893-72B3-431A-A2DA-2E524376EE0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5836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9B56-925F-4C1E-A8E3-9B2402FE1F5A}" type="datetimeFigureOut">
              <a:rPr lang="en-IN" smtClean="0"/>
              <a:pPr/>
              <a:t>12-05-2020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1E893-72B3-431A-A2DA-2E524376EE0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2761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9B56-925F-4C1E-A8E3-9B2402FE1F5A}" type="datetimeFigureOut">
              <a:rPr lang="en-IN" smtClean="0"/>
              <a:pPr/>
              <a:t>12-05-2020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1E893-72B3-431A-A2DA-2E524376EE0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6693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9B56-925F-4C1E-A8E3-9B2402FE1F5A}" type="datetimeFigureOut">
              <a:rPr lang="en-IN" smtClean="0"/>
              <a:pPr/>
              <a:t>12-05-2020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1E893-72B3-431A-A2DA-2E524376EE0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54307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9B56-925F-4C1E-A8E3-9B2402FE1F5A}" type="datetimeFigureOut">
              <a:rPr lang="en-IN" smtClean="0"/>
              <a:pPr/>
              <a:t>12-05-2020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1E893-72B3-431A-A2DA-2E524376EE0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8923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9B56-925F-4C1E-A8E3-9B2402FE1F5A}" type="datetimeFigureOut">
              <a:rPr lang="en-IN" smtClean="0"/>
              <a:pPr/>
              <a:t>12-05-2020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1E893-72B3-431A-A2DA-2E524376EE0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167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9B56-925F-4C1E-A8E3-9B2402FE1F5A}" type="datetimeFigureOut">
              <a:rPr lang="en-IN" smtClean="0"/>
              <a:pPr/>
              <a:t>12-05-2020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1E893-72B3-431A-A2DA-2E524376EE0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3958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B9B56-925F-4C1E-A8E3-9B2402FE1F5A}" type="datetimeFigureOut">
              <a:rPr lang="en-IN" smtClean="0"/>
              <a:pPr/>
              <a:t>12-05-2020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1E893-72B3-431A-A2DA-2E524376EE0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1373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arasite" TargetMode="External"/><Relationship Id="rId2" Type="http://schemas.openxmlformats.org/officeDocument/2006/relationships/hyperlink" Target="https://en.wikipedia.org/wiki/Predato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Pathogen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4791" y="854734"/>
            <a:ext cx="9144000" cy="139781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Ecology of diseases</a:t>
            </a:r>
            <a:endParaRPr lang="en-IN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The Disease Triangle: Fundamental Concept for Disease Management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566" y="2500488"/>
            <a:ext cx="5932450" cy="4022976"/>
          </a:xfrm>
          <a:prstGeom prst="rect">
            <a:avLst/>
          </a:prstGeom>
          <a:noFill/>
          <a:ln>
            <a:solidFill>
              <a:schemeClr val="accent4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039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1219" y="1356852"/>
            <a:ext cx="11034252" cy="516193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Food chain: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0070C0"/>
                </a:solidFill>
                <a:latin typeface="Comic Sans MS" pitchFamily="66" charset="0"/>
              </a:rPr>
              <a:t>Simplistic view of the relationship between an animal and its food</a:t>
            </a:r>
          </a:p>
          <a:p>
            <a:pPr lvl="1" algn="just">
              <a:buFont typeface="Wingdings" pitchFamily="2" charset="2"/>
              <a:buChar char="Ø"/>
            </a:pPr>
            <a:endParaRPr lang="en-US" sz="22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lvl="1" algn="just">
              <a:buFont typeface="Wingdings" pitchFamily="2" charset="2"/>
              <a:buChar char="Ø"/>
            </a:pPr>
            <a:endParaRPr lang="en-US" sz="22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lvl="1" algn="just">
              <a:buFont typeface="Wingdings" pitchFamily="2" charset="2"/>
              <a:buChar char="Ø"/>
            </a:pPr>
            <a:endParaRPr lang="en-US" sz="22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lvl="1" algn="just">
              <a:buFont typeface="Wingdings" pitchFamily="2" charset="2"/>
              <a:buChar char="Ø"/>
            </a:pPr>
            <a:endParaRPr lang="en-US" sz="22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lvl="1" algn="just">
              <a:buFont typeface="Wingdings" pitchFamily="2" charset="2"/>
              <a:buChar char="Ø"/>
            </a:pPr>
            <a:endParaRPr lang="en-US" sz="22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lvl="1" algn="just">
              <a:buFont typeface="Wingdings" pitchFamily="2" charset="2"/>
              <a:buChar char="Ø"/>
            </a:pPr>
            <a:endParaRPr lang="en-US" sz="22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just"/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93174" y="196418"/>
            <a:ext cx="10530349" cy="9392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latin typeface="Comic Sans MS" panose="030F0702030302020204" pitchFamily="66" charset="0"/>
              </a:rPr>
              <a:t>The relationships between the different types of plant and animals </a:t>
            </a:r>
            <a:endParaRPr lang="en-IN" sz="40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C:\Users\user\Desktop\maxres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5277" y="2344994"/>
            <a:ext cx="7079227" cy="39820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1219" y="1356852"/>
            <a:ext cx="11034252" cy="516193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Food webs and size of animals:</a:t>
            </a:r>
          </a:p>
          <a:p>
            <a:pPr algn="just">
              <a:buNone/>
            </a:pP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93174" y="196418"/>
            <a:ext cx="10530349" cy="9392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latin typeface="Comic Sans MS" panose="030F0702030302020204" pitchFamily="66" charset="0"/>
              </a:rPr>
              <a:t>The relationships between the different types of plant and animals </a:t>
            </a:r>
            <a:endParaRPr lang="en-IN" sz="4000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 descr="C:\Users\user\Desktop\Food We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3898" y="1858296"/>
            <a:ext cx="6445044" cy="4468762"/>
          </a:xfrm>
          <a:prstGeom prst="rect">
            <a:avLst/>
          </a:prstGeom>
          <a:noFill/>
        </p:spPr>
      </p:pic>
      <p:pic>
        <p:nvPicPr>
          <p:cNvPr id="2051" name="Picture 3" descr="C:\Users\user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03690" y="1533832"/>
            <a:ext cx="4498258" cy="47932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1055" y="164404"/>
            <a:ext cx="4728116" cy="99532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What is ecology??</a:t>
            </a:r>
            <a:endParaRPr lang="en-IN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313" y="1505414"/>
            <a:ext cx="10515600" cy="129354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 lnSpcReduction="10000"/>
          </a:bodyPr>
          <a:lstStyle/>
          <a:p>
            <a:pPr marL="0" indent="0" algn="just">
              <a:spcBef>
                <a:spcPct val="0"/>
              </a:spcBef>
              <a:buNone/>
            </a:pPr>
            <a:r>
              <a:rPr lang="en-IN" sz="22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                          Ecology </a:t>
            </a:r>
            <a:r>
              <a:rPr lang="en-IN" sz="2200" dirty="0">
                <a:solidFill>
                  <a:srgbClr val="00B0F0"/>
                </a:solidFill>
                <a:latin typeface="Comic Sans MS" panose="030F0702030302020204" pitchFamily="66" charset="0"/>
              </a:rPr>
              <a:t>(Greek: </a:t>
            </a:r>
            <a:r>
              <a:rPr lang="en-IN" sz="2200" dirty="0" err="1">
                <a:solidFill>
                  <a:srgbClr val="00B0F0"/>
                </a:solidFill>
                <a:latin typeface="Comic Sans MS" panose="030F0702030302020204" pitchFamily="66" charset="0"/>
              </a:rPr>
              <a:t>oikos</a:t>
            </a:r>
            <a:r>
              <a:rPr lang="en-IN" sz="2200" dirty="0">
                <a:solidFill>
                  <a:srgbClr val="00B0F0"/>
                </a:solidFill>
                <a:latin typeface="Comic Sans MS" panose="030F0702030302020204" pitchFamily="66" charset="0"/>
              </a:rPr>
              <a:t>= house; logo- = discoursing</a:t>
            </a:r>
            <a:r>
              <a:rPr lang="en-IN" sz="22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)</a:t>
            </a:r>
          </a:p>
          <a:p>
            <a:pPr marL="0" indent="0" algn="just">
              <a:spcBef>
                <a:spcPct val="0"/>
              </a:spcBef>
              <a:buNone/>
            </a:pPr>
            <a:endParaRPr lang="en-IN" sz="2200" dirty="0">
              <a:solidFill>
                <a:schemeClr val="dk1"/>
              </a:solidFill>
              <a:latin typeface="Comic Sans MS" panose="030F0702030302020204" pitchFamily="66" charset="0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en-US" sz="2200" dirty="0">
                <a:solidFill>
                  <a:schemeClr val="dk1"/>
                </a:solidFill>
                <a:latin typeface="Comic Sans MS" panose="030F0702030302020204" pitchFamily="66" charset="0"/>
              </a:rPr>
              <a:t>The study of animals and plants in relation to their </a:t>
            </a:r>
            <a:r>
              <a:rPr lang="en-IN" sz="2200" dirty="0">
                <a:solidFill>
                  <a:schemeClr val="dk1"/>
                </a:solidFill>
                <a:latin typeface="Comic Sans MS" panose="030F0702030302020204" pitchFamily="66" charset="0"/>
              </a:rPr>
              <a:t>habits and habitation (habitat) is ecology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97313" y="3122340"/>
            <a:ext cx="10515600" cy="9478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IN" sz="2200" dirty="0">
                <a:latin typeface="Comic Sans MS" panose="030F0702030302020204" pitchFamily="66" charset="0"/>
              </a:rPr>
              <a:t>The </a:t>
            </a:r>
            <a:r>
              <a:rPr lang="en-US" sz="2200" dirty="0">
                <a:latin typeface="Comic Sans MS" panose="030F0702030302020204" pitchFamily="66" charset="0"/>
              </a:rPr>
              <a:t>study of a disease's ecology (also termed its </a:t>
            </a:r>
            <a:r>
              <a:rPr lang="en-US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natural history</a:t>
            </a:r>
            <a:r>
              <a:rPr lang="en-US" sz="2200" dirty="0">
                <a:latin typeface="Comic Sans MS" panose="030F0702030302020204" pitchFamily="66" charset="0"/>
              </a:rPr>
              <a:t>) is frequently a part of epidemiological investigations</a:t>
            </a:r>
            <a:endParaRPr lang="en-IN" sz="2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593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5005" y="287068"/>
            <a:ext cx="5787483" cy="107338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IN" dirty="0" smtClean="0">
                <a:latin typeface="Comic Sans MS" panose="030F0702030302020204" pitchFamily="66" charset="0"/>
              </a:rPr>
              <a:t>Objectives of ecology</a:t>
            </a:r>
            <a:endParaRPr lang="en-IN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596" y="3902925"/>
            <a:ext cx="10515600" cy="1081669"/>
          </a:xfr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en-US" sz="2200" dirty="0" smtClean="0">
              <a:solidFill>
                <a:schemeClr val="dk1"/>
              </a:solidFill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US" sz="2200" dirty="0" smtClean="0">
                <a:solidFill>
                  <a:schemeClr val="dk1"/>
                </a:solidFill>
                <a:latin typeface="Comic Sans MS" panose="030F0702030302020204" pitchFamily="66" charset="0"/>
              </a:rPr>
              <a:t>2</a:t>
            </a:r>
            <a:r>
              <a:rPr lang="en-US" sz="2200" dirty="0">
                <a:solidFill>
                  <a:schemeClr val="dk1"/>
                </a:solidFill>
                <a:latin typeface="Comic Sans MS" panose="030F0702030302020204" pitchFamily="66" charset="0"/>
              </a:rPr>
              <a:t>. </a:t>
            </a:r>
            <a:r>
              <a:rPr lang="en-US" sz="2200" dirty="0" smtClean="0">
                <a:solidFill>
                  <a:schemeClr val="dk1"/>
                </a:solidFill>
                <a:latin typeface="Comic Sans MS" panose="030F0702030302020204" pitchFamily="66" charset="0"/>
              </a:rPr>
              <a:t>The </a:t>
            </a:r>
            <a:r>
              <a:rPr lang="en-US" sz="2200" dirty="0">
                <a:solidFill>
                  <a:schemeClr val="dk1"/>
                </a:solidFill>
                <a:latin typeface="Comic Sans MS" panose="030F0702030302020204" pitchFamily="66" charset="0"/>
              </a:rPr>
              <a:t>use of knowledge of a disease's ecology to predict when and where a disease may occur, to enable the development of suitable control </a:t>
            </a:r>
            <a:r>
              <a:rPr lang="en-IN" sz="2200" dirty="0">
                <a:solidFill>
                  <a:schemeClr val="dk1"/>
                </a:solidFill>
                <a:latin typeface="Comic Sans MS" panose="030F0702030302020204" pitchFamily="66" charset="0"/>
              </a:rPr>
              <a:t>techniques</a:t>
            </a:r>
          </a:p>
        </p:txBody>
      </p:sp>
      <p:sp>
        <p:nvSpPr>
          <p:cNvPr id="4" name="Rectangle 3"/>
          <p:cNvSpPr/>
          <p:nvPr/>
        </p:nvSpPr>
        <p:spPr>
          <a:xfrm>
            <a:off x="793597" y="2051824"/>
            <a:ext cx="10515599" cy="115972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200" dirty="0">
                <a:solidFill>
                  <a:schemeClr val="dk1"/>
                </a:solidFill>
                <a:latin typeface="Comic Sans MS" panose="030F0702030302020204" pitchFamily="66" charset="0"/>
              </a:rPr>
              <a:t>1. An increase in the understanding of the pathogenesis, maintenance and, for infectious agents, </a:t>
            </a:r>
            <a:r>
              <a:rPr lang="en-IN" sz="2200" dirty="0">
                <a:solidFill>
                  <a:schemeClr val="dk1"/>
                </a:solidFill>
                <a:latin typeface="Comic Sans MS" panose="030F0702030302020204" pitchFamily="66" charset="0"/>
              </a:rPr>
              <a:t>transmission of </a:t>
            </a:r>
            <a:r>
              <a:rPr lang="en-IN" sz="2200" dirty="0" smtClean="0">
                <a:solidFill>
                  <a:schemeClr val="dk1"/>
                </a:solidFill>
                <a:latin typeface="Comic Sans MS" panose="030F0702030302020204" pitchFamily="66" charset="0"/>
              </a:rPr>
              <a:t>disease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8370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8486" y="279448"/>
            <a:ext cx="6380356" cy="66078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IN" sz="4000" dirty="0">
                <a:solidFill>
                  <a:schemeClr val="dk1"/>
                </a:solidFill>
                <a:latin typeface="Comic Sans MS" panose="030F0702030302020204" pitchFamily="66" charset="0"/>
                <a:ea typeface="+mn-ea"/>
                <a:cs typeface="+mn-cs"/>
              </a:rPr>
              <a:t>Basic ecological concepts</a:t>
            </a:r>
          </a:p>
        </p:txBody>
      </p:sp>
      <p:sp>
        <p:nvSpPr>
          <p:cNvPr id="4" name="Rectangle 3"/>
          <p:cNvSpPr/>
          <p:nvPr/>
        </p:nvSpPr>
        <p:spPr>
          <a:xfrm>
            <a:off x="3389882" y="1086215"/>
            <a:ext cx="5676554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Factors: Determine </a:t>
            </a:r>
            <a:r>
              <a:rPr lang="en-US" sz="2000" dirty="0">
                <a:latin typeface="Comic Sans MS" panose="030F0702030302020204" pitchFamily="66" charset="0"/>
              </a:rPr>
              <a:t>the occurrence of disease</a:t>
            </a:r>
            <a:endParaRPr lang="en-IN" sz="2000" dirty="0"/>
          </a:p>
        </p:txBody>
      </p:sp>
      <p:sp>
        <p:nvSpPr>
          <p:cNvPr id="6" name="Rectangle 5"/>
          <p:cNvSpPr/>
          <p:nvPr/>
        </p:nvSpPr>
        <p:spPr>
          <a:xfrm>
            <a:off x="931620" y="1820873"/>
            <a:ext cx="4420964" cy="1231106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000" b="1" dirty="0" smtClean="0">
                <a:latin typeface="Comic Sans MS" panose="030F0702030302020204" pitchFamily="66" charset="0"/>
              </a:rPr>
              <a:t>Distribution of </a:t>
            </a:r>
            <a:r>
              <a:rPr lang="en-US" sz="2000" b="1" dirty="0">
                <a:latin typeface="Comic Sans MS" panose="030F0702030302020204" pitchFamily="66" charset="0"/>
              </a:rPr>
              <a:t>animal </a:t>
            </a:r>
            <a:r>
              <a:rPr lang="en-US" sz="2000" b="1" dirty="0" smtClean="0">
                <a:latin typeface="Comic Sans MS" panose="030F0702030302020204" pitchFamily="66" charset="0"/>
              </a:rPr>
              <a:t>populations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Distribution of suitable food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/>
                </a:solidFill>
                <a:latin typeface="Comic Sans MS" panose="030F0702030302020204" pitchFamily="66" charset="0"/>
              </a:rPr>
              <a:t>Distribution of suitable food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/>
                </a:solidFill>
                <a:latin typeface="Comic Sans MS" panose="030F0702030302020204" pitchFamily="66" charset="0"/>
              </a:rPr>
              <a:t>Distribution of suitable </a:t>
            </a:r>
            <a:r>
              <a:rPr 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food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47209" y="1796803"/>
            <a:ext cx="4337157" cy="1231106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000" b="1" dirty="0">
                <a:latin typeface="Comic Sans MS" panose="030F0702030302020204" pitchFamily="66" charset="0"/>
              </a:rPr>
              <a:t>Size of animal populations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Availability of food,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Availability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of mates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&amp; the species'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Breeding potential</a:t>
            </a:r>
            <a:endParaRPr lang="en-IN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Left-Right-Up Arrow 7"/>
          <p:cNvSpPr/>
          <p:nvPr/>
        </p:nvSpPr>
        <p:spPr>
          <a:xfrm>
            <a:off x="5352584" y="1390646"/>
            <a:ext cx="1594625" cy="1084925"/>
          </a:xfrm>
          <a:prstGeom prst="leftRightUp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Down Arrow 13"/>
          <p:cNvSpPr/>
          <p:nvPr/>
        </p:nvSpPr>
        <p:spPr>
          <a:xfrm>
            <a:off x="1548792" y="3051979"/>
            <a:ext cx="267630" cy="32358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Rounded Rectangle 14"/>
          <p:cNvSpPr/>
          <p:nvPr/>
        </p:nvSpPr>
        <p:spPr>
          <a:xfrm>
            <a:off x="1878726" y="3283888"/>
            <a:ext cx="2207942" cy="119210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Vegetation zone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Tundra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Savannah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70C0"/>
                </a:solidFill>
                <a:latin typeface="Comic Sans MS" panose="030F0702030302020204" pitchFamily="66" charset="0"/>
              </a:rPr>
              <a:t>D</a:t>
            </a:r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esert</a:t>
            </a:r>
            <a:endParaRPr lang="en-IN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889394" y="4900388"/>
            <a:ext cx="2207942" cy="80472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Biomes</a:t>
            </a:r>
            <a:endParaRPr lang="en-IN" dirty="0">
              <a:latin typeface="Comic Sans MS" panose="030F0702030302020204" pitchFamily="66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911764" y="3081078"/>
            <a:ext cx="2720403" cy="43246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The balance of nature</a:t>
            </a:r>
            <a:endParaRPr lang="en-IN" dirty="0">
              <a:latin typeface="Comic Sans MS" panose="030F0702030302020204" pitchFamily="66" charset="0"/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7644134" y="3015591"/>
            <a:ext cx="267630" cy="37695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Rounded Rectangle 19"/>
          <p:cNvSpPr/>
          <p:nvPr/>
        </p:nvSpPr>
        <p:spPr>
          <a:xfrm>
            <a:off x="7917140" y="3568518"/>
            <a:ext cx="2715027" cy="52882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Control of population size by competition</a:t>
            </a:r>
            <a:endParaRPr lang="en-IN" dirty="0">
              <a:latin typeface="Comic Sans MS" panose="030F0702030302020204" pitchFamily="66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7945218" y="4173632"/>
            <a:ext cx="2686949" cy="32366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Dispersal</a:t>
            </a:r>
            <a:endParaRPr lang="en-IN" dirty="0">
              <a:latin typeface="Comic Sans MS" panose="030F0702030302020204" pitchFamily="66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7928490" y="4558303"/>
            <a:ext cx="2686949" cy="4023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Predation</a:t>
            </a:r>
            <a:endParaRPr lang="en-IN" dirty="0">
              <a:latin typeface="Comic Sans MS" panose="030F0702030302020204" pitchFamily="66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7928490" y="5067003"/>
            <a:ext cx="2686949" cy="4023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Home range</a:t>
            </a:r>
            <a:endParaRPr lang="en-IN" dirty="0">
              <a:latin typeface="Comic Sans MS" panose="030F0702030302020204" pitchFamily="66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7933866" y="5540999"/>
            <a:ext cx="2686949" cy="4023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dirty="0">
                <a:latin typeface="Comic Sans MS" panose="030F0702030302020204" pitchFamily="66" charset="0"/>
              </a:rPr>
              <a:t>T</a:t>
            </a:r>
            <a:r>
              <a:rPr lang="en-US" dirty="0" smtClean="0">
                <a:latin typeface="Comic Sans MS" panose="030F0702030302020204" pitchFamily="66" charset="0"/>
              </a:rPr>
              <a:t>erritoriality</a:t>
            </a:r>
            <a:endParaRPr lang="en-IN" dirty="0">
              <a:latin typeface="Comic Sans MS" panose="030F0702030302020204" pitchFamily="66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7933866" y="6086629"/>
            <a:ext cx="2686949" cy="4023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Social dominance</a:t>
            </a:r>
            <a:endParaRPr lang="en-IN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 descr="Ecology and Evolution of Infectious Diseases | NSF - National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533" y="3435782"/>
            <a:ext cx="3255540" cy="2518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795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6850" y="202893"/>
            <a:ext cx="9571703" cy="71150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dk1"/>
                </a:solidFill>
                <a:latin typeface="Comic Sans MS" panose="030F0702030302020204" pitchFamily="66" charset="0"/>
                <a:ea typeface="+mn-ea"/>
                <a:cs typeface="+mn-cs"/>
              </a:rPr>
              <a:t>Factors effecting the disease spread</a:t>
            </a:r>
            <a:endParaRPr lang="en-US" sz="4000" dirty="0">
              <a:solidFill>
                <a:schemeClr val="dk1"/>
              </a:solidFill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432" y="1047136"/>
            <a:ext cx="11061290" cy="554539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latin typeface="Comic Sans MS" pitchFamily="66" charset="0"/>
              </a:rPr>
              <a:t>The distribution of host</a:t>
            </a:r>
          </a:p>
          <a:p>
            <a:pPr marL="514350" indent="-514350">
              <a:buAutoNum type="arabicPeriod"/>
            </a:pPr>
            <a:endParaRPr lang="en-US" dirty="0" smtClean="0">
              <a:latin typeface="Comic Sans MS" pitchFamily="66" charset="0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Comic Sans MS" pitchFamily="66" charset="0"/>
              </a:rPr>
              <a:t>Home range: </a:t>
            </a:r>
          </a:p>
          <a:p>
            <a:pPr marL="514350" indent="-514350">
              <a:buNone/>
            </a:pPr>
            <a:r>
              <a:rPr lang="en-US" dirty="0" smtClean="0">
                <a:latin typeface="Comic Sans MS" pitchFamily="66" charset="0"/>
              </a:rPr>
              <a:t>     </a:t>
            </a: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if home range increase: increase disease</a:t>
            </a:r>
          </a:p>
          <a:p>
            <a:pPr marL="514350" indent="-514350">
              <a:buNone/>
            </a:pPr>
            <a:endParaRPr lang="en-US" dirty="0" smtClean="0">
              <a:solidFill>
                <a:srgbClr val="00B0F0"/>
              </a:solidFill>
              <a:latin typeface="Comic Sans MS" pitchFamily="66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Comic Sans MS" pitchFamily="66" charset="0"/>
              </a:rPr>
              <a:t>3. Other behavioral activities of host: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     ex.  Rabies in foxes in Europe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            Dump rabies: solitary existence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            Furious rabies: approach other animals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8097" y="373398"/>
            <a:ext cx="2918832" cy="65898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Comic Sans MS" panose="030F0702030302020204" pitchFamily="66" charset="0"/>
              </a:rPr>
              <a:t>The Niche</a:t>
            </a:r>
            <a:endParaRPr lang="en-IN" sz="40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98" y="1165124"/>
            <a:ext cx="10928554" cy="539791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This is the functional position of an animal‘s</a:t>
            </a:r>
          </a:p>
          <a:p>
            <a:pPr algn="just"/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The match of a species to a specific environmental condition</a:t>
            </a:r>
          </a:p>
          <a:p>
            <a:pPr algn="just"/>
            <a:endParaRPr lang="en-US" sz="2200" b="1" dirty="0" smtClean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algn="just">
              <a:buNone/>
            </a:pPr>
            <a:r>
              <a:rPr lang="en-US" sz="22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How an organism or population responds to: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Distribution of resources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Competitors </a:t>
            </a:r>
          </a:p>
          <a:p>
            <a:pPr algn="just">
              <a:buNone/>
            </a:pPr>
            <a:endParaRPr lang="en-US" sz="2200" dirty="0" smtClean="0">
              <a:solidFill>
                <a:schemeClr val="accent4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algn="just">
              <a:buNone/>
            </a:pPr>
            <a:r>
              <a:rPr lang="en-US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(for example, by growing when resources are abundant when </a:t>
            </a:r>
            <a:r>
              <a:rPr lang="en-US" sz="2000" dirty="0" smtClean="0">
                <a:solidFill>
                  <a:schemeClr val="tx1"/>
                </a:solidFill>
                <a:latin typeface="Comic Sans MS" panose="030F0702030302020204" pitchFamily="66" charset="0"/>
                <a:hlinkClick r:id="rId2" tooltip="Predator"/>
              </a:rPr>
              <a:t>predators</a:t>
            </a:r>
            <a:r>
              <a:rPr lang="en-US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, </a:t>
            </a:r>
            <a:r>
              <a:rPr lang="en-US" sz="2000" dirty="0" smtClean="0">
                <a:solidFill>
                  <a:schemeClr val="tx1"/>
                </a:solidFill>
                <a:latin typeface="Comic Sans MS" panose="030F0702030302020204" pitchFamily="66" charset="0"/>
                <a:hlinkClick r:id="rId3" tooltip="Parasite"/>
              </a:rPr>
              <a:t>parasites</a:t>
            </a:r>
            <a:r>
              <a:rPr lang="en-US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 and </a:t>
            </a:r>
            <a:r>
              <a:rPr lang="en-US" sz="2000" dirty="0" smtClean="0">
                <a:solidFill>
                  <a:schemeClr val="tx1"/>
                </a:solidFill>
                <a:latin typeface="Comic Sans MS" panose="030F0702030302020204" pitchFamily="66" charset="0"/>
                <a:hlinkClick r:id="rId4" tooltip="Pathogen"/>
              </a:rPr>
              <a:t>pathogens</a:t>
            </a:r>
            <a:r>
              <a:rPr lang="en-US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 are scarce)</a:t>
            </a:r>
          </a:p>
          <a:p>
            <a:pPr algn="just">
              <a:buNone/>
            </a:pPr>
            <a:endParaRPr lang="en-US" sz="22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just">
              <a:buNone/>
            </a:pPr>
            <a:r>
              <a:rPr lang="en-US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(How it in turn alters those same factors (for example, limiting access to resources by other organisms, acting as a food source for predators and a consumer of prey)</a:t>
            </a:r>
          </a:p>
          <a:p>
            <a:pPr algn="just">
              <a:buNone/>
            </a:pPr>
            <a:endParaRPr lang="en-US" sz="2200" b="1" dirty="0" smtClean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algn="just"/>
            <a:endParaRPr lang="en-US" sz="2200" dirty="0" smtClean="0">
              <a:solidFill>
                <a:schemeClr val="dk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75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7309" y="402895"/>
            <a:ext cx="2918832" cy="65898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Comic Sans MS" panose="030F0702030302020204" pitchFamily="66" charset="0"/>
              </a:rPr>
              <a:t>The Niche</a:t>
            </a:r>
            <a:endParaRPr lang="en-IN" sz="40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943" y="1224117"/>
            <a:ext cx="10928554" cy="539791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z="2200" dirty="0" smtClean="0">
                <a:solidFill>
                  <a:schemeClr val="dk1"/>
                </a:solidFill>
                <a:latin typeface="Comic Sans MS" panose="030F0702030302020204" pitchFamily="66" charset="0"/>
              </a:rPr>
              <a:t>Competition: Intra species competition</a:t>
            </a:r>
          </a:p>
          <a:p>
            <a:pPr algn="just">
              <a:buNone/>
            </a:pPr>
            <a:r>
              <a:rPr lang="en-US" sz="2200" dirty="0" smtClean="0">
                <a:solidFill>
                  <a:schemeClr val="dk1"/>
                </a:solidFill>
                <a:latin typeface="Comic Sans MS" panose="030F0702030302020204" pitchFamily="66" charset="0"/>
              </a:rPr>
              <a:t>                        Inter species competition</a:t>
            </a:r>
          </a:p>
          <a:p>
            <a:pPr algn="just">
              <a:buFont typeface="Wingdings" pitchFamily="2" charset="2"/>
              <a:buChar char="q"/>
            </a:pPr>
            <a:r>
              <a:rPr lang="en-US" sz="2200" dirty="0" smtClean="0">
                <a:solidFill>
                  <a:srgbClr val="0070C0"/>
                </a:solidFill>
                <a:latin typeface="Comic Sans MS" pitchFamily="66" charset="0"/>
              </a:rPr>
              <a:t>Coexistence of two strongly competing species is impossible</a:t>
            </a:r>
            <a:endParaRPr lang="en-IN" sz="22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just"/>
            <a:endParaRPr lang="en-US" sz="2200" dirty="0" smtClean="0">
              <a:solidFill>
                <a:schemeClr val="dk1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US" sz="2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This led to the principle of competitive exclusion: </a:t>
            </a:r>
            <a:r>
              <a:rPr lang="en-US" sz="2200" dirty="0" smtClean="0">
                <a:solidFill>
                  <a:schemeClr val="dk1"/>
                </a:solidFill>
                <a:latin typeface="Comic Sans MS" panose="030F0702030302020204" pitchFamily="66" charset="0"/>
              </a:rPr>
              <a:t>that competition will exclude all but one Species from a particular position defined by an animal's feeding habits, physiology, mechanical abilities and behavior</a:t>
            </a:r>
          </a:p>
          <a:p>
            <a:pPr algn="just"/>
            <a:endParaRPr lang="en-US" sz="2200" dirty="0" smtClean="0">
              <a:solidFill>
                <a:schemeClr val="dk1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US" sz="2200" dirty="0" smtClean="0">
                <a:solidFill>
                  <a:schemeClr val="dk1"/>
                </a:solidFill>
                <a:latin typeface="Comic Sans MS" panose="030F0702030302020204" pitchFamily="66" charset="0"/>
              </a:rPr>
              <a:t>Competitive exclusion has been used as a 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means of disease control</a:t>
            </a:r>
          </a:p>
          <a:p>
            <a:pPr algn="just">
              <a:buNone/>
            </a:pP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   (Ex. The snail </a:t>
            </a:r>
            <a:r>
              <a:rPr lang="en-US" sz="2200" i="1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Biompholaria</a:t>
            </a:r>
            <a:r>
              <a:rPr lang="en-US" sz="2200" i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200" i="1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glabrata</a:t>
            </a:r>
            <a:r>
              <a:rPr lang="en-US" sz="2200" i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 (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I/H of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Schistosomiasis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)</a:t>
            </a:r>
          </a:p>
          <a:p>
            <a:pPr algn="just">
              <a:buNone/>
            </a:pPr>
            <a:r>
              <a:rPr lang="en-US" sz="2200" i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        Marisa </a:t>
            </a:r>
            <a:r>
              <a:rPr lang="en-US" sz="2200" i="1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cornuarietis</a:t>
            </a:r>
            <a:r>
              <a:rPr lang="en-US" sz="2200" i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(more competitive snail)</a:t>
            </a:r>
          </a:p>
        </p:txBody>
      </p:sp>
    </p:spTree>
    <p:extLst>
      <p:ext uri="{BB962C8B-B14F-4D97-AF65-F5344CB8AC3E}">
        <p14:creationId xmlns:p14="http://schemas.microsoft.com/office/powerpoint/2010/main" val="164075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1218" y="1091380"/>
            <a:ext cx="10931013" cy="495284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Other example: </a:t>
            </a:r>
          </a:p>
          <a:p>
            <a:endParaRPr lang="en-US" b="1" dirty="0" smtClean="0">
              <a:latin typeface="Comic Sans MS" pitchFamily="66" charset="0"/>
            </a:endParaRPr>
          </a:p>
          <a:p>
            <a:pPr marL="514350" indent="-514350">
              <a:buAutoNum type="arabicPeriod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Louse infestation: 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Host specific so avoid competition</a:t>
            </a:r>
          </a:p>
          <a:p>
            <a:pPr marL="514350" indent="-514350">
              <a:buAutoNum type="arabicPeriod"/>
            </a:pPr>
            <a:endParaRPr lang="en-US" sz="2400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pPr marL="514350" indent="-514350">
              <a:buAutoNum type="arabicPeriod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Intracellular parasitism: Occupy niche in cell </a:t>
            </a:r>
          </a:p>
          <a:p>
            <a:pPr marL="514350" indent="-514350">
              <a:buNone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   </a:t>
            </a:r>
            <a:r>
              <a:rPr lang="en-US" sz="2200" dirty="0" smtClean="0">
                <a:solidFill>
                  <a:srgbClr val="7030A0"/>
                </a:solidFill>
                <a:latin typeface="Comic Sans MS" pitchFamily="66" charset="0"/>
              </a:rPr>
              <a:t>All viruses</a:t>
            </a:r>
          </a:p>
          <a:p>
            <a:pPr marL="514350" indent="-514350">
              <a:buNone/>
            </a:pPr>
            <a:r>
              <a:rPr lang="en-US" sz="2200" dirty="0" smtClean="0">
                <a:solidFill>
                  <a:srgbClr val="7030A0"/>
                </a:solidFill>
                <a:latin typeface="Comic Sans MS" pitchFamily="66" charset="0"/>
              </a:rPr>
              <a:t>    Some bacteria (</a:t>
            </a:r>
            <a:r>
              <a:rPr lang="en-US" sz="2200" i="1" dirty="0" smtClean="0">
                <a:solidFill>
                  <a:srgbClr val="7030A0"/>
                </a:solidFill>
                <a:latin typeface="Comic Sans MS" pitchFamily="66" charset="0"/>
              </a:rPr>
              <a:t>Mycobacterium, </a:t>
            </a:r>
            <a:r>
              <a:rPr lang="en-US" sz="2200" i="1" dirty="0" err="1" smtClean="0">
                <a:solidFill>
                  <a:srgbClr val="7030A0"/>
                </a:solidFill>
                <a:latin typeface="Comic Sans MS" pitchFamily="66" charset="0"/>
              </a:rPr>
              <a:t>Rickettsiae</a:t>
            </a:r>
            <a:r>
              <a:rPr lang="en-US" sz="2200" i="1" dirty="0" smtClean="0">
                <a:solidFill>
                  <a:srgbClr val="7030A0"/>
                </a:solidFill>
                <a:latin typeface="Comic Sans MS" pitchFamily="66" charset="0"/>
              </a:rPr>
              <a:t>, </a:t>
            </a:r>
            <a:r>
              <a:rPr lang="en-US" sz="2200" i="1" dirty="0" err="1" smtClean="0">
                <a:solidFill>
                  <a:srgbClr val="7030A0"/>
                </a:solidFill>
                <a:latin typeface="Comic Sans MS" pitchFamily="66" charset="0"/>
              </a:rPr>
              <a:t>Brucella</a:t>
            </a:r>
            <a:r>
              <a:rPr lang="en-US" sz="2200" i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sz="2200" dirty="0" smtClean="0">
                <a:solidFill>
                  <a:srgbClr val="7030A0"/>
                </a:solidFill>
                <a:latin typeface="Comic Sans MS" pitchFamily="66" charset="0"/>
              </a:rPr>
              <a:t>spp.)</a:t>
            </a:r>
          </a:p>
          <a:p>
            <a:pPr marL="514350" indent="-514350">
              <a:buNone/>
            </a:pPr>
            <a:r>
              <a:rPr lang="en-US" sz="2200" dirty="0" smtClean="0">
                <a:solidFill>
                  <a:srgbClr val="7030A0"/>
                </a:solidFill>
                <a:latin typeface="Comic Sans MS" pitchFamily="66" charset="0"/>
              </a:rPr>
              <a:t>    Some protozoa (</a:t>
            </a:r>
            <a:r>
              <a:rPr lang="en-US" sz="2200" dirty="0" err="1" smtClean="0">
                <a:solidFill>
                  <a:srgbClr val="7030A0"/>
                </a:solidFill>
                <a:latin typeface="Comic Sans MS" pitchFamily="66" charset="0"/>
              </a:rPr>
              <a:t>Babesia</a:t>
            </a:r>
            <a:r>
              <a:rPr lang="en-US" sz="2200" dirty="0" smtClean="0">
                <a:solidFill>
                  <a:srgbClr val="7030A0"/>
                </a:solidFill>
                <a:latin typeface="Comic Sans MS" pitchFamily="66" charset="0"/>
              </a:rPr>
              <a:t> spp.)</a:t>
            </a:r>
            <a:endParaRPr lang="en-US" sz="22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827309" y="402895"/>
            <a:ext cx="2918832" cy="65898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Comic Sans MS" panose="030F0702030302020204" pitchFamily="66" charset="0"/>
              </a:rPr>
              <a:t>The Niche</a:t>
            </a:r>
            <a:endParaRPr lang="en-IN" sz="40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1219" y="1091380"/>
            <a:ext cx="11034252" cy="533891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just"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One type of respiratory adenovirus prevents infection with other types, even though the latter are common in surrounding community</a:t>
            </a:r>
          </a:p>
          <a:p>
            <a:pPr algn="just">
              <a:buNone/>
            </a:pP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457200" indent="-457200" algn="just"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Can effect the time of occurrence of disease:                                  </a:t>
            </a:r>
          </a:p>
          <a:p>
            <a:pPr marL="457200" indent="-457200" algn="just"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    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Ex. altering age specific incidence rate</a:t>
            </a:r>
          </a:p>
          <a:p>
            <a:pPr marL="457200" indent="-457200" algn="just">
              <a:buAutoNum type="arabicPeriod"/>
            </a:pPr>
            <a:endParaRPr lang="en-US" sz="24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marL="457200" indent="-457200" algn="just">
              <a:buNone/>
            </a:pP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2.  Alters the rate of natural immunization: </a:t>
            </a:r>
          </a:p>
          <a:p>
            <a:pPr marL="457200" indent="-457200" algn="just">
              <a:buNone/>
            </a:pP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     Ex. Interference by other </a:t>
            </a:r>
            <a:r>
              <a:rPr lang="en-US" sz="2200" dirty="0" err="1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enterovirus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 delays natural poliovirus immunization in man</a:t>
            </a:r>
            <a:endParaRPr lang="en-US" sz="2200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814052" y="196418"/>
            <a:ext cx="7595419" cy="65898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Comic Sans MS" panose="030F0702030302020204" pitchFamily="66" charset="0"/>
              </a:rPr>
              <a:t>Epidemiological interference </a:t>
            </a:r>
            <a:endParaRPr lang="en-IN" sz="40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</TotalTime>
  <Words>483</Words>
  <Application>Microsoft Office PowerPoint</Application>
  <PresentationFormat>Widescreen</PresentationFormat>
  <Paragraphs>91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Comic Sans MS</vt:lpstr>
      <vt:lpstr>Wingdings</vt:lpstr>
      <vt:lpstr>Office Theme</vt:lpstr>
      <vt:lpstr>Ecology of diseases</vt:lpstr>
      <vt:lpstr>What is ecology??</vt:lpstr>
      <vt:lpstr>Objectives of ecology</vt:lpstr>
      <vt:lpstr>Basic ecological concepts</vt:lpstr>
      <vt:lpstr>Factors effecting the disease spread</vt:lpstr>
      <vt:lpstr>The Niche</vt:lpstr>
      <vt:lpstr>The Niche</vt:lpstr>
      <vt:lpstr>The Niche</vt:lpstr>
      <vt:lpstr>Epidemiological interference </vt:lpstr>
      <vt:lpstr>The relationships between the different types of plant and animals </vt:lpstr>
      <vt:lpstr>The relationships between the different types of plant and animals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Ecology of diseases</dc:title>
  <dc:creator>Epidemiology lab 1</dc:creator>
  <cp:lastModifiedBy>dranjayvet@gmail.com</cp:lastModifiedBy>
  <cp:revision>28</cp:revision>
  <dcterms:created xsi:type="dcterms:W3CDTF">2020-05-11T10:01:15Z</dcterms:created>
  <dcterms:modified xsi:type="dcterms:W3CDTF">2020-05-12T10:39:38Z</dcterms:modified>
</cp:coreProperties>
</file>