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61" r:id="rId2"/>
    <p:sldId id="700" r:id="rId3"/>
    <p:sldId id="708" r:id="rId4"/>
    <p:sldId id="701" r:id="rId5"/>
    <p:sldId id="702" r:id="rId6"/>
    <p:sldId id="703" r:id="rId7"/>
    <p:sldId id="709" r:id="rId8"/>
    <p:sldId id="710" r:id="rId9"/>
    <p:sldId id="704" r:id="rId10"/>
    <p:sldId id="705" r:id="rId11"/>
    <p:sldId id="706" r:id="rId12"/>
    <p:sldId id="711" r:id="rId13"/>
    <p:sldId id="7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72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7" name="Picture 2" descr="G:\corneal opacity in do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4813" y="3174482"/>
            <a:ext cx="2546687" cy="1701775"/>
          </a:xfrm>
          <a:prstGeom prst="rect">
            <a:avLst/>
          </a:prstGeom>
          <a:noFill/>
        </p:spPr>
      </p:pic>
      <p:pic>
        <p:nvPicPr>
          <p:cNvPr id="18" name="Picture5" descr="http://www.marvistavet.org/assets/images/Lone_Star_Tick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 rot="13340676">
            <a:off x="5148395" y="2488090"/>
            <a:ext cx="992837" cy="826648"/>
          </a:xfrm>
          <a:prstGeom prst="rect">
            <a:avLst/>
          </a:prstGeom>
          <a:noFill/>
        </p:spPr>
      </p:pic>
      <p:pic>
        <p:nvPicPr>
          <p:cNvPr id="1026" name="Picture 2" descr="Ehrlichia and Anaplasma - Infectious Disease Advis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76" y="2261541"/>
            <a:ext cx="23812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196752"/>
            <a:ext cx="5336232" cy="5661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Diagnosis :  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examination of  stained blood smear revealed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morula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stage of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 leucocytes.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Ehrlichia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commonly found in mixed infection with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Babesia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or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Hepatozoon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Persistence and duration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ehrlichiosis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usually unnoticed by the owner for long time due to variability in clinical signs.</a:t>
            </a:r>
          </a:p>
          <a:p>
            <a:pPr algn="just"/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5362" name="Picture 2" descr="G:\e. ewingi in neurtoph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371600"/>
            <a:ext cx="2524125" cy="2819400"/>
          </a:xfrm>
          <a:prstGeom prst="rect">
            <a:avLst/>
          </a:prstGeom>
          <a:noFill/>
        </p:spPr>
      </p:pic>
      <p:pic>
        <p:nvPicPr>
          <p:cNvPr id="6" name="Picture 3" descr="G:\ehrlich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343400"/>
            <a:ext cx="22860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6248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 pitchFamily="34" charset="0"/>
              </a:rPr>
              <a:t>Morula</a:t>
            </a:r>
            <a:r>
              <a:rPr lang="en-US" i="1" dirty="0" smtClean="0">
                <a:latin typeface="Arial Black" pitchFamily="34" charset="0"/>
              </a:rPr>
              <a:t> of E. </a:t>
            </a:r>
            <a:r>
              <a:rPr lang="en-US" i="1" dirty="0" err="1" smtClean="0">
                <a:latin typeface="Arial Black" pitchFamily="34" charset="0"/>
              </a:rPr>
              <a:t>canis</a:t>
            </a:r>
            <a:r>
              <a:rPr lang="en-US" dirty="0" smtClean="0">
                <a:latin typeface="Arial Black" pitchFamily="34" charset="0"/>
              </a:rPr>
              <a:t> in </a:t>
            </a:r>
            <a:r>
              <a:rPr lang="en-US" dirty="0" err="1" smtClean="0">
                <a:latin typeface="Arial Black" pitchFamily="34" charset="0"/>
              </a:rPr>
              <a:t>monocyte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52900" y="65659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14370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latin typeface="Arial Black" pitchFamily="34" charset="0"/>
              </a:rPr>
              <a:t/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990600"/>
            <a:ext cx="5472608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Treatment :- 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Doxycycline</a:t>
            </a:r>
            <a:r>
              <a:rPr lang="en-US" sz="2400" dirty="0" smtClean="0">
                <a:latin typeface="Arial Black" pitchFamily="34" charset="0"/>
              </a:rPr>
              <a:t> and </a:t>
            </a:r>
            <a:r>
              <a:rPr lang="en-US" sz="2400" dirty="0" err="1" smtClean="0">
                <a:latin typeface="Arial Black" pitchFamily="34" charset="0"/>
              </a:rPr>
              <a:t>Oxytetracycline</a:t>
            </a:r>
            <a:r>
              <a:rPr lang="en-US" sz="2400" dirty="0" smtClean="0">
                <a:latin typeface="Arial Black" pitchFamily="34" charset="0"/>
              </a:rPr>
              <a:t> are used in treatment of </a:t>
            </a:r>
            <a:r>
              <a:rPr lang="en-US" sz="2400" dirty="0" err="1" smtClean="0">
                <a:latin typeface="Arial Black" pitchFamily="34" charset="0"/>
              </a:rPr>
              <a:t>ehrlichiosis</a:t>
            </a:r>
            <a:r>
              <a:rPr lang="en-US" sz="2400" dirty="0" smtClean="0">
                <a:latin typeface="Arial Black" pitchFamily="34" charset="0"/>
              </a:rPr>
              <a:t>.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latin typeface="Arial Black" pitchFamily="34" charset="0"/>
              </a:rPr>
              <a:t/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990600"/>
            <a:ext cx="5472608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Control :- 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 treatment of </a:t>
            </a:r>
            <a:r>
              <a:rPr lang="en-US" sz="2400" dirty="0" err="1" smtClean="0">
                <a:latin typeface="Arial Black" pitchFamily="34" charset="0"/>
              </a:rPr>
              <a:t>infcetde</a:t>
            </a:r>
            <a:r>
              <a:rPr lang="en-US" sz="2400" dirty="0" smtClean="0">
                <a:latin typeface="Arial Black" pitchFamily="34" charset="0"/>
              </a:rPr>
              <a:t> animals</a:t>
            </a:r>
          </a:p>
          <a:p>
            <a:pPr algn="just"/>
            <a:r>
              <a:rPr lang="en-US" sz="2400" dirty="0" smtClean="0">
                <a:latin typeface="Arial Black" pitchFamily="34" charset="0"/>
              </a:rPr>
              <a:t>By vector (tick) control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5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1484784"/>
            <a:ext cx="4218384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Morphology: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It is small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pleomorphic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gram negative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coccoid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intracytoplasmic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inclusion bodies found in circulating leucocytes.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</p:txBody>
      </p:sp>
      <p:pic>
        <p:nvPicPr>
          <p:cNvPr id="14339" name="Picture 3" descr="G:\ehrlich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3333750" cy="2667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9408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196752"/>
            <a:ext cx="4362400" cy="56612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Morphology: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Organisms may occur singly or generally in compact colonies as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morula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in the cytoplasm of leucocytes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4339" name="Picture 3" descr="G:\ehrlich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3333750" cy="2667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11480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1397000"/>
          <a:ext cx="8610600" cy="546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9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23341">
                <a:tc>
                  <a:txBody>
                    <a:bodyPr/>
                    <a:lstStyle/>
                    <a:p>
                      <a:pPr marL="3911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r>
                        <a:rPr lang="en-US" sz="2000" b="1" spc="-8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2925" marR="502285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9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0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3341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canis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Monocyte</a:t>
                      </a: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Rhipicephalus</a:t>
                      </a: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sanguineus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(Brown dog tick)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3341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ewingi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Neutrophil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0978">
                <a:tc>
                  <a:txBody>
                    <a:bodyPr/>
                    <a:lstStyle/>
                    <a:p>
                      <a:pPr marL="60325" marR="49339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chaffeensis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 and human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Monocyte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7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90600"/>
            <a:ext cx="8748464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Transmission: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 Black" pitchFamily="34" charset="0"/>
              </a:rPr>
              <a:t>•   It is transmitted </a:t>
            </a:r>
            <a:r>
              <a:rPr lang="en-US" sz="2400" dirty="0" err="1" smtClean="0">
                <a:latin typeface="Arial Black" pitchFamily="34" charset="0"/>
              </a:rPr>
              <a:t>transtadially</a:t>
            </a:r>
            <a:r>
              <a:rPr lang="en-US" sz="2400" dirty="0" smtClean="0">
                <a:latin typeface="Arial Black" pitchFamily="34" charset="0"/>
              </a:rPr>
              <a:t> by the tick and  also through infected blood transfusion.</a:t>
            </a: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 Black" pitchFamily="34" charset="0"/>
              </a:rPr>
              <a:t/>
            </a:r>
            <a:br>
              <a:rPr lang="en-US" sz="2400" dirty="0" smtClean="0">
                <a:latin typeface="Arial Black" pitchFamily="34" charset="0"/>
              </a:rPr>
            </a:br>
            <a:r>
              <a:rPr lang="en-US" sz="2400" dirty="0" smtClean="0"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/>
          </a:p>
        </p:txBody>
      </p:sp>
      <p:pic>
        <p:nvPicPr>
          <p:cNvPr id="4" name="Picture5" descr="http://www.marvistavet.org/assets/images/Lone_Star_Ti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29200" y="3600450"/>
            <a:ext cx="3505200" cy="2800350"/>
          </a:xfrm>
          <a:prstGeom prst="rect">
            <a:avLst/>
          </a:prstGeom>
          <a:noFill/>
        </p:spPr>
      </p:pic>
      <p:pic>
        <p:nvPicPr>
          <p:cNvPr id="6" name="Picture1" descr="http://www.marvistavet.org/assets/images/Ehrlichia_in_a_granulcytic_ce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95536" y="3533775"/>
            <a:ext cx="3810000" cy="33528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6072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3648" y="1124744"/>
            <a:ext cx="6408712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Disease:</a:t>
            </a:r>
          </a:p>
          <a:p>
            <a:pPr algn="just">
              <a:lnSpc>
                <a:spcPct val="2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causes disease in dog known as canine rickettsiosis or tracker dog disease or canine typhus or canine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haemorrhagic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fever or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tropical canine pancytopenia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 emerging silent tick born disease of dog or AIDS of the canine world.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775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5736" y="990600"/>
            <a:ext cx="6948264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</a:t>
            </a: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Puppies may remain as carrier for a long time. Stress, immunological depression and concurrent with other infections may precipitate the disease.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8567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990600"/>
            <a:ext cx="5544616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symptoms: </a:t>
            </a:r>
          </a:p>
          <a:p>
            <a:pPr marL="0" indent="0"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Arial Black" pitchFamily="34" charset="0"/>
              </a:rPr>
              <a:t>Symptoms   includes undulating   temperature,   </a:t>
            </a:r>
            <a:r>
              <a:rPr lang="en-US" sz="2400" dirty="0" err="1" smtClean="0">
                <a:latin typeface="Arial Black" pitchFamily="34" charset="0"/>
              </a:rPr>
              <a:t>anaemia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polyarthritis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thrombocytopenia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corneal opacity</a:t>
            </a:r>
            <a:r>
              <a:rPr lang="en-US" sz="2400" i="1" dirty="0" smtClean="0">
                <a:latin typeface="Arial Black" pitchFamily="34" charset="0"/>
              </a:rPr>
              <a:t>, </a:t>
            </a:r>
            <a:r>
              <a:rPr lang="en-US" sz="2400" dirty="0" smtClean="0">
                <a:latin typeface="Arial Black" pitchFamily="34" charset="0"/>
              </a:rPr>
              <a:t>renal failure, clotting abnormalities leading to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epistaxis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haematuria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haematemesis</a:t>
            </a:r>
            <a:r>
              <a:rPr lang="en-US" sz="2400" dirty="0" smtClean="0">
                <a:latin typeface="Arial Black" pitchFamily="34" charset="0"/>
              </a:rPr>
              <a:t> and </a:t>
            </a:r>
            <a:r>
              <a:rPr lang="en-US" sz="2400" dirty="0" err="1" smtClean="0">
                <a:latin typeface="Arial Black" pitchFamily="34" charset="0"/>
              </a:rPr>
              <a:t>haemorrhagic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diarrhoea</a:t>
            </a:r>
            <a:r>
              <a:rPr lang="en-US" sz="2400" dirty="0" smtClean="0">
                <a:latin typeface="Arial Black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Arial Black" pitchFamily="34" charset="0"/>
              </a:rPr>
              <a:t/>
            </a:r>
            <a:br>
              <a:rPr lang="en-US" sz="2400" dirty="0" smtClean="0">
                <a:latin typeface="Arial Black" pitchFamily="34" charset="0"/>
              </a:rPr>
            </a:br>
            <a:r>
              <a:rPr lang="en-US" sz="2400" dirty="0" smtClean="0"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760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endParaRPr lang="en-US" sz="3200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G:\corneal opacity in do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5581650" cy="37298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19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Corneal opacity in 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E.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infected dog</a:t>
            </a:r>
            <a:endParaRPr lang="en-US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759579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936</TotalTime>
  <Words>321</Words>
  <Application>Microsoft Office PowerPoint</Application>
  <PresentationFormat>On-screen Show (4:3)</PresentationFormat>
  <Paragraphs>87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PowerPoint Presentation</vt:lpstr>
      <vt:lpstr>Order : Rickettsiales Genus: Ehrlichia </vt:lpstr>
      <vt:lpstr> Genus: Ehrlichia </vt:lpstr>
      <vt:lpstr>Order : Rickettsiales Genus: Ehrlichia </vt:lpstr>
      <vt:lpstr>Genus: Ehrlichia </vt:lpstr>
      <vt:lpstr> Genus: Ehrlichia </vt:lpstr>
      <vt:lpstr>Order : Rickettsiales Genus: Ehrlichia </vt:lpstr>
      <vt:lpstr>Order : Rickettsiales Genus: Ehrlichia </vt:lpstr>
      <vt:lpstr>Ehrlichia</vt:lpstr>
      <vt:lpstr>Genus: Ehrlichia </vt:lpstr>
      <vt:lpstr> Genus: Ehrlichia </vt:lpstr>
      <vt:lpstr> Genus: Ehrlichia 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97</cp:revision>
  <cp:lastPrinted>2019-11-21T10:56:16Z</cp:lastPrinted>
  <dcterms:created xsi:type="dcterms:W3CDTF">2019-10-15T08:59:27Z</dcterms:created>
  <dcterms:modified xsi:type="dcterms:W3CDTF">2020-05-30T05:42:58Z</dcterms:modified>
</cp:coreProperties>
</file>