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6" r:id="rId6"/>
    <p:sldId id="267" r:id="rId7"/>
    <p:sldId id="261" r:id="rId8"/>
    <p:sldId id="264" r:id="rId9"/>
    <p:sldId id="262" r:id="rId10"/>
    <p:sldId id="274" r:id="rId11"/>
    <p:sldId id="273" r:id="rId12"/>
    <p:sldId id="263" r:id="rId13"/>
    <p:sldId id="269" r:id="rId14"/>
    <p:sldId id="276" r:id="rId15"/>
    <p:sldId id="27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Unit-8</a:t>
            </a:r>
            <a:br>
              <a:rPr lang="en-US" b="1" dirty="0" smtClean="0"/>
            </a:br>
            <a:r>
              <a:rPr lang="en-US" b="1" dirty="0" smtClean="0"/>
              <a:t>EMBRYOLOGY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              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5200" b="1" dirty="0" smtClean="0">
                <a:solidFill>
                  <a:srgbClr val="FF0000"/>
                </a:solidFill>
                <a:latin typeface="+mj-lt"/>
              </a:rPr>
              <a:t>TYPES OF PLACENTA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                   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Date of Lecture 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23.05.2020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 algn="r">
              <a:buNone/>
            </a:pPr>
            <a:r>
              <a:rPr lang="en-US" sz="2800" b="1" dirty="0" smtClean="0">
                <a:latin typeface="+mj-lt"/>
              </a:rPr>
              <a:t>     </a:t>
            </a:r>
          </a:p>
          <a:p>
            <a:pPr algn="r">
              <a:buNone/>
            </a:pPr>
            <a:endParaRPr lang="en-US" sz="2800" b="1" dirty="0" smtClean="0">
              <a:latin typeface="+mj-lt"/>
            </a:endParaRPr>
          </a:p>
          <a:p>
            <a:pPr algn="r">
              <a:buNone/>
            </a:pPr>
            <a:endParaRPr lang="en-US" sz="2800" b="1" dirty="0" smtClean="0">
              <a:latin typeface="+mj-lt"/>
            </a:endParaRPr>
          </a:p>
          <a:p>
            <a:pPr algn="r">
              <a:buNone/>
            </a:pPr>
            <a:endParaRPr lang="en-US" sz="2800" b="1" dirty="0" smtClean="0">
              <a:latin typeface="+mj-lt"/>
            </a:endParaRPr>
          </a:p>
          <a:p>
            <a:pPr algn="r">
              <a:buNone/>
            </a:pPr>
            <a:endParaRPr lang="en-US" b="1" dirty="0" smtClean="0">
              <a:latin typeface="+mj-lt"/>
            </a:endParaRPr>
          </a:p>
          <a:p>
            <a:pPr algn="r">
              <a:buNone/>
            </a:pPr>
            <a:r>
              <a:rPr lang="en-US" b="1" dirty="0" smtClean="0">
                <a:latin typeface="+mj-lt"/>
              </a:rPr>
              <a:t>Course Instructor – Dr. Manoj Kumar </a:t>
            </a:r>
            <a:r>
              <a:rPr lang="en-US" b="1" dirty="0" err="1" smtClean="0">
                <a:latin typeface="+mj-lt"/>
              </a:rPr>
              <a:t>Sinha</a:t>
            </a:r>
            <a:endParaRPr lang="en-US" b="1" dirty="0" smtClean="0">
              <a:latin typeface="+mj-lt"/>
            </a:endParaRPr>
          </a:p>
          <a:p>
            <a:pPr algn="r">
              <a:buNone/>
            </a:pPr>
            <a:r>
              <a:rPr lang="en-US" b="1" dirty="0" smtClean="0">
                <a:latin typeface="+mj-lt"/>
              </a:rPr>
              <a:t>Asst. professor-cum-Jr. scientist</a:t>
            </a:r>
          </a:p>
          <a:p>
            <a:pPr algn="r">
              <a:buNone/>
            </a:pPr>
            <a:r>
              <a:rPr lang="en-US" b="1" dirty="0" smtClean="0">
                <a:latin typeface="+mj-lt"/>
              </a:rPr>
              <a:t>               Department of veterinary Anatomy </a:t>
            </a:r>
          </a:p>
          <a:p>
            <a:pPr algn="r">
              <a:buNone/>
            </a:pPr>
            <a:r>
              <a:rPr lang="en-US" sz="2800" b="1" dirty="0" smtClean="0">
                <a:latin typeface="+mj-lt"/>
              </a:rPr>
              <a:t>                                  </a:t>
            </a:r>
          </a:p>
        </p:txBody>
      </p:sp>
      <p:pic>
        <p:nvPicPr>
          <p:cNvPr id="4" name="Picture 2" descr="C:\Users\sony\Desktop\Reg. form iavmi\Placental_morphologies_encountered_in_placental_mamm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2895600" cy="2133600"/>
          </a:xfrm>
          <a:prstGeom prst="rect">
            <a:avLst/>
          </a:prstGeom>
          <a:noFill/>
        </p:spPr>
      </p:pic>
      <p:pic>
        <p:nvPicPr>
          <p:cNvPr id="9218" name="Picture 2" descr="C:\Users\sony\Documents\Bluetooth Folder\_20200522_0848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667000"/>
            <a:ext cx="5562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ony\Documents\Bluetooth Folder\_20200522_075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/>
              <a:t>Continue…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429000" cy="5791200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+mj-lt"/>
              </a:rPr>
              <a:t>3. </a:t>
            </a:r>
            <a:r>
              <a:rPr lang="en-US" sz="3300" b="1" dirty="0" err="1" smtClean="0">
                <a:solidFill>
                  <a:srgbClr val="FF0000"/>
                </a:solidFill>
                <a:latin typeface="+mj-lt"/>
              </a:rPr>
              <a:t>Endothelio-Chorial</a:t>
            </a:r>
            <a:r>
              <a:rPr lang="en-US" sz="3300" b="1" dirty="0" smtClean="0">
                <a:solidFill>
                  <a:srgbClr val="FF0000"/>
                </a:solidFill>
                <a:latin typeface="+mj-lt"/>
              </a:rPr>
              <a:t> Placenta :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The uterine mucosa is reduced and chorionic epithelium comes in contact with endothelial wall of  the maternal (uterine) blood vessels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Only 4 barriers/tissues are present between  maternal and </a:t>
            </a:r>
            <a:r>
              <a:rPr lang="en-US" sz="2800" dirty="0" err="1" smtClean="0">
                <a:latin typeface="+mj-lt"/>
              </a:rPr>
              <a:t>foetal</a:t>
            </a:r>
            <a:r>
              <a:rPr lang="en-US" sz="2800" dirty="0" smtClean="0">
                <a:latin typeface="+mj-lt"/>
              </a:rPr>
              <a:t> blood streams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 smtClean="0">
                <a:latin typeface="+mj-lt"/>
              </a:rPr>
              <a:t>Eg</a:t>
            </a:r>
            <a:r>
              <a:rPr lang="en-US" sz="2800" dirty="0" smtClean="0">
                <a:latin typeface="+mj-lt"/>
              </a:rPr>
              <a:t>. </a:t>
            </a:r>
            <a:r>
              <a:rPr lang="en-US" sz="2800" dirty="0" err="1" smtClean="0">
                <a:latin typeface="+mj-lt"/>
              </a:rPr>
              <a:t>Carnivoers</a:t>
            </a:r>
            <a:r>
              <a:rPr lang="en-US" sz="2800" dirty="0" smtClean="0">
                <a:latin typeface="+mj-lt"/>
              </a:rPr>
              <a:t>: (dog, cat, bears)</a:t>
            </a:r>
          </a:p>
          <a:p>
            <a:pPr marL="457200" indent="-457200" algn="just">
              <a:buNone/>
            </a:pPr>
            <a:r>
              <a:rPr lang="en-US" sz="2800" dirty="0" smtClean="0">
                <a:latin typeface="+mj-lt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2" descr="C:\Users\sony\Documents\Bluetooth Folder\_20200522_08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914400"/>
            <a:ext cx="5486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/>
              <a:t>Continue…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33528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4. </a:t>
            </a:r>
            <a:r>
              <a:rPr lang="en-US" sz="3000" b="1" dirty="0" err="1" smtClean="0">
                <a:solidFill>
                  <a:srgbClr val="FF0000"/>
                </a:solidFill>
                <a:latin typeface="+mj-lt"/>
              </a:rPr>
              <a:t>Haemo-Chorial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 Placenta: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A reduction of three barriers i.e. The endothelial walls of maternal (uterine) blood vessels also disappear and the chorionic epithelium is bathed directly in maternal blood sinuses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err="1" smtClean="0">
                <a:latin typeface="+mj-lt"/>
              </a:rPr>
              <a:t>Eg</a:t>
            </a:r>
            <a:r>
              <a:rPr lang="en-US" b="1" dirty="0" smtClean="0">
                <a:latin typeface="+mj-lt"/>
              </a:rPr>
              <a:t>. Primates(Humans), Insectivores (Moles, Shrews), Chiropterans(Bat)</a:t>
            </a:r>
          </a:p>
        </p:txBody>
      </p:sp>
      <p:pic>
        <p:nvPicPr>
          <p:cNvPr id="4" name="Picture 2" descr="C:\Users\sony\Documents\Bluetooth Folder\_20200522_080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09600"/>
            <a:ext cx="4800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04800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/>
              <a:t>Continue..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5.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Haemo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-Endothelial Placenta: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Only 2 barriers/tissues are present between  maternal and </a:t>
            </a:r>
            <a:r>
              <a:rPr lang="en-US" dirty="0" err="1" smtClean="0">
                <a:latin typeface="+mj-lt"/>
              </a:rPr>
              <a:t>foetal</a:t>
            </a:r>
            <a:r>
              <a:rPr lang="en-US" dirty="0" smtClean="0">
                <a:latin typeface="+mj-lt"/>
              </a:rPr>
              <a:t> blood streams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The chorionic </a:t>
            </a:r>
            <a:r>
              <a:rPr lang="en-US" dirty="0" err="1" smtClean="0">
                <a:latin typeface="+mj-lt"/>
              </a:rPr>
              <a:t>villi</a:t>
            </a:r>
            <a:r>
              <a:rPr lang="en-US" dirty="0" smtClean="0">
                <a:latin typeface="+mj-lt"/>
              </a:rPr>
              <a:t> lose their epithelial and connective tissue layer and bare endothelial lining of their blood vessels alone separates the </a:t>
            </a:r>
            <a:r>
              <a:rPr lang="en-US" dirty="0" err="1" smtClean="0">
                <a:latin typeface="+mj-lt"/>
              </a:rPr>
              <a:t>foetal</a:t>
            </a:r>
            <a:r>
              <a:rPr lang="en-US" dirty="0" smtClean="0">
                <a:latin typeface="+mj-lt"/>
              </a:rPr>
              <a:t> blood from the maternal blood sinuses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This is the most intimate type of union and cause extensive hemorrhage during parturition due to loss of both syntrophoblast and </a:t>
            </a:r>
            <a:r>
              <a:rPr lang="en-US" dirty="0" err="1" smtClean="0">
                <a:latin typeface="+mj-lt"/>
              </a:rPr>
              <a:t>cytotrophoblast</a:t>
            </a:r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latin typeface="+mj-lt"/>
              </a:rPr>
              <a:t>Eg</a:t>
            </a:r>
            <a:r>
              <a:rPr lang="en-US" b="1" dirty="0" smtClean="0">
                <a:latin typeface="+mj-lt"/>
              </a:rPr>
              <a:t>. Higher Rodents (Rat, Guinea Pig and Rabbit)</a:t>
            </a:r>
          </a:p>
          <a:p>
            <a:endParaRPr lang="en-US" b="1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ony\Documents\Bluetooth Folder\_20200522_080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he evolution of the placenta in: Reproduction Volume 152 Issue 5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sony\Desktop\Reg. form iavmi\placent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1752600" y="838200"/>
            <a:ext cx="5257800" cy="5334000"/>
            <a:chOff x="0" y="1173143"/>
            <a:chExt cx="7391400" cy="443484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" name="Group 2"/>
            <p:cNvGrpSpPr/>
            <p:nvPr/>
          </p:nvGrpSpPr>
          <p:grpSpPr>
            <a:xfrm>
              <a:off x="0" y="1173143"/>
              <a:ext cx="7391400" cy="4434840"/>
              <a:chOff x="0" y="1173143"/>
              <a:chExt cx="7391400" cy="443484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1173143"/>
                <a:ext cx="7391400" cy="443484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" name="Rectangle 4"/>
              <p:cNvSpPr/>
              <p:nvPr/>
            </p:nvSpPr>
            <p:spPr>
              <a:xfrm>
                <a:off x="0" y="1173143"/>
                <a:ext cx="7391400" cy="44348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6500" b="1" i="0" kern="1200" dirty="0" smtClean="0">
                    <a:latin typeface="Times New Roman" pitchFamily="18" charset="0"/>
                    <a:cs typeface="Times New Roman" pitchFamily="18" charset="0"/>
                  </a:rPr>
                  <a:t>THANK YOU</a:t>
                </a:r>
              </a:p>
              <a:p>
                <a:pPr lvl="0" algn="ctr" defTabSz="2889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2000" b="1" dirty="0" smtClean="0">
                    <a:latin typeface="Times New Roman" pitchFamily="18" charset="0"/>
                    <a:cs typeface="Times New Roman" pitchFamily="18" charset="0"/>
                  </a:rPr>
                  <a:t>For your kind attention….</a:t>
                </a:r>
                <a:endParaRPr lang="en-IN" sz="6000" b="1" i="0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TYPES OF PLACENTA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6019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types of placenta is classified on different ways and varied from species to species :</a:t>
            </a:r>
          </a:p>
          <a:p>
            <a:pPr marL="514350" indent="-514350"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1) Classification on the Basis of Mode of Attachment : </a:t>
            </a:r>
            <a:r>
              <a:rPr lang="en-US" sz="2400" dirty="0" smtClean="0">
                <a:latin typeface="+mj-lt"/>
              </a:rPr>
              <a:t>It can be classified on the basis of mode of attachment of the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to maternal tissue (</a:t>
            </a:r>
            <a:r>
              <a:rPr lang="en-US" sz="2400" dirty="0" err="1" smtClean="0">
                <a:latin typeface="+mj-lt"/>
              </a:rPr>
              <a:t>endometrium</a:t>
            </a:r>
            <a:r>
              <a:rPr lang="en-US" sz="2400" dirty="0" smtClean="0">
                <a:latin typeface="+mj-lt"/>
              </a:rPr>
              <a:t>) –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Three types 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Folded Placenta: </a:t>
            </a:r>
            <a:r>
              <a:rPr lang="en-US" sz="2400" dirty="0" smtClean="0">
                <a:latin typeface="+mj-lt"/>
              </a:rPr>
              <a:t>The surface of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err="1" smtClean="0">
                <a:latin typeface="+mj-lt"/>
              </a:rPr>
              <a:t>endometrium</a:t>
            </a:r>
            <a:r>
              <a:rPr lang="en-US" sz="2400" dirty="0" smtClean="0">
                <a:latin typeface="+mj-lt"/>
              </a:rPr>
              <a:t> are interlocked by means of primary and secondary ridges and </a:t>
            </a:r>
            <a:r>
              <a:rPr lang="en-US" sz="2400" dirty="0" err="1" smtClean="0">
                <a:latin typeface="+mj-lt"/>
              </a:rPr>
              <a:t>infoldings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Sow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Villous Placenta: </a:t>
            </a:r>
            <a:r>
              <a:rPr lang="en-US" sz="2400" dirty="0" smtClean="0">
                <a:latin typeface="+mj-lt"/>
              </a:rPr>
              <a:t>The surface of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bears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made up of vascular </a:t>
            </a:r>
            <a:r>
              <a:rPr lang="en-US" sz="2400" dirty="0" err="1" smtClean="0">
                <a:latin typeface="+mj-lt"/>
              </a:rPr>
              <a:t>mesenchymal</a:t>
            </a:r>
            <a:r>
              <a:rPr lang="en-US" sz="2400" dirty="0" smtClean="0">
                <a:latin typeface="+mj-lt"/>
              </a:rPr>
              <a:t> cones surrounded by </a:t>
            </a:r>
            <a:r>
              <a:rPr lang="en-US" sz="2400" dirty="0" err="1" smtClean="0">
                <a:latin typeface="+mj-lt"/>
              </a:rPr>
              <a:t>trophoblastic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err="1" smtClean="0">
                <a:latin typeface="+mj-lt"/>
              </a:rPr>
              <a:t>binucleated</a:t>
            </a:r>
            <a:r>
              <a:rPr lang="en-US" sz="2400" dirty="0" smtClean="0">
                <a:latin typeface="+mj-lt"/>
              </a:rPr>
              <a:t> giant cell. Theses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either penetrate directly into </a:t>
            </a:r>
            <a:r>
              <a:rPr lang="en-US" sz="2400" dirty="0" err="1" smtClean="0">
                <a:latin typeface="+mj-lt"/>
              </a:rPr>
              <a:t>endometrium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Bitch </a:t>
            </a:r>
            <a:r>
              <a:rPr lang="en-US" sz="2400" dirty="0" smtClean="0">
                <a:latin typeface="+mj-lt"/>
              </a:rPr>
              <a:t>or simply </a:t>
            </a:r>
            <a:r>
              <a:rPr lang="en-US" sz="2400" dirty="0" err="1" smtClean="0">
                <a:latin typeface="+mj-lt"/>
              </a:rPr>
              <a:t>interdigitate</a:t>
            </a:r>
            <a:r>
              <a:rPr lang="en-US" sz="2400" dirty="0" smtClean="0">
                <a:latin typeface="+mj-lt"/>
              </a:rPr>
              <a:t> with vascular folds of </a:t>
            </a:r>
            <a:r>
              <a:rPr lang="en-US" sz="2400" dirty="0" err="1" smtClean="0">
                <a:latin typeface="+mj-lt"/>
              </a:rPr>
              <a:t>endometrium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, Mare and cow ,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In monkey </a:t>
            </a:r>
            <a:r>
              <a:rPr lang="en-US" sz="2400" dirty="0" smtClean="0">
                <a:latin typeface="+mj-lt"/>
              </a:rPr>
              <a:t>the chorionic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are exposed to </a:t>
            </a:r>
            <a:r>
              <a:rPr lang="en-US" sz="2400" dirty="0" err="1" smtClean="0">
                <a:latin typeface="+mj-lt"/>
              </a:rPr>
              <a:t>mternal</a:t>
            </a:r>
            <a:r>
              <a:rPr lang="en-US" sz="2400" dirty="0" smtClean="0">
                <a:latin typeface="+mj-lt"/>
              </a:rPr>
              <a:t> blood 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Labryrinthine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Plcenta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400" dirty="0" smtClean="0">
                <a:latin typeface="+mj-lt"/>
              </a:rPr>
              <a:t>The chorionic protrusion forming network called chorionic labyrinthine placenta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Canines</a:t>
            </a:r>
          </a:p>
          <a:p>
            <a:pPr marL="514350" indent="-514350" algn="just">
              <a:buFont typeface="+mj-lt"/>
              <a:buAutoNum type="romanLcPeriod"/>
            </a:pP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/>
              <a:t>continue….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477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2)  Classification Based on Distribution of Chorionic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villi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: </a:t>
            </a:r>
          </a:p>
          <a:p>
            <a:pPr marL="571500" indent="-571500" algn="just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)     Diffuse Placenta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800" b="1" dirty="0" err="1" smtClean="0">
                <a:latin typeface="+mj-lt"/>
              </a:rPr>
              <a:t>Eg</a:t>
            </a:r>
            <a:r>
              <a:rPr lang="en-US" sz="2800" b="1" dirty="0" smtClean="0">
                <a:latin typeface="+mj-lt"/>
              </a:rPr>
              <a:t>. Horse, Pig, lemur and Camel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The chorionic </a:t>
            </a:r>
            <a:r>
              <a:rPr lang="en-US" sz="2800" dirty="0" err="1" smtClean="0">
                <a:latin typeface="+mj-lt"/>
              </a:rPr>
              <a:t>villi</a:t>
            </a:r>
            <a:r>
              <a:rPr lang="en-US" sz="2800" dirty="0" smtClean="0">
                <a:latin typeface="+mj-lt"/>
              </a:rPr>
              <a:t> are scattered all over the surface of </a:t>
            </a:r>
            <a:r>
              <a:rPr lang="en-US" sz="2800" dirty="0" err="1" smtClean="0">
                <a:latin typeface="+mj-lt"/>
              </a:rPr>
              <a:t>chorion</a:t>
            </a:r>
            <a:r>
              <a:rPr lang="en-US" sz="2800" dirty="0" smtClean="0">
                <a:latin typeface="+mj-lt"/>
              </a:rPr>
              <a:t>, thus it forms multiple contact between </a:t>
            </a:r>
            <a:r>
              <a:rPr lang="en-US" sz="2800" dirty="0" err="1" smtClean="0">
                <a:latin typeface="+mj-lt"/>
              </a:rPr>
              <a:t>chorion</a:t>
            </a:r>
            <a:r>
              <a:rPr lang="en-US" sz="2800" dirty="0" smtClean="0">
                <a:latin typeface="+mj-lt"/>
              </a:rPr>
              <a:t> and uterine tissue</a:t>
            </a:r>
          </a:p>
          <a:p>
            <a:pPr marL="514350" indent="-51435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ii)  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Cotyledonary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placenta : </a:t>
            </a:r>
            <a:r>
              <a:rPr lang="en-US" sz="2800" b="1" dirty="0" err="1" smtClean="0">
                <a:latin typeface="+mj-lt"/>
              </a:rPr>
              <a:t>Eg.Ruminants</a:t>
            </a:r>
            <a:r>
              <a:rPr lang="en-US" sz="2800" b="1" dirty="0" smtClean="0">
                <a:latin typeface="+mj-lt"/>
              </a:rPr>
              <a:t> (cud chewing) Cow, </a:t>
            </a:r>
            <a:r>
              <a:rPr lang="en-US" sz="2800" b="1" dirty="0" err="1" smtClean="0">
                <a:latin typeface="+mj-lt"/>
              </a:rPr>
              <a:t>Goat,Sheep</a:t>
            </a:r>
            <a:r>
              <a:rPr lang="en-US" sz="2800" b="1" dirty="0" smtClean="0">
                <a:latin typeface="+mj-lt"/>
              </a:rPr>
              <a:t> and Deer .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The chorionic </a:t>
            </a:r>
            <a:r>
              <a:rPr lang="en-US" sz="2800" dirty="0" err="1" smtClean="0">
                <a:latin typeface="+mj-lt"/>
              </a:rPr>
              <a:t>villi</a:t>
            </a:r>
            <a:r>
              <a:rPr lang="en-US" sz="2800" dirty="0" smtClean="0">
                <a:latin typeface="+mj-lt"/>
              </a:rPr>
              <a:t> are present on multiple button like caruncles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The </a:t>
            </a:r>
            <a:r>
              <a:rPr lang="en-US" sz="2800" dirty="0" err="1" smtClean="0">
                <a:latin typeface="+mj-lt"/>
              </a:rPr>
              <a:t>tuffts</a:t>
            </a:r>
            <a:r>
              <a:rPr lang="en-US" sz="2800" dirty="0" smtClean="0">
                <a:latin typeface="+mj-lt"/>
              </a:rPr>
              <a:t> of chorionic </a:t>
            </a:r>
            <a:r>
              <a:rPr lang="en-US" sz="2800" dirty="0" err="1" smtClean="0">
                <a:latin typeface="+mj-lt"/>
              </a:rPr>
              <a:t>villi</a:t>
            </a:r>
            <a:r>
              <a:rPr lang="en-US" sz="2800" dirty="0" smtClean="0">
                <a:latin typeface="+mj-lt"/>
              </a:rPr>
              <a:t> is called </a:t>
            </a:r>
            <a:r>
              <a:rPr lang="en-US" sz="2800" dirty="0" err="1" smtClean="0">
                <a:latin typeface="+mj-lt"/>
              </a:rPr>
              <a:t>cotyledones</a:t>
            </a:r>
            <a:r>
              <a:rPr lang="en-US" sz="2800" dirty="0" smtClean="0">
                <a:latin typeface="+mj-lt"/>
              </a:rPr>
              <a:t> which fuses with uterine caruncles to form </a:t>
            </a:r>
            <a:r>
              <a:rPr lang="en-US" sz="2800" dirty="0" err="1" smtClean="0">
                <a:latin typeface="+mj-lt"/>
              </a:rPr>
              <a:t>cotyledonary</a:t>
            </a:r>
            <a:r>
              <a:rPr lang="en-US" sz="2800" dirty="0" smtClean="0">
                <a:latin typeface="+mj-lt"/>
              </a:rPr>
              <a:t> placenta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b="1" dirty="0" smtClean="0">
                <a:latin typeface="+mj-lt"/>
              </a:rPr>
              <a:t>In ruminants uterus 90-100 </a:t>
            </a:r>
            <a:r>
              <a:rPr lang="en-US" sz="2800" b="1" dirty="0" err="1" smtClean="0">
                <a:latin typeface="+mj-lt"/>
              </a:rPr>
              <a:t>carancules</a:t>
            </a:r>
            <a:r>
              <a:rPr lang="en-US" sz="2800" b="1" dirty="0" smtClean="0">
                <a:latin typeface="+mj-lt"/>
              </a:rPr>
              <a:t> are present and arranged into 4 rows which become highly developed on the 30</a:t>
            </a:r>
            <a:r>
              <a:rPr lang="en-US" sz="2800" b="1" baseline="30000" dirty="0" smtClean="0">
                <a:latin typeface="+mj-lt"/>
              </a:rPr>
              <a:t>th</a:t>
            </a:r>
            <a:r>
              <a:rPr lang="en-US" sz="2800" b="1" dirty="0" smtClean="0">
                <a:latin typeface="+mj-lt"/>
              </a:rPr>
              <a:t> day of fertilization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The uterine caruncles are convex in cow and concave in ewe</a:t>
            </a:r>
          </a:p>
          <a:p>
            <a:pPr marL="514350" indent="-514350" algn="just">
              <a:buNone/>
            </a:pPr>
            <a:r>
              <a:rPr lang="en-US" sz="2400" dirty="0" smtClean="0">
                <a:latin typeface="+mj-lt"/>
              </a:rPr>
              <a:t> </a:t>
            </a:r>
          </a:p>
          <a:p>
            <a:pPr marL="514350" indent="-514350">
              <a:buNone/>
            </a:pPr>
            <a:endParaRPr lang="en-US" sz="24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/>
              <a:t>Continue..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iii)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Zonary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Placenta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Carnivores (Dog and Cat),  Raccoon </a:t>
            </a:r>
            <a:r>
              <a:rPr lang="en-US" sz="2400" dirty="0" smtClean="0">
                <a:latin typeface="+mj-lt"/>
              </a:rPr>
              <a:t>has incomplete </a:t>
            </a:r>
            <a:r>
              <a:rPr lang="en-US" sz="2400" dirty="0" err="1" smtClean="0">
                <a:latin typeface="+mj-lt"/>
              </a:rPr>
              <a:t>zonry</a:t>
            </a:r>
            <a:r>
              <a:rPr lang="en-US" sz="2400" dirty="0" smtClean="0">
                <a:latin typeface="+mj-lt"/>
              </a:rPr>
              <a:t> placenta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chorionic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are develop in the form of belt or girdle like  band around the middle of their </a:t>
            </a:r>
            <a:r>
              <a:rPr lang="en-US" sz="2400" dirty="0" err="1" smtClean="0">
                <a:latin typeface="+mj-lt"/>
              </a:rPr>
              <a:t>blastocyst</a:t>
            </a:r>
            <a:r>
              <a:rPr lang="en-US" sz="2400" dirty="0" smtClean="0">
                <a:latin typeface="+mj-lt"/>
              </a:rPr>
              <a:t> or chorionic sac which is elliptical in shape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iv) 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Discoidal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Placenta: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Human, Monkey Bat Rodents and Rabbit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chorionic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are located on a large flattened area in the form of circular disc or plate on the dorsal surface of </a:t>
            </a:r>
            <a:r>
              <a:rPr lang="en-US" sz="2400" dirty="0" err="1" smtClean="0">
                <a:latin typeface="+mj-lt"/>
              </a:rPr>
              <a:t>blastocyst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Monodiscoidal</a:t>
            </a:r>
            <a:r>
              <a:rPr lang="en-US" sz="2400" dirty="0" smtClean="0">
                <a:latin typeface="+mj-lt"/>
              </a:rPr>
              <a:t>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In Monkey the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are distributed in two disc, called </a:t>
            </a:r>
            <a:r>
              <a:rPr lang="en-US" sz="2400" dirty="0" err="1" smtClean="0">
                <a:latin typeface="+mj-lt"/>
              </a:rPr>
              <a:t>Bidiscoidal</a:t>
            </a:r>
            <a:r>
              <a:rPr lang="en-US" sz="2400" dirty="0" smtClean="0">
                <a:latin typeface="+mj-lt"/>
              </a:rPr>
              <a:t> placenta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ony\Desktop\Reg. form iavmi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924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ony\Desktop\Reg. form iavmi\Placental_morphologies_encountered_in_placental_mamm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1"/>
            <a:ext cx="8305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1600" dirty="0" smtClean="0"/>
              <a:t>Continue…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3)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Classification on the Basis of Histological Structure: 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Between the maternal and </a:t>
            </a:r>
            <a:r>
              <a:rPr lang="en-US" sz="2400" dirty="0" err="1" smtClean="0">
                <a:latin typeface="+mj-lt"/>
              </a:rPr>
              <a:t>foetal</a:t>
            </a:r>
            <a:r>
              <a:rPr lang="en-US" sz="2400" dirty="0" smtClean="0">
                <a:latin typeface="+mj-lt"/>
              </a:rPr>
              <a:t> blood there remain a composite layer of tissue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</a:rPr>
              <a:t>In placenta formation six tissue or membranes are participated (3 layer of maternal and 3 layer of </a:t>
            </a:r>
            <a:r>
              <a:rPr lang="en-US" sz="2400" b="1" dirty="0" err="1" smtClean="0">
                <a:latin typeface="+mj-lt"/>
              </a:rPr>
              <a:t>foetal</a:t>
            </a:r>
            <a:r>
              <a:rPr lang="en-US" sz="2400" b="1" dirty="0" smtClean="0">
                <a:latin typeface="+mj-lt"/>
              </a:rPr>
              <a:t> tissue 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Three layer of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Foetal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Side:</a:t>
            </a: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Chorionic epithelium –outer layer of </a:t>
            </a:r>
            <a:r>
              <a:rPr lang="en-US" sz="2400" dirty="0" err="1" smtClean="0">
                <a:latin typeface="+mj-lt"/>
              </a:rPr>
              <a:t>foetal</a:t>
            </a:r>
            <a:r>
              <a:rPr lang="en-US" sz="2400" dirty="0" smtClean="0">
                <a:latin typeface="+mj-lt"/>
              </a:rPr>
              <a:t> membrane derived from </a:t>
            </a:r>
            <a:r>
              <a:rPr lang="en-US" sz="2400" dirty="0" err="1" smtClean="0">
                <a:latin typeface="+mj-lt"/>
              </a:rPr>
              <a:t>trophoblast</a:t>
            </a:r>
            <a:endParaRPr lang="en-US" sz="2400" dirty="0" smtClean="0">
              <a:latin typeface="+mj-lt"/>
            </a:endParaRP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Connective tissue in the form of </a:t>
            </a:r>
            <a:r>
              <a:rPr lang="en-US" sz="2400" dirty="0" err="1" smtClean="0">
                <a:latin typeface="+mj-lt"/>
              </a:rPr>
              <a:t>chorioallantoic</a:t>
            </a:r>
            <a:r>
              <a:rPr lang="en-US" sz="2400" dirty="0" smtClean="0">
                <a:latin typeface="+mj-lt"/>
              </a:rPr>
              <a:t> mesoderm</a:t>
            </a: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Endothelium lining </a:t>
            </a:r>
            <a:r>
              <a:rPr lang="en-US" sz="2400" dirty="0" err="1" smtClean="0">
                <a:latin typeface="+mj-lt"/>
              </a:rPr>
              <a:t>allantoic</a:t>
            </a:r>
            <a:r>
              <a:rPr lang="en-US" sz="2400" dirty="0" smtClean="0">
                <a:latin typeface="+mj-lt"/>
              </a:rPr>
              <a:t> capillaries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Three layer of Maternal Side:</a:t>
            </a: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Endometrial epithelial cells</a:t>
            </a: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Connective tissue of the </a:t>
            </a:r>
            <a:r>
              <a:rPr lang="en-US" sz="2400" dirty="0" err="1" smtClean="0">
                <a:latin typeface="+mj-lt"/>
              </a:rPr>
              <a:t>endometrium</a:t>
            </a:r>
            <a:endParaRPr lang="en-US" sz="2400" dirty="0" smtClean="0">
              <a:latin typeface="+mj-lt"/>
            </a:endParaRP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Endothelium lining endometrial blood vessels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cental Structure and Classifica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001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8600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/>
              <a:t>Continue..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6019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According to these barriers there are 5 types of Placenta</a:t>
            </a:r>
          </a:p>
          <a:p>
            <a:pPr marL="457200" indent="-457200"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Epithelio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Chorial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Placenta :</a:t>
            </a:r>
            <a:r>
              <a:rPr lang="en-US" sz="2400" dirty="0" smtClean="0">
                <a:latin typeface="+mj-lt"/>
              </a:rPr>
              <a:t> Most primitive type of placenta and all 6 layers are intact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Epithelium of uterine mucosa and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are lie in apposition to each other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At the time of birth the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is pulled off the uterine wall without damage of maternal tissue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This type of placenta is non-</a:t>
            </a:r>
            <a:r>
              <a:rPr lang="en-US" sz="2400" dirty="0" err="1" smtClean="0">
                <a:latin typeface="+mj-lt"/>
              </a:rPr>
              <a:t>deciduate</a:t>
            </a:r>
            <a:r>
              <a:rPr lang="en-US" sz="2400" dirty="0" smtClean="0">
                <a:latin typeface="+mj-lt"/>
              </a:rPr>
              <a:t> type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Pig and Mare </a:t>
            </a:r>
          </a:p>
          <a:p>
            <a:pPr marL="457200" indent="-457200" algn="just">
              <a:buNone/>
            </a:pPr>
            <a:r>
              <a:rPr lang="en-US" sz="31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100" b="1" dirty="0" err="1" smtClean="0">
                <a:solidFill>
                  <a:srgbClr val="FF0000"/>
                </a:solidFill>
                <a:latin typeface="+mj-lt"/>
              </a:rPr>
              <a:t>Syndesmo-chorial</a:t>
            </a:r>
            <a:r>
              <a:rPr lang="en-US" sz="3100" b="1" dirty="0" smtClean="0">
                <a:solidFill>
                  <a:srgbClr val="FF0000"/>
                </a:solidFill>
                <a:latin typeface="+mj-lt"/>
              </a:rPr>
              <a:t> Placenta : </a:t>
            </a:r>
            <a:r>
              <a:rPr lang="en-US" sz="2400" dirty="0" smtClean="0">
                <a:latin typeface="+mj-lt"/>
              </a:rPr>
              <a:t>The uterine epithelium is damaged and </a:t>
            </a:r>
            <a:r>
              <a:rPr lang="en-US" sz="2400" dirty="0" err="1" smtClean="0">
                <a:latin typeface="+mj-lt"/>
              </a:rPr>
              <a:t>stromal</a:t>
            </a:r>
            <a:r>
              <a:rPr lang="en-US" sz="2400" dirty="0" smtClean="0">
                <a:latin typeface="+mj-lt"/>
              </a:rPr>
              <a:t> tissue of uterus remains in contact with the </a:t>
            </a:r>
            <a:r>
              <a:rPr lang="en-US" sz="2400" dirty="0" err="1" smtClean="0">
                <a:latin typeface="+mj-lt"/>
              </a:rPr>
              <a:t>trophoblast</a:t>
            </a:r>
            <a:r>
              <a:rPr lang="en-US" sz="2400" dirty="0" smtClean="0">
                <a:latin typeface="+mj-lt"/>
              </a:rPr>
              <a:t> cell of the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,only 5 barriers/tissues are present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Cattle, Sheep, and Deer</a:t>
            </a:r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Font typeface="Wingdings" pitchFamily="2" charset="2"/>
              <a:buChar char="Ø"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799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Unit-8 EMBRYOLOGY</vt:lpstr>
      <vt:lpstr>TYPES OF PLACENTA</vt:lpstr>
      <vt:lpstr>continue….</vt:lpstr>
      <vt:lpstr>Continue..</vt:lpstr>
      <vt:lpstr>Slide 5</vt:lpstr>
      <vt:lpstr>Slide 6</vt:lpstr>
      <vt:lpstr>Continue…</vt:lpstr>
      <vt:lpstr>Slide 8</vt:lpstr>
      <vt:lpstr>Continue..</vt:lpstr>
      <vt:lpstr>Slide 10</vt:lpstr>
      <vt:lpstr>Continue…</vt:lpstr>
      <vt:lpstr>Continue…</vt:lpstr>
      <vt:lpstr>Continue..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Unit-8 EMBRYOLOGY</dc:title>
  <dc:creator>Aradhya Sinha</dc:creator>
  <cp:lastModifiedBy>sony</cp:lastModifiedBy>
  <cp:revision>70</cp:revision>
  <dcterms:created xsi:type="dcterms:W3CDTF">2006-08-16T00:00:00Z</dcterms:created>
  <dcterms:modified xsi:type="dcterms:W3CDTF">2020-05-22T14:12:30Z</dcterms:modified>
</cp:coreProperties>
</file>