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7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IN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Enteropathogenic</a:t>
            </a:r>
            <a:r>
              <a:rPr lang="en-I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enterotoxaemia </a:t>
            </a:r>
            <a:r>
              <a:rPr lang="en-I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producing </a:t>
            </a:r>
            <a:r>
              <a:rPr lang="en-IN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clostrida</a:t>
            </a:r>
            <a:endParaRPr lang="en-I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  <a:ln w="3810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Clostridia which produces both localized and generalized effects due to replication and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elaboratation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of toxins leading to enterotoxaemia and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enteropathy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IN" sz="2400" b="1" i="1" dirty="0" smtClean="0">
                <a:latin typeface="Times New Roman" pitchFamily="18" charset="0"/>
                <a:cs typeface="Times New Roman" pitchFamily="18" charset="0"/>
              </a:rPr>
              <a:t>Clostridium </a:t>
            </a:r>
            <a:r>
              <a:rPr lang="en-IN" sz="2400" b="1" i="1" dirty="0" err="1" smtClean="0">
                <a:latin typeface="Times New Roman" pitchFamily="18" charset="0"/>
                <a:cs typeface="Times New Roman" pitchFamily="18" charset="0"/>
              </a:rPr>
              <a:t>perfringens</a:t>
            </a:r>
            <a:r>
              <a:rPr lang="en-IN" sz="2400" b="1" i="1" dirty="0" smtClean="0">
                <a:latin typeface="Times New Roman" pitchFamily="18" charset="0"/>
                <a:cs typeface="Times New Roman" pitchFamily="18" charset="0"/>
              </a:rPr>
              <a:t> types A to E produce a number of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potent, immunologically distinct exotoxins which cause the local and systemic effects encountered in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enterotoxamias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IN" sz="2400" b="1" i="1" dirty="0" smtClean="0">
                <a:latin typeface="Times New Roman" pitchFamily="18" charset="0"/>
                <a:cs typeface="Times New Roman" pitchFamily="18" charset="0"/>
              </a:rPr>
              <a:t>Clostridium </a:t>
            </a:r>
            <a:r>
              <a:rPr lang="en-IN" sz="2400" b="1" i="1" dirty="0" err="1" smtClean="0">
                <a:latin typeface="Times New Roman" pitchFamily="18" charset="0"/>
                <a:cs typeface="Times New Roman" pitchFamily="18" charset="0"/>
              </a:rPr>
              <a:t>perfringens</a:t>
            </a:r>
            <a:r>
              <a:rPr lang="en-IN" sz="2400" b="1" i="1" dirty="0" smtClean="0">
                <a:latin typeface="Times New Roman" pitchFamily="18" charset="0"/>
                <a:cs typeface="Times New Roman" pitchFamily="18" charset="0"/>
              </a:rPr>
              <a:t> types B, C and D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are important in domestic animals.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Factors which predispose to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clostridial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proliferation in the intestine include: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Inappropriate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husbandry methods, 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udden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dietary changes and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ocal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environmental influences.</a:t>
            </a:r>
          </a:p>
          <a:p>
            <a:pPr>
              <a:buNone/>
            </a:pP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 habitat:</a:t>
            </a:r>
          </a:p>
          <a:p>
            <a:pPr algn="just"/>
            <a:r>
              <a:rPr lang="en-IN" sz="2400" b="1" i="1" dirty="0" smtClean="0">
                <a:latin typeface="Times New Roman" pitchFamily="18" charset="0"/>
                <a:cs typeface="Times New Roman" pitchFamily="18" charset="0"/>
              </a:rPr>
              <a:t>Clostridium </a:t>
            </a:r>
            <a:r>
              <a:rPr lang="en-IN" sz="2400" b="1" i="1" dirty="0" err="1" smtClean="0">
                <a:latin typeface="Times New Roman" pitchFamily="18" charset="0"/>
                <a:cs typeface="Times New Roman" pitchFamily="18" charset="0"/>
              </a:rPr>
              <a:t>perfringens</a:t>
            </a:r>
            <a:r>
              <a:rPr lang="en-IN" sz="2400" b="1" i="1" dirty="0" smtClean="0">
                <a:latin typeface="Times New Roman" pitchFamily="18" charset="0"/>
                <a:cs typeface="Times New Roman" pitchFamily="18" charset="0"/>
              </a:rPr>
              <a:t> is found in soil, in faeces, and in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intestinal tracts of animals and </a:t>
            </a:r>
            <a:r>
              <a:rPr lang="en-IN" sz="2400" b="1" i="1" dirty="0" smtClean="0">
                <a:latin typeface="Times New Roman" pitchFamily="18" charset="0"/>
                <a:cs typeface="Times New Roman" pitchFamily="18" charset="0"/>
              </a:rPr>
              <a:t>man.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Types of </a:t>
            </a:r>
            <a:r>
              <a:rPr lang="en-IN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Clusfridiurn</a:t>
            </a:r>
            <a:r>
              <a:rPr lang="en-IN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perfringens</a:t>
            </a:r>
            <a:r>
              <a:rPr lang="en-IN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their major toxins:</a:t>
            </a:r>
          </a:p>
          <a:p>
            <a:pPr>
              <a:buNone/>
            </a:pPr>
            <a:endParaRPr lang="en-IN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985067"/>
              </p:ext>
            </p:extLst>
          </p:nvPr>
        </p:nvGraphicFramePr>
        <p:xfrm>
          <a:off x="0" y="363209"/>
          <a:ext cx="9144000" cy="591030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042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677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7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22289">
                <a:tc>
                  <a:txBody>
                    <a:bodyPr/>
                    <a:lstStyle/>
                    <a:p>
                      <a:r>
                        <a:rPr lang="en-IN" dirty="0" smtClean="0"/>
                        <a:t>C.</a:t>
                      </a:r>
                      <a:r>
                        <a:rPr lang="en-IN" baseline="0" dirty="0" smtClean="0"/>
                        <a:t>  </a:t>
                      </a:r>
                      <a:r>
                        <a:rPr lang="en-IN" baseline="0" dirty="0" err="1" smtClean="0"/>
                        <a:t>Perfingens</a:t>
                      </a:r>
                      <a:r>
                        <a:rPr lang="en-IN" baseline="0" dirty="0" smtClean="0"/>
                        <a:t> </a:t>
                      </a:r>
                      <a:r>
                        <a:rPr lang="en-IN" baseline="0" dirty="0" smtClean="0"/>
                        <a:t>  type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Toxin</a:t>
                      </a:r>
                      <a:r>
                        <a:rPr lang="en-IN" baseline="0" dirty="0" smtClean="0"/>
                        <a:t> release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Disease 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29040">
                <a:tc>
                  <a:txBody>
                    <a:bodyPr/>
                    <a:lstStyle/>
                    <a:p>
                      <a:r>
                        <a:rPr lang="en-IN" dirty="0" smtClean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alpha </a:t>
                      </a:r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(significant toxin)</a:t>
                      </a:r>
                    </a:p>
                    <a:p>
                      <a:r>
                        <a:rPr lang="en-IN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Enterotoxin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Necrotic enteritis in chickens, Necrotizing </a:t>
                      </a:r>
                      <a:r>
                        <a:rPr lang="en-IN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enterocolitis</a:t>
                      </a:r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pigs, Canine haemorrhagic gastroenteritis, 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gas gangrene </a:t>
                      </a:r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humans and</a:t>
                      </a:r>
                    </a:p>
                    <a:p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domestic animals and with food poisoning in humans.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55652">
                <a:tc>
                  <a:txBody>
                    <a:bodyPr/>
                    <a:lstStyle/>
                    <a:p>
                      <a:r>
                        <a:rPr lang="en-IN" dirty="0" smtClean="0"/>
                        <a:t>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Alpha,</a:t>
                      </a:r>
                      <a:r>
                        <a:rPr lang="en-IN" baseline="0" dirty="0" smtClean="0"/>
                        <a:t> </a:t>
                      </a:r>
                      <a:r>
                        <a:rPr lang="en-IN" dirty="0" smtClean="0"/>
                        <a:t>beta </a:t>
                      </a:r>
                      <a:r>
                        <a:rPr lang="en-IN" dirty="0" smtClean="0"/>
                        <a:t>(Significant)and </a:t>
                      </a:r>
                    </a:p>
                    <a:p>
                      <a:r>
                        <a:rPr lang="en-IN" dirty="0" err="1" smtClean="0"/>
                        <a:t>Epsilone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Lamb dysentery </a:t>
                      </a:r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Haemorrhagic enteritis in calves and foals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42345">
                <a:tc>
                  <a:txBody>
                    <a:bodyPr/>
                    <a:lstStyle/>
                    <a:p>
                      <a:r>
                        <a:rPr lang="en-IN" dirty="0" smtClean="0"/>
                        <a:t>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Alpha</a:t>
                      </a:r>
                      <a:r>
                        <a:rPr lang="en-IN" baseline="0" dirty="0" smtClean="0"/>
                        <a:t>, </a:t>
                      </a:r>
                      <a:r>
                        <a:rPr lang="en-IN" dirty="0" smtClean="0"/>
                        <a:t>beta </a:t>
                      </a:r>
                      <a:r>
                        <a:rPr lang="en-IN" dirty="0" smtClean="0"/>
                        <a:t>(Significant)and </a:t>
                      </a:r>
                    </a:p>
                    <a:p>
                      <a:r>
                        <a:rPr lang="en-IN" dirty="0" err="1" smtClean="0"/>
                        <a:t>Enterotoxin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8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Struck' in adult sheep</a:t>
                      </a:r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Sudden death in goats and feedlot cattle, Necrotic enteritis in chickens, </a:t>
                      </a:r>
                      <a:r>
                        <a:rPr lang="it-IT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Haemorrhagic enteritis in neonatal piglets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68956">
                <a:tc>
                  <a:txBody>
                    <a:bodyPr/>
                    <a:lstStyle/>
                    <a:p>
                      <a:r>
                        <a:rPr lang="en-IN" dirty="0" smtClean="0"/>
                        <a:t>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Alpha</a:t>
                      </a:r>
                      <a:r>
                        <a:rPr lang="en-IN" baseline="0" dirty="0" smtClean="0"/>
                        <a:t> , </a:t>
                      </a:r>
                      <a:r>
                        <a:rPr lang="en-IN" dirty="0" err="1" smtClean="0"/>
                        <a:t>Epsilone</a:t>
                      </a:r>
                      <a:r>
                        <a:rPr lang="en-IN" dirty="0" smtClean="0"/>
                        <a:t>(Significant</a:t>
                      </a:r>
                      <a:r>
                        <a:rPr lang="en-IN" dirty="0" smtClean="0"/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8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Pulpy kidney in sheep</a:t>
                      </a:r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N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Enterotoxaernia</a:t>
                      </a:r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calves, adult goats and kids.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74232">
                <a:tc>
                  <a:txBody>
                    <a:bodyPr/>
                    <a:lstStyle/>
                    <a:p>
                      <a:r>
                        <a:rPr lang="en-IN" dirty="0" smtClean="0"/>
                        <a:t>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Alpha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Haemorrhagic enteritis in calves, Enteritis in rabbits</a:t>
                      </a:r>
                      <a:endParaRPr lang="en-IN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2116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dirty="0" smtClean="0"/>
              <a:t>Note</a:t>
            </a:r>
            <a:r>
              <a:rPr lang="en-IN" b="1" dirty="0" smtClean="0"/>
              <a:t>:  Alpha toxin causes haemolysis and tissue necrosis , and Beta toxin causes haemorrhagic enteritis and ulcers in the intestines</a:t>
            </a:r>
            <a:endParaRPr lang="en-IN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Lamb </a:t>
            </a:r>
            <a:r>
              <a:rPr lang="en-IN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dysentery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Lamb dysentery, caused by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IN" sz="2400" b="1" i="1" dirty="0" err="1" smtClean="0">
                <a:latin typeface="Times New Roman" pitchFamily="18" charset="0"/>
                <a:cs typeface="Times New Roman" pitchFamily="18" charset="0"/>
              </a:rPr>
              <a:t>perfringens</a:t>
            </a:r>
            <a:r>
              <a:rPr lang="en-IN" sz="2400" b="1" i="1" dirty="0" smtClean="0">
                <a:latin typeface="Times New Roman" pitchFamily="18" charset="0"/>
                <a:cs typeface="Times New Roman" pitchFamily="18" charset="0"/>
              </a:rPr>
              <a:t> type B.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Morbidity in flock outbreaks can be up to 30% with high mortality rates. Affected lambs, usually in the first week of life, may show abdominal distension, pain and bloodstained faeces. 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Many die suddenly without premonitory signs.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The high susceptibility of this age group can be attributed to the absence of microbial competition and low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proteolytic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activity in the neonatal intestine .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absence of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proteolytic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activity, the (3 toxin retains its potency and produces disease. 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postmortem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extensive haemorrhagic enteritis with areas of ulceration in the small intestine is present. 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Increased capillary permeability induced by the toxin results in fluid accumulation in the peritoneal cavity and in the pericardial sac.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Factors which predispose to the development of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enterotoxaemias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associated with </a:t>
            </a:r>
            <a:r>
              <a:rPr lang="en-IN" sz="2400" b="1" i="1" dirty="0" smtClean="0">
                <a:latin typeface="Times New Roman" pitchFamily="18" charset="0"/>
                <a:cs typeface="Times New Roman" pitchFamily="18" charset="0"/>
              </a:rPr>
              <a:t>Clostridium </a:t>
            </a:r>
            <a:r>
              <a:rPr lang="en-IN" sz="2400" b="1" i="1" dirty="0" err="1" smtClean="0">
                <a:latin typeface="Times New Roman" pitchFamily="18" charset="0"/>
                <a:cs typeface="Times New Roman" pitchFamily="18" charset="0"/>
              </a:rPr>
              <a:t>perfringens</a:t>
            </a:r>
            <a:r>
              <a:rPr lang="en-IN" sz="2400" b="1" i="1" dirty="0" smtClean="0">
                <a:latin typeface="Times New Roman" pitchFamily="18" charset="0"/>
                <a:cs typeface="Times New Roman" pitchFamily="18" charset="0"/>
              </a:rPr>
              <a:t> in sheep: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. Low </a:t>
            </a:r>
            <a:r>
              <a:rPr lang="en-IN" sz="2400" b="1" dirty="0" err="1" smtClean="0">
                <a:latin typeface="Times New Roman" pitchFamily="18" charset="0"/>
                <a:cs typeface="Times New Roman" pitchFamily="18" charset="0"/>
              </a:rPr>
              <a:t>proteolytic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activity in the neonatal intestine: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Presence of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trypsin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inhibitors in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colostrum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Low level of pancreatic secretion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Incomplete establishment of normal intestinal flora in neonates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. Dietary influences in older animals: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Abrupt change to a rich diet</a:t>
            </a:r>
          </a:p>
          <a:p>
            <a:r>
              <a:rPr lang="en-I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Grazing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on energy-rich diet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Intestinal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hypomotility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a consequence of overeating.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781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I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Pulpy kidney disease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This disease occurs</a:t>
            </a:r>
            <a:r>
              <a:rPr lang="en-IN" sz="2400" b="1" i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sheep worldwide , caused by </a:t>
            </a:r>
            <a:r>
              <a:rPr lang="en-IN" sz="2400" b="1" i="1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IN" sz="2400" b="1" i="1" dirty="0" err="1" smtClean="0">
                <a:latin typeface="Times New Roman" pitchFamily="18" charset="0"/>
                <a:cs typeface="Times New Roman" pitchFamily="18" charset="0"/>
              </a:rPr>
              <a:t>perfringens</a:t>
            </a:r>
            <a:r>
              <a:rPr lang="en-IN" sz="2400" b="1" i="1" dirty="0" smtClean="0">
                <a:latin typeface="Times New Roman" pitchFamily="18" charset="0"/>
                <a:cs typeface="Times New Roman" pitchFamily="18" charset="0"/>
              </a:rPr>
              <a:t> type D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The condition is also described as 'over-eating disease' because gorging on a high grain diet or on succulent pasture predisposes to its development.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Ingestion of excessive quantities of food leads to 'carry-over' of partially digested food from the rumen into the intestine.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The high starch content in the partially digested food is a suitable substrate for rapid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clostridial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proliferation. 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Sustained production of </a:t>
            </a:r>
            <a:r>
              <a:rPr lang="en-IN" sz="2400" b="1" dirty="0" err="1" smtClean="0">
                <a:latin typeface="Times New Roman" pitchFamily="18" charset="0"/>
                <a:cs typeface="Times New Roman" pitchFamily="18" charset="0"/>
              </a:rPr>
              <a:t>Epsilone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toxin, which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exists as a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prototoxin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and requires activation by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proteolytic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enzymes, leads to toxaemia and the development of clinical signs.</a:t>
            </a:r>
          </a:p>
          <a:p>
            <a:pPr algn="just"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Clinical signs: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Thriving lambs from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3 to 10 weeks of age are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commonly affected</a:t>
            </a:r>
            <a:r>
              <a:rPr lang="en-IN" sz="2400" dirty="0" smtClean="0"/>
              <a:t>.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course of the disease is usually short and lambs are often found dead. Clinical signs include dullness,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opisthotonos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convulsions and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terminaI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coma.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Central nervous system signs such as blindness and head pressing may be present in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subacute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disease.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Bloating may be evident in the later stages of illness.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400" b="1" i="1" dirty="0" smtClean="0">
                <a:latin typeface="Times New Roman" pitchFamily="18" charset="0"/>
                <a:cs typeface="Times New Roman" pitchFamily="18" charset="0"/>
              </a:rPr>
              <a:t>Hyperglycaemia and glycosuria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are constant features of the disease.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Affected adult sheep, which have survived for several days, may exhibit diarrhoea and staggering.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 acute disease, the only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postmortem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findings may be scattered hyperaemic areas in the intestines and fluid accumulation in the pericardial sac. 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Rapid kidney autolysis which leads to pulpy cortical softening is a typical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postmortem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finding.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Focal symmetrical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encephalomalacia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a manifestation of the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subacute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effects of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E toxin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on the vasculature, is characterized by symmetrical haemorrhagic lesions in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the basal ganglia and midbrain.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STRUCK</a:t>
            </a:r>
            <a:endParaRPr lang="en-IN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6096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It is caused by </a:t>
            </a:r>
            <a:r>
              <a:rPr lang="en-IN" sz="2400" b="1" i="1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IN" sz="2400" b="1" i="1" dirty="0" err="1" smtClean="0">
                <a:latin typeface="Times New Roman" pitchFamily="18" charset="0"/>
                <a:cs typeface="Times New Roman" pitchFamily="18" charset="0"/>
              </a:rPr>
              <a:t>perfringens</a:t>
            </a:r>
            <a:r>
              <a:rPr lang="en-IN" sz="2400" b="1" i="1" dirty="0" smtClean="0">
                <a:latin typeface="Times New Roman" pitchFamily="18" charset="0"/>
                <a:cs typeface="Times New Roman" pitchFamily="18" charset="0"/>
              </a:rPr>
              <a:t> type C causes 'struck', an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acute enterotoxaemia in adult sheep.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disease, which occurs in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sheep at pasture, manifests as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sudden death, although some animals may be found in terminal convulsions. 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b="1" i="1" dirty="0" smtClean="0">
                <a:latin typeface="Times New Roman" pitchFamily="18" charset="0"/>
                <a:cs typeface="Times New Roman" pitchFamily="18" charset="0"/>
              </a:rPr>
              <a:t>Beta toxin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plays the major role in the pathogenesis of the disease. 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Postmortem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findings include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jejunal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ulceration, patchy hyperaemia in the small intestine and accumulation of fluid in the peritoneal cavity along with congestion of peritoneal vessels and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petechial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haemorrhages.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Diagnostic procedures: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Sudden deaths in groups of unvaccinated animals on farms where outbreaks of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clostridial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enterotoxaemias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have previously been recorded may suggest the involvement of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C, </a:t>
            </a:r>
            <a:r>
              <a:rPr lang="en-IN" sz="2400" b="1" i="1" dirty="0" err="1" smtClean="0">
                <a:latin typeface="Times New Roman" pitchFamily="18" charset="0"/>
                <a:cs typeface="Times New Roman" pitchFamily="18" charset="0"/>
              </a:rPr>
              <a:t>perfringens</a:t>
            </a:r>
            <a:r>
              <a:rPr lang="en-IN" sz="2400" b="1" i="1" dirty="0" smtClean="0">
                <a:latin typeface="Times New Roman" pitchFamily="18" charset="0"/>
                <a:cs typeface="Times New Roman" pitchFamily="18" charset="0"/>
              </a:rPr>
              <a:t> types B, C or D.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 recently-dead animals,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postmortem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findings may be of value. The presence of focal symmetrical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encephalomalacia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is indicative of C. </a:t>
            </a:r>
            <a:r>
              <a:rPr lang="en-IN" sz="2400" b="1" i="1" dirty="0" err="1" smtClean="0">
                <a:latin typeface="Times New Roman" pitchFamily="18" charset="0"/>
                <a:cs typeface="Times New Roman" pitchFamily="18" charset="0"/>
              </a:rPr>
              <a:t>perfringens</a:t>
            </a:r>
            <a:r>
              <a:rPr lang="en-IN" sz="2400" b="1" i="1" dirty="0" smtClean="0">
                <a:latin typeface="Times New Roman" pitchFamily="18" charset="0"/>
                <a:cs typeface="Times New Roman" pitchFamily="18" charset="0"/>
              </a:rPr>
              <a:t> type D.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Direct smears from the mucosa or contents of the small intestine of recently-dead animals, which contain large numbers of thick Gram-positive rods, are consistent with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clostridial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enterotoxaemia.</a:t>
            </a:r>
          </a:p>
          <a:p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Glycosuria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is a constant finding in pulpy kidney disease.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Toxin neutralization tests using mouse and guinea-pig inoculation can definitively identify the toxins of </a:t>
            </a:r>
            <a:r>
              <a:rPr lang="en-IN" sz="2400" b="1" i="1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IN" sz="2400" b="1" i="1" dirty="0" err="1" smtClean="0">
                <a:latin typeface="Times New Roman" pitchFamily="18" charset="0"/>
                <a:cs typeface="Times New Roman" pitchFamily="18" charset="0"/>
              </a:rPr>
              <a:t>perfringens</a:t>
            </a:r>
            <a:r>
              <a:rPr lang="en-IN" sz="2400" b="1" i="1" dirty="0" smtClean="0">
                <a:latin typeface="Times New Roman" pitchFamily="18" charset="0"/>
                <a:cs typeface="Times New Roman" pitchFamily="18" charset="0"/>
              </a:rPr>
              <a:t> present in the intestinal contents of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recently-dead animals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ELISA can be used as an alternative to </a:t>
            </a:r>
            <a:r>
              <a:rPr lang="en-IN" sz="2400" b="1" i="1" dirty="0" smtClean="0">
                <a:latin typeface="Times New Roman" pitchFamily="18" charset="0"/>
                <a:cs typeface="Times New Roman" pitchFamily="18" charset="0"/>
              </a:rPr>
              <a:t>in vivo assays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for demonstrating toxin in intestinal contents.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76200"/>
            <a:ext cx="9220200" cy="678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and control</a:t>
            </a:r>
          </a:p>
          <a:p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Hyperimmune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serum.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ntibiotic therapy because of acute nature of disease.</a:t>
            </a:r>
          </a:p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Vaccination is the principal control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Ewes should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vaccinated with toxoid 6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weeks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lambing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passive protection for lambs up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	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weeks of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Ewes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being vaccinated for the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time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doses of vaccine one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 apart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Annual revaccination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prevention of pulpy kidney disease,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lambs should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vaccinated with toxoid before they are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months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 and a booster injection should be given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month later.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Sudden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dietary changes and other factors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predisposing to enterotoxaemia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avoided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43484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1029</Words>
  <Application>Microsoft Office PowerPoint</Application>
  <PresentationFormat>On-screen Show (4:3)</PresentationFormat>
  <Paragraphs>88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Office Theme</vt:lpstr>
      <vt:lpstr>Enteropathogenic and enterotoxaemia producing clostrida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STRUCK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Enteropathogenic and enterotoxaemia producing clostrida</dc:title>
  <dc:creator>anil kumar</dc:creator>
  <cp:lastModifiedBy>anil kumar</cp:lastModifiedBy>
  <cp:revision>23</cp:revision>
  <dcterms:created xsi:type="dcterms:W3CDTF">2006-08-16T00:00:00Z</dcterms:created>
  <dcterms:modified xsi:type="dcterms:W3CDTF">2020-05-10T08:11:34Z</dcterms:modified>
</cp:coreProperties>
</file>