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8" r:id="rId4"/>
    <p:sldId id="339" r:id="rId5"/>
    <p:sldId id="341" r:id="rId6"/>
    <p:sldId id="342" r:id="rId7"/>
    <p:sldId id="343" r:id="rId8"/>
    <p:sldId id="347" r:id="rId9"/>
    <p:sldId id="348" r:id="rId10"/>
    <p:sldId id="345" r:id="rId11"/>
    <p:sldId id="303" r:id="rId12"/>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eaLnBrk="1" hangingPunct="1">
              <a:defRPr/>
            </a:pPr>
            <a:r>
              <a:rPr lang="en-US" b="1" dirty="0" smtClean="0">
                <a:solidFill>
                  <a:srgbClr val="FF0000"/>
                </a:solidFill>
              </a:rPr>
              <a:t/>
            </a:r>
            <a:br>
              <a:rPr lang="en-US" b="1" dirty="0" smtClean="0">
                <a:solidFill>
                  <a:srgbClr val="FF0000"/>
                </a:solidFill>
              </a:rPr>
            </a:br>
            <a:r>
              <a:rPr lang="en-IN" sz="4000" b="1" dirty="0" smtClean="0">
                <a:solidFill>
                  <a:srgbClr val="FF0000"/>
                </a:solidFill>
              </a:rPr>
              <a:t>Environmental Issues in effluent discharge from dairy plants</a:t>
            </a:r>
            <a:r>
              <a:rPr lang="en-US" sz="5400" b="1" dirty="0" smtClean="0">
                <a:solidFill>
                  <a:srgbClr val="FF0000"/>
                </a:solidFill>
              </a:rPr>
              <a:t/>
            </a:r>
            <a:br>
              <a:rPr lang="en-US" sz="5400" b="1" dirty="0" smtClean="0">
                <a:solidFill>
                  <a:srgbClr val="FF0000"/>
                </a:solidFill>
              </a:rPr>
            </a:br>
            <a:r>
              <a:rPr lang="en-US" sz="3600" b="1" dirty="0" smtClean="0">
                <a:solidFill>
                  <a:srgbClr val="FF0000"/>
                </a:solidFill>
              </a:rPr>
              <a:t>Waste Disposal and Pollution Abatement (DTT - 422)</a:t>
            </a:r>
            <a:endParaRPr lang="en-US" sz="36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lstStyle/>
          <a:p>
            <a:r>
              <a:rPr lang="en-US" sz="2800" b="1" dirty="0" smtClean="0">
                <a:solidFill>
                  <a:srgbClr val="FF0000"/>
                </a:solidFill>
              </a:rPr>
              <a:t>Effects on Atmosphere</a:t>
            </a:r>
            <a:endParaRPr lang="en-US" sz="2800" b="1" dirty="0">
              <a:solidFill>
                <a:srgbClr val="FF0000"/>
              </a:solidFill>
            </a:endParaRPr>
          </a:p>
        </p:txBody>
      </p:sp>
      <p:sp>
        <p:nvSpPr>
          <p:cNvPr id="3" name="Content Placeholder 2"/>
          <p:cNvSpPr>
            <a:spLocks noGrp="1"/>
          </p:cNvSpPr>
          <p:nvPr>
            <p:ph idx="1"/>
          </p:nvPr>
        </p:nvSpPr>
        <p:spPr>
          <a:xfrm>
            <a:off x="152400" y="609600"/>
            <a:ext cx="8991600" cy="5715000"/>
          </a:xfrm>
        </p:spPr>
        <p:txBody>
          <a:bodyPr/>
          <a:lstStyle/>
          <a:p>
            <a:pPr algn="just">
              <a:buFont typeface="Wingdings" pitchFamily="2" charset="2"/>
              <a:buChar char="Ø"/>
            </a:pPr>
            <a:r>
              <a:rPr lang="en-US" sz="2200" dirty="0" smtClean="0">
                <a:solidFill>
                  <a:srgbClr val="002060"/>
                </a:solidFill>
              </a:rPr>
              <a:t>Gaseous Emissions to the atmosphere in Manufacturing operations</a:t>
            </a:r>
          </a:p>
          <a:p>
            <a:pPr algn="just">
              <a:buFont typeface="Wingdings" pitchFamily="2" charset="2"/>
              <a:buChar char="Ø"/>
            </a:pPr>
            <a:r>
              <a:rPr lang="en-US" sz="2200" dirty="0" smtClean="0">
                <a:solidFill>
                  <a:srgbClr val="FF0000"/>
                </a:solidFill>
              </a:rPr>
              <a:t>Boiler stacks resulting in emissions of carbon dioxide, </a:t>
            </a:r>
            <a:r>
              <a:rPr lang="en-US" sz="2200" dirty="0" err="1" smtClean="0">
                <a:solidFill>
                  <a:srgbClr val="FF0000"/>
                </a:solidFill>
              </a:rPr>
              <a:t>sulphur</a:t>
            </a:r>
            <a:r>
              <a:rPr lang="en-US" sz="2200" dirty="0" smtClean="0">
                <a:solidFill>
                  <a:srgbClr val="FF0000"/>
                </a:solidFill>
              </a:rPr>
              <a:t> oxides and nitrogen oxides to the atmosphere</a:t>
            </a:r>
            <a:r>
              <a:rPr lang="en-US" sz="2200" dirty="0" smtClean="0"/>
              <a:t>. </a:t>
            </a:r>
          </a:p>
          <a:p>
            <a:pPr algn="just">
              <a:buFont typeface="Wingdings" pitchFamily="2" charset="2"/>
              <a:buChar char="Ø"/>
            </a:pPr>
            <a:r>
              <a:rPr lang="en-US" sz="2200" dirty="0" smtClean="0">
                <a:solidFill>
                  <a:srgbClr val="002060"/>
                </a:solidFill>
              </a:rPr>
              <a:t>Methane  emitted from anaerobic waste treatment systems and nitrous oxide (N</a:t>
            </a:r>
            <a:r>
              <a:rPr lang="en-US" sz="2200" baseline="-25000" dirty="0" smtClean="0">
                <a:solidFill>
                  <a:srgbClr val="002060"/>
                </a:solidFill>
              </a:rPr>
              <a:t>2</a:t>
            </a:r>
            <a:r>
              <a:rPr lang="en-US" sz="2200" dirty="0" smtClean="0">
                <a:solidFill>
                  <a:srgbClr val="002060"/>
                </a:solidFill>
              </a:rPr>
              <a:t>O) emitted from the soil at wastewater irrigation sites. </a:t>
            </a:r>
          </a:p>
          <a:p>
            <a:pPr algn="just">
              <a:buFont typeface="Wingdings" pitchFamily="2" charset="2"/>
              <a:buChar char="Ø"/>
            </a:pPr>
            <a:r>
              <a:rPr lang="en-US" sz="2200" dirty="0" smtClean="0">
                <a:solidFill>
                  <a:srgbClr val="FF0000"/>
                </a:solidFill>
              </a:rPr>
              <a:t>Carbon dioxide, methane and nitrous oxide very important greenhouse gases affecting atmosphere </a:t>
            </a:r>
          </a:p>
          <a:p>
            <a:pPr algn="just">
              <a:buFont typeface="Wingdings" pitchFamily="2" charset="2"/>
              <a:buChar char="Ø"/>
            </a:pPr>
            <a:r>
              <a:rPr lang="en-US" sz="2200" dirty="0" smtClean="0">
                <a:solidFill>
                  <a:srgbClr val="002060"/>
                </a:solidFill>
              </a:rPr>
              <a:t>Dust/</a:t>
            </a:r>
            <a:r>
              <a:rPr lang="en-US" sz="2200" dirty="0" err="1" smtClean="0">
                <a:solidFill>
                  <a:srgbClr val="002060"/>
                </a:solidFill>
              </a:rPr>
              <a:t>Odours</a:t>
            </a:r>
            <a:r>
              <a:rPr lang="en-US" sz="2200" dirty="0" smtClean="0">
                <a:solidFill>
                  <a:srgbClr val="002060"/>
                </a:solidFill>
              </a:rPr>
              <a:t>: Particulate materials  emitting from boiler stacks, powder driers etc. Losses of particulate material  </a:t>
            </a:r>
            <a:r>
              <a:rPr lang="en-US" sz="2200" dirty="0" err="1" smtClean="0">
                <a:solidFill>
                  <a:srgbClr val="002060"/>
                </a:solidFill>
              </a:rPr>
              <a:t>occuring</a:t>
            </a:r>
            <a:r>
              <a:rPr lang="en-US" sz="2200" dirty="0" smtClean="0">
                <a:solidFill>
                  <a:srgbClr val="002060"/>
                </a:solidFill>
              </a:rPr>
              <a:t> from other factory processes </a:t>
            </a:r>
          </a:p>
          <a:p>
            <a:pPr>
              <a:buFont typeface="Wingdings" pitchFamily="2" charset="2"/>
              <a:buChar char="Ø"/>
            </a:pPr>
            <a:r>
              <a:rPr lang="en-US" sz="2200" dirty="0" smtClean="0">
                <a:solidFill>
                  <a:srgbClr val="FF0000"/>
                </a:solidFill>
              </a:rPr>
              <a:t>Coating of surrounding buildings with corrosive dust and powder</a:t>
            </a:r>
          </a:p>
          <a:p>
            <a:pPr>
              <a:buFont typeface="Wingdings" pitchFamily="2" charset="2"/>
              <a:buChar char="Ø"/>
            </a:pPr>
            <a:r>
              <a:rPr lang="en-US" sz="2200" dirty="0" smtClean="0">
                <a:solidFill>
                  <a:srgbClr val="002060"/>
                </a:solidFill>
              </a:rPr>
              <a:t>Smoke and steam plumes from factories being regarded as a form of visual pollution. </a:t>
            </a:r>
          </a:p>
          <a:p>
            <a:pPr algn="just">
              <a:buFont typeface="Wingdings" pitchFamily="2" charset="2"/>
              <a:buChar char="Ø"/>
            </a:pPr>
            <a:r>
              <a:rPr lang="en-US" sz="2200" dirty="0" smtClean="0">
                <a:solidFill>
                  <a:srgbClr val="FF0000"/>
                </a:solidFill>
              </a:rPr>
              <a:t>The emission of objectionable </a:t>
            </a:r>
            <a:r>
              <a:rPr lang="en-US" sz="2200" dirty="0" err="1" smtClean="0">
                <a:solidFill>
                  <a:srgbClr val="FF0000"/>
                </a:solidFill>
              </a:rPr>
              <a:t>odours</a:t>
            </a:r>
            <a:r>
              <a:rPr lang="en-US" sz="2200" dirty="0" smtClean="0">
                <a:solidFill>
                  <a:srgbClr val="FF0000"/>
                </a:solidFill>
              </a:rPr>
              <a:t> must be considered at industrial processing sites. Many waste treatment plants can produce undesirable </a:t>
            </a:r>
            <a:r>
              <a:rPr lang="en-US" sz="2200" dirty="0" err="1" smtClean="0">
                <a:solidFill>
                  <a:srgbClr val="FF0000"/>
                </a:solidFill>
              </a:rPr>
              <a:t>odours</a:t>
            </a:r>
            <a:r>
              <a:rPr lang="en-US" sz="2200" dirty="0" smtClean="0">
                <a:solidFill>
                  <a:srgbClr val="002060"/>
                </a:solidFill>
              </a:rPr>
              <a:t>. </a:t>
            </a:r>
            <a:endParaRPr lang="en-US" sz="2200"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dirty="0" smtClean="0">
                <a:ln w="9525">
                  <a:solidFill>
                    <a:srgbClr val="000000"/>
                  </a:solidFill>
                  <a:round/>
                  <a:headEnd/>
                  <a:tailEnd/>
                </a:ln>
                <a:solidFill>
                  <a:srgbClr val="FFFF00"/>
                </a:solidFill>
                <a:latin typeface="Arial Black"/>
              </a:rPr>
              <a:t>THANK </a:t>
            </a:r>
            <a:r>
              <a:rPr lang="en-US" sz="3200" kern="10" dirty="0">
                <a:ln w="9525">
                  <a:solidFill>
                    <a:srgbClr val="000000"/>
                  </a:solidFill>
                  <a:round/>
                  <a:headEnd/>
                  <a:tailEnd/>
                </a:ln>
                <a:solidFill>
                  <a:srgbClr val="FFFF00"/>
                </a:solidFill>
                <a:latin typeface="Arial Black"/>
              </a:rPr>
              <a:t>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2800" b="1" dirty="0" smtClean="0">
                <a:solidFill>
                  <a:srgbClr val="00B050"/>
                </a:solidFill>
              </a:rPr>
              <a:t>Environmental Issues in Effluent Discharge </a:t>
            </a:r>
            <a:endParaRPr lang="en-US" sz="2800" b="1" dirty="0">
              <a:solidFill>
                <a:srgbClr val="00B050"/>
              </a:solidFill>
            </a:endParaRPr>
          </a:p>
        </p:txBody>
      </p:sp>
      <p:sp>
        <p:nvSpPr>
          <p:cNvPr id="3" name="Content Placeholder 2"/>
          <p:cNvSpPr>
            <a:spLocks noGrp="1"/>
          </p:cNvSpPr>
          <p:nvPr>
            <p:ph idx="1"/>
          </p:nvPr>
        </p:nvSpPr>
        <p:spPr>
          <a:xfrm>
            <a:off x="228600" y="914400"/>
            <a:ext cx="8686800" cy="5791200"/>
          </a:xfrm>
        </p:spPr>
        <p:txBody>
          <a:bodyPr/>
          <a:lstStyle/>
          <a:p>
            <a:pPr marL="339725" lvl="1" indent="-277813" algn="just">
              <a:buFont typeface="Wingdings" pitchFamily="2" charset="2"/>
              <a:buChar char="Ø"/>
            </a:pPr>
            <a:r>
              <a:rPr lang="en-US" sz="2200" dirty="0" smtClean="0">
                <a:solidFill>
                  <a:srgbClr val="C00000"/>
                </a:solidFill>
              </a:rPr>
              <a:t>The organic components of the wastewater from dairy processing operations classified as proteins, lactose and fat affecting the environment in different ways depending on their biodegradability and their solubility. </a:t>
            </a:r>
            <a:endParaRPr lang="en-US" sz="2200" dirty="0" smtClean="0">
              <a:solidFill>
                <a:srgbClr val="C00000"/>
              </a:solidFill>
            </a:endParaRPr>
          </a:p>
          <a:p>
            <a:pPr algn="just">
              <a:buFont typeface="Wingdings" pitchFamily="2" charset="2"/>
              <a:buChar char="Ø"/>
            </a:pPr>
            <a:r>
              <a:rPr lang="en-US" sz="2000" dirty="0" smtClean="0">
                <a:solidFill>
                  <a:srgbClr val="002060"/>
                </a:solidFill>
              </a:rPr>
              <a:t>Dairy effluent contains soluble organics, suspended solids, trace organics. All these components contribute largely towards their high biological oxygen demand (BODS) and chemical oxygen demand (COD). </a:t>
            </a:r>
            <a:endParaRPr lang="en-US" sz="2000" dirty="0" smtClean="0">
              <a:solidFill>
                <a:srgbClr val="002060"/>
              </a:solidFill>
            </a:endParaRPr>
          </a:p>
          <a:p>
            <a:pPr algn="just">
              <a:buFont typeface="Wingdings" pitchFamily="2" charset="2"/>
              <a:buChar char="Ø"/>
            </a:pPr>
            <a:r>
              <a:rPr lang="en-US" sz="2000" dirty="0" smtClean="0">
                <a:solidFill>
                  <a:srgbClr val="FF0000"/>
                </a:solidFill>
              </a:rPr>
              <a:t>Dairy </a:t>
            </a:r>
            <a:r>
              <a:rPr lang="en-US" sz="2000" dirty="0" smtClean="0">
                <a:solidFill>
                  <a:srgbClr val="FF0000"/>
                </a:solidFill>
              </a:rPr>
              <a:t>wastes are white in </a:t>
            </a:r>
            <a:r>
              <a:rPr lang="en-US" sz="2000" dirty="0" err="1" smtClean="0">
                <a:solidFill>
                  <a:srgbClr val="FF0000"/>
                </a:solidFill>
              </a:rPr>
              <a:t>colour</a:t>
            </a:r>
            <a:r>
              <a:rPr lang="en-US" sz="2000" dirty="0" smtClean="0">
                <a:solidFill>
                  <a:srgbClr val="FF0000"/>
                </a:solidFill>
              </a:rPr>
              <a:t> and usually slightly alkaline in nature and become acidic quite rapidly due to the fermentation of milk sugar to lactic acid. The suspended matter content of milk waste is considerable mainly due to fine curd found in cheese waste. The pollution effect of dairy waste is attributed to the immediate and high oxygen </a:t>
            </a:r>
            <a:r>
              <a:rPr lang="en-US" sz="2000" dirty="0" smtClean="0">
                <a:solidFill>
                  <a:srgbClr val="FF0000"/>
                </a:solidFill>
              </a:rPr>
              <a:t>demand</a:t>
            </a:r>
            <a:r>
              <a:rPr lang="en-US" sz="2000" dirty="0" smtClean="0">
                <a:solidFill>
                  <a:srgbClr val="002060"/>
                </a:solidFill>
              </a:rPr>
              <a:t>.</a:t>
            </a:r>
          </a:p>
          <a:p>
            <a:pPr algn="just">
              <a:buFont typeface="Wingdings" pitchFamily="2" charset="2"/>
              <a:buChar char="Ø"/>
            </a:pPr>
            <a:r>
              <a:rPr lang="en-US" sz="2200" dirty="0" smtClean="0">
                <a:solidFill>
                  <a:srgbClr val="002060"/>
                </a:solidFill>
              </a:rPr>
              <a:t>Environmental Issues:</a:t>
            </a:r>
            <a:endParaRPr lang="en-US" sz="2200" dirty="0" smtClean="0">
              <a:solidFill>
                <a:srgbClr val="002060"/>
              </a:solidFill>
            </a:endParaRPr>
          </a:p>
          <a:p>
            <a:pPr marL="339725" lvl="1" indent="-339725" algn="just">
              <a:buFont typeface="Wingdings" pitchFamily="2" charset="2"/>
              <a:buChar char="Ø"/>
            </a:pPr>
            <a:r>
              <a:rPr lang="en-US" sz="2200" dirty="0" smtClean="0">
                <a:solidFill>
                  <a:srgbClr val="000066"/>
                </a:solidFill>
              </a:rPr>
              <a:t>1. Effects </a:t>
            </a:r>
            <a:r>
              <a:rPr lang="en-US" sz="2200" dirty="0" smtClean="0">
                <a:solidFill>
                  <a:srgbClr val="000066"/>
                </a:solidFill>
              </a:rPr>
              <a:t>on </a:t>
            </a:r>
            <a:r>
              <a:rPr lang="en-US" sz="2200" dirty="0" smtClean="0">
                <a:solidFill>
                  <a:srgbClr val="000066"/>
                </a:solidFill>
              </a:rPr>
              <a:t>waterways                 2.    </a:t>
            </a:r>
            <a:r>
              <a:rPr lang="en-US" sz="2200" dirty="0" smtClean="0">
                <a:solidFill>
                  <a:srgbClr val="002060"/>
                </a:solidFill>
              </a:rPr>
              <a:t>Effects </a:t>
            </a:r>
            <a:r>
              <a:rPr lang="en-US" sz="2200" dirty="0" smtClean="0">
                <a:solidFill>
                  <a:srgbClr val="002060"/>
                </a:solidFill>
              </a:rPr>
              <a:t>on land</a:t>
            </a:r>
          </a:p>
          <a:p>
            <a:pPr marL="339725" lvl="1" indent="-339725">
              <a:buFont typeface="Wingdings" pitchFamily="2" charset="2"/>
              <a:buChar char="Ø"/>
            </a:pPr>
            <a:r>
              <a:rPr lang="en-US" sz="2200" dirty="0" smtClean="0">
                <a:solidFill>
                  <a:srgbClr val="002060"/>
                </a:solidFill>
              </a:rPr>
              <a:t>3. Effects </a:t>
            </a:r>
            <a:r>
              <a:rPr lang="en-US" sz="2200" dirty="0" smtClean="0">
                <a:solidFill>
                  <a:srgbClr val="002060"/>
                </a:solidFill>
              </a:rPr>
              <a:t>on </a:t>
            </a:r>
            <a:r>
              <a:rPr lang="en-US" sz="2200" dirty="0" smtClean="0">
                <a:solidFill>
                  <a:srgbClr val="002060"/>
                </a:solidFill>
              </a:rPr>
              <a:t>Atmosphere               4.   Effects </a:t>
            </a:r>
            <a:r>
              <a:rPr lang="en-US" sz="2200" dirty="0" smtClean="0">
                <a:solidFill>
                  <a:srgbClr val="002060"/>
                </a:solidFill>
              </a:rPr>
              <a:t>on solid waste</a:t>
            </a:r>
          </a:p>
          <a:p>
            <a:pPr marL="339725" lvl="1" indent="-339725">
              <a:buFont typeface="Wingdings" pitchFamily="2" charset="2"/>
              <a:buChar char="Ø"/>
            </a:pPr>
            <a:endParaRPr lang="en-US" sz="2200" dirty="0" smtClean="0"/>
          </a:p>
          <a:p>
            <a:pPr marL="339725" lvl="1" indent="-339725">
              <a:buFont typeface="Wingdings" pitchFamily="2" charset="2"/>
              <a:buChar char="Ø"/>
            </a:pPr>
            <a:endParaRPr lang="en-US" sz="22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00B050"/>
                </a:solidFill>
              </a:rPr>
              <a:t>Effects on water ways</a:t>
            </a:r>
            <a:endParaRPr lang="en-US" sz="2800" dirty="0"/>
          </a:p>
        </p:txBody>
      </p:sp>
      <p:sp>
        <p:nvSpPr>
          <p:cNvPr id="3" name="Content Placeholder 2"/>
          <p:cNvSpPr>
            <a:spLocks noGrp="1"/>
          </p:cNvSpPr>
          <p:nvPr>
            <p:ph idx="1"/>
          </p:nvPr>
        </p:nvSpPr>
        <p:spPr>
          <a:xfrm>
            <a:off x="457200" y="838200"/>
            <a:ext cx="8229600" cy="5715000"/>
          </a:xfrm>
        </p:spPr>
        <p:txBody>
          <a:bodyPr/>
          <a:lstStyle/>
          <a:p>
            <a:pPr algn="just">
              <a:buFont typeface="Wingdings" pitchFamily="2" charset="2"/>
              <a:buChar char="Ø"/>
            </a:pPr>
            <a:r>
              <a:rPr lang="en-US" sz="2200" b="1" dirty="0" smtClean="0">
                <a:solidFill>
                  <a:srgbClr val="002060"/>
                </a:solidFill>
              </a:rPr>
              <a:t>A worldwide issue of scientific and public concern:  </a:t>
            </a:r>
            <a:r>
              <a:rPr lang="en-US" sz="2200" dirty="0" smtClean="0">
                <a:solidFill>
                  <a:srgbClr val="002060"/>
                </a:solidFill>
              </a:rPr>
              <a:t>The occurrence of </a:t>
            </a:r>
            <a:r>
              <a:rPr lang="en-US" sz="2200" dirty="0" err="1" smtClean="0">
                <a:solidFill>
                  <a:srgbClr val="002060"/>
                </a:solidFill>
              </a:rPr>
              <a:t>micropollutants</a:t>
            </a:r>
            <a:r>
              <a:rPr lang="en-US" sz="2200" dirty="0" smtClean="0">
                <a:solidFill>
                  <a:srgbClr val="002060"/>
                </a:solidFill>
              </a:rPr>
              <a:t> including ingredients of, e.g., pharmaceuticals, pesticides or personal care products in aquatic environments and their potential impact on biota  a worldwide issue of scientific and public concern.</a:t>
            </a:r>
            <a:endParaRPr lang="en-US" sz="2000" dirty="0" smtClean="0"/>
          </a:p>
          <a:p>
            <a:pPr algn="just">
              <a:buFont typeface="Wingdings" pitchFamily="2" charset="2"/>
              <a:buChar char="Ø"/>
            </a:pPr>
            <a:r>
              <a:rPr lang="en-US" sz="2200" b="1" dirty="0" err="1" smtClean="0">
                <a:solidFill>
                  <a:srgbClr val="FF0000"/>
                </a:solidFill>
              </a:rPr>
              <a:t>Soure</a:t>
            </a:r>
            <a:r>
              <a:rPr lang="en-US" sz="2200" b="1" dirty="0" smtClean="0">
                <a:solidFill>
                  <a:srgbClr val="FF0000"/>
                </a:solidFill>
              </a:rPr>
              <a:t> of </a:t>
            </a:r>
            <a:r>
              <a:rPr lang="en-US" sz="2200" b="1" dirty="0" err="1" smtClean="0">
                <a:solidFill>
                  <a:srgbClr val="FF0000"/>
                </a:solidFill>
              </a:rPr>
              <a:t>micropollutants</a:t>
            </a:r>
            <a:r>
              <a:rPr lang="en-US" sz="2200" b="1" dirty="0" smtClean="0">
                <a:solidFill>
                  <a:srgbClr val="FF0000"/>
                </a:solidFill>
              </a:rPr>
              <a:t>: </a:t>
            </a:r>
            <a:r>
              <a:rPr lang="en-US" sz="2200" dirty="0" smtClean="0">
                <a:solidFill>
                  <a:srgbClr val="FF0000"/>
                </a:solidFill>
              </a:rPr>
              <a:t>Effluents from wastewater treatment plants (WWTPs) as major point sources for the release of </a:t>
            </a:r>
            <a:r>
              <a:rPr lang="en-US" sz="2200" dirty="0" err="1" smtClean="0">
                <a:solidFill>
                  <a:srgbClr val="FF0000"/>
                </a:solidFill>
              </a:rPr>
              <a:t>micropollutants</a:t>
            </a:r>
            <a:r>
              <a:rPr lang="en-US" sz="2200" dirty="0" smtClean="0">
                <a:solidFill>
                  <a:srgbClr val="FF0000"/>
                </a:solidFill>
              </a:rPr>
              <a:t> into the water cycle. As removal of </a:t>
            </a:r>
            <a:r>
              <a:rPr lang="en-US" sz="2200" dirty="0" err="1" smtClean="0">
                <a:solidFill>
                  <a:srgbClr val="FF0000"/>
                </a:solidFill>
              </a:rPr>
              <a:t>micropollutants</a:t>
            </a:r>
            <a:r>
              <a:rPr lang="en-US" sz="2200" dirty="0" smtClean="0">
                <a:solidFill>
                  <a:srgbClr val="FF0000"/>
                </a:solidFill>
              </a:rPr>
              <a:t> was not in the particular focus in the past in comparison to other nutrients and particular. As a consequence, the removal of </a:t>
            </a:r>
            <a:r>
              <a:rPr lang="en-US" sz="2200" dirty="0" err="1" smtClean="0">
                <a:solidFill>
                  <a:srgbClr val="FF0000"/>
                </a:solidFill>
              </a:rPr>
              <a:t>micropollutants</a:t>
            </a:r>
            <a:r>
              <a:rPr lang="en-US" sz="2200" dirty="0" smtClean="0">
                <a:solidFill>
                  <a:srgbClr val="FF0000"/>
                </a:solidFill>
              </a:rPr>
              <a:t> insufficient or even completely lacking. </a:t>
            </a:r>
          </a:p>
          <a:p>
            <a:pPr algn="just">
              <a:buNone/>
            </a:pPr>
            <a:endParaRPr lang="en-US" sz="2000" dirty="0" smtClean="0"/>
          </a:p>
          <a:p>
            <a:pPr algn="just">
              <a:buFont typeface="Wingdings" pitchFamily="2" charset="2"/>
              <a:buChar char="Ø"/>
            </a:pPr>
            <a:r>
              <a:rPr lang="en-US" sz="2200" b="1" dirty="0" smtClean="0">
                <a:solidFill>
                  <a:srgbClr val="002060"/>
                </a:solidFill>
              </a:rPr>
              <a:t>Additional Treatment: </a:t>
            </a:r>
            <a:r>
              <a:rPr lang="en-US" sz="2200" dirty="0" smtClean="0">
                <a:solidFill>
                  <a:srgbClr val="002060"/>
                </a:solidFill>
              </a:rPr>
              <a:t>One possibility to improve </a:t>
            </a:r>
            <a:r>
              <a:rPr lang="en-US" sz="2200" dirty="0" err="1" smtClean="0">
                <a:solidFill>
                  <a:srgbClr val="002060"/>
                </a:solidFill>
              </a:rPr>
              <a:t>micropollutants</a:t>
            </a:r>
            <a:r>
              <a:rPr lang="en-US" sz="2200" dirty="0" smtClean="0">
                <a:solidFill>
                  <a:srgbClr val="002060"/>
                </a:solidFill>
              </a:rPr>
              <a:t> reduction in WWTPs by upgrading with additional treatment steps like </a:t>
            </a:r>
            <a:r>
              <a:rPr lang="en-US" sz="2200" dirty="0" err="1" smtClean="0">
                <a:solidFill>
                  <a:srgbClr val="002060"/>
                </a:solidFill>
              </a:rPr>
              <a:t>ozonation</a:t>
            </a:r>
            <a:r>
              <a:rPr lang="en-US" sz="2200" dirty="0" smtClean="0">
                <a:solidFill>
                  <a:srgbClr val="002060"/>
                </a:solidFill>
              </a:rPr>
              <a:t> or activated carbon.</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Effects on Rivers</a:t>
            </a:r>
            <a:endParaRPr lang="en-US" sz="2800" b="1" dirty="0">
              <a:solidFill>
                <a:srgbClr val="FF0000"/>
              </a:solidFill>
            </a:endParaRPr>
          </a:p>
        </p:txBody>
      </p:sp>
      <p:sp>
        <p:nvSpPr>
          <p:cNvPr id="3" name="Content Placeholder 2"/>
          <p:cNvSpPr>
            <a:spLocks noGrp="1"/>
          </p:cNvSpPr>
          <p:nvPr>
            <p:ph idx="1"/>
          </p:nvPr>
        </p:nvSpPr>
        <p:spPr>
          <a:xfrm>
            <a:off x="228600" y="762000"/>
            <a:ext cx="8686800" cy="5364163"/>
          </a:xfrm>
        </p:spPr>
        <p:txBody>
          <a:bodyPr/>
          <a:lstStyle/>
          <a:p>
            <a:pPr algn="just">
              <a:buFont typeface="Wingdings" pitchFamily="2" charset="2"/>
              <a:buChar char="Ø"/>
            </a:pPr>
            <a:r>
              <a:rPr lang="en-US" sz="2200" dirty="0" smtClean="0">
                <a:solidFill>
                  <a:srgbClr val="002060"/>
                </a:solidFill>
              </a:rPr>
              <a:t>Organic pollution of rivers by wastewater discharge from human activities (cities, farming, industry) affecting humans and ecosystems worldwide through the global sanitation crisis. </a:t>
            </a:r>
          </a:p>
          <a:p>
            <a:pPr algn="just">
              <a:buFont typeface="Wingdings" pitchFamily="2" charset="2"/>
              <a:buChar char="Ø"/>
            </a:pPr>
            <a:r>
              <a:rPr lang="en-US" sz="2200" dirty="0" smtClean="0">
                <a:solidFill>
                  <a:srgbClr val="FF0000"/>
                </a:solidFill>
              </a:rPr>
              <a:t>Untreated urban sewage containing pathogens that cause a variety of diseases, including </a:t>
            </a:r>
            <a:r>
              <a:rPr lang="en-US" sz="2200" dirty="0" err="1" smtClean="0">
                <a:solidFill>
                  <a:srgbClr val="FF0000"/>
                </a:solidFill>
              </a:rPr>
              <a:t>diarrhoea</a:t>
            </a:r>
            <a:r>
              <a:rPr lang="en-US" sz="2200" dirty="0" smtClean="0">
                <a:solidFill>
                  <a:srgbClr val="FF0000"/>
                </a:solidFill>
              </a:rPr>
              <a:t>, globally the leading cause of illness and death. </a:t>
            </a:r>
          </a:p>
          <a:p>
            <a:pPr algn="just">
              <a:buFont typeface="Wingdings" pitchFamily="2" charset="2"/>
              <a:buChar char="Ø"/>
            </a:pPr>
            <a:r>
              <a:rPr lang="en-US" sz="2200" dirty="0" smtClean="0">
                <a:solidFill>
                  <a:srgbClr val="002060"/>
                </a:solidFill>
              </a:rPr>
              <a:t>Second, accumulation of organic pollutants in rivers stimulating microbial growth, leading to oxygen depletion and disturbance of the entire river ecosystem.</a:t>
            </a:r>
          </a:p>
          <a:p>
            <a:pPr algn="just">
              <a:buFont typeface="Wingdings" pitchFamily="2" charset="2"/>
              <a:buChar char="Ø"/>
            </a:pPr>
            <a:r>
              <a:rPr lang="en-US" sz="2200" dirty="0" smtClean="0">
                <a:solidFill>
                  <a:srgbClr val="FF0000"/>
                </a:solidFill>
              </a:rPr>
              <a:t>The level of organic pollution in a river, commonly expressed by the Biochemical Oxygen Demand (BOD) due to two counteracting mechanisms: pollutant loading and natural cleaning. </a:t>
            </a:r>
          </a:p>
          <a:p>
            <a:pPr algn="just">
              <a:buFont typeface="Wingdings" pitchFamily="2" charset="2"/>
              <a:buChar char="Ø"/>
            </a:pPr>
            <a:r>
              <a:rPr lang="en-US" sz="2200" dirty="0" smtClean="0">
                <a:solidFill>
                  <a:srgbClr val="002060"/>
                </a:solidFill>
              </a:rPr>
              <a:t>Wastewater discharge from cities and intensive livestock farms constituting the main organic pollutant loads into rivers. </a:t>
            </a:r>
            <a:endParaRPr lang="en-US" sz="2200"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400" b="1" dirty="0" smtClean="0">
                <a:solidFill>
                  <a:srgbClr val="FF0000"/>
                </a:solidFill>
              </a:rPr>
              <a:t>Effects on water in Rivers</a:t>
            </a:r>
            <a:endParaRPr lang="en-US" sz="2400" b="1" dirty="0">
              <a:solidFill>
                <a:srgbClr val="FF0000"/>
              </a:solidFill>
            </a:endParaRPr>
          </a:p>
        </p:txBody>
      </p:sp>
      <p:sp>
        <p:nvSpPr>
          <p:cNvPr id="3" name="Content Placeholder 2"/>
          <p:cNvSpPr>
            <a:spLocks noGrp="1"/>
          </p:cNvSpPr>
          <p:nvPr>
            <p:ph idx="1"/>
          </p:nvPr>
        </p:nvSpPr>
        <p:spPr>
          <a:xfrm>
            <a:off x="152400" y="762000"/>
            <a:ext cx="8763000" cy="5867400"/>
          </a:xfrm>
        </p:spPr>
        <p:txBody>
          <a:bodyPr/>
          <a:lstStyle/>
          <a:p>
            <a:pPr algn="just"/>
            <a:r>
              <a:rPr lang="en-US" sz="2200" dirty="0" smtClean="0"/>
              <a:t>The concentration of oxygen in a river and fish and other aquatic organisms in rivers</a:t>
            </a:r>
          </a:p>
          <a:p>
            <a:pPr algn="just"/>
            <a:r>
              <a:rPr lang="en-US" sz="2200" dirty="0" smtClean="0"/>
              <a:t>The rate at which oxygen is consumed by microorganisms and the rate of </a:t>
            </a:r>
            <a:r>
              <a:rPr lang="en-US" sz="2200" dirty="0" err="1" smtClean="0"/>
              <a:t>reaeration</a:t>
            </a:r>
            <a:r>
              <a:rPr lang="en-US" sz="2200" dirty="0" smtClean="0"/>
              <a:t> from the atmosphere. </a:t>
            </a:r>
          </a:p>
          <a:p>
            <a:pPr algn="just"/>
            <a:r>
              <a:rPr lang="en-US" sz="2200" dirty="0" smtClean="0"/>
              <a:t>The usual lower limit for oxygen concentrations in rivers as per </a:t>
            </a:r>
            <a:r>
              <a:rPr lang="en-US" sz="2200" dirty="0" err="1" smtClean="0"/>
              <a:t>servival</a:t>
            </a:r>
            <a:r>
              <a:rPr lang="en-US" sz="2200" dirty="0" smtClean="0"/>
              <a:t> of sensitive fish species i.e. usually about 6 g/m3 . </a:t>
            </a:r>
          </a:p>
          <a:p>
            <a:pPr algn="just"/>
            <a:r>
              <a:rPr lang="en-US" sz="2200" dirty="0" smtClean="0"/>
              <a:t>Fully aerated rivers at temperatures of 15 to 25 °C contain oxygen concentrations of at least 8 g/m3 . </a:t>
            </a:r>
          </a:p>
          <a:p>
            <a:pPr algn="just"/>
            <a:r>
              <a:rPr lang="en-US" sz="2200" dirty="0" smtClean="0"/>
              <a:t>The discharges to rivers maintain an oxygen concentration of at least 6 g/m3 and the discharge to the river must not increase the river BOD</a:t>
            </a:r>
            <a:r>
              <a:rPr lang="en-US" sz="2200" baseline="-25000" dirty="0" smtClean="0"/>
              <a:t>5</a:t>
            </a:r>
            <a:r>
              <a:rPr lang="en-US" sz="2200" dirty="0" smtClean="0"/>
              <a:t> by more than about 3 g /m</a:t>
            </a:r>
            <a:r>
              <a:rPr lang="en-US" sz="2200" baseline="30000" dirty="0" smtClean="0"/>
              <a:t>3</a:t>
            </a:r>
            <a:r>
              <a:rPr lang="en-US" sz="2200" dirty="0" smtClean="0"/>
              <a:t>  (depending on the </a:t>
            </a:r>
            <a:r>
              <a:rPr lang="en-US" sz="2200" dirty="0" err="1" smtClean="0"/>
              <a:t>reaeration</a:t>
            </a:r>
            <a:r>
              <a:rPr lang="en-US" sz="2200" dirty="0" smtClean="0"/>
              <a:t> characteristics of the river). </a:t>
            </a:r>
          </a:p>
          <a:p>
            <a:pPr algn="just"/>
            <a:r>
              <a:rPr lang="en-US" sz="2200" b="1" dirty="0" smtClean="0"/>
              <a:t>Sewage Fungus: </a:t>
            </a:r>
            <a:r>
              <a:rPr lang="en-US" sz="2200" dirty="0" smtClean="0"/>
              <a:t>Low molecular weight organic compounds mainly lactose promote the growth of certain filamentous slimes in waterways resulting in bacterial colonies (mainly </a:t>
            </a:r>
            <a:r>
              <a:rPr lang="en-US" sz="2200" dirty="0" err="1" smtClean="0"/>
              <a:t>Sphaerotilus</a:t>
            </a:r>
            <a:r>
              <a:rPr lang="en-US" sz="2200" dirty="0" smtClean="0"/>
              <a:t> </a:t>
            </a:r>
            <a:r>
              <a:rPr lang="en-US" sz="2200" dirty="0" err="1" smtClean="0"/>
              <a:t>natans</a:t>
            </a:r>
            <a:r>
              <a:rPr lang="en-US" sz="2000" dirty="0" smtClean="0"/>
              <a:t>)</a:t>
            </a:r>
            <a:r>
              <a:rPr lang="en-US" sz="2200" dirty="0" smtClean="0"/>
              <a:t> collectively known as sewage fungus.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r>
              <a:rPr lang="en-US" sz="3200" b="1" dirty="0" smtClean="0">
                <a:solidFill>
                  <a:srgbClr val="C00000"/>
                </a:solidFill>
              </a:rPr>
              <a:t>Effects on water in Rivers</a:t>
            </a:r>
            <a:endParaRPr lang="en-US" sz="3200" b="1" dirty="0">
              <a:solidFill>
                <a:srgbClr val="C00000"/>
              </a:solidFill>
            </a:endParaRPr>
          </a:p>
        </p:txBody>
      </p:sp>
      <p:sp>
        <p:nvSpPr>
          <p:cNvPr id="3" name="Content Placeholder 2"/>
          <p:cNvSpPr>
            <a:spLocks noGrp="1"/>
          </p:cNvSpPr>
          <p:nvPr>
            <p:ph idx="1"/>
          </p:nvPr>
        </p:nvSpPr>
        <p:spPr>
          <a:xfrm>
            <a:off x="152400" y="609600"/>
            <a:ext cx="8763000" cy="5867400"/>
          </a:xfrm>
        </p:spPr>
        <p:txBody>
          <a:bodyPr/>
          <a:lstStyle/>
          <a:p>
            <a:pPr algn="just">
              <a:buFont typeface="Wingdings" pitchFamily="2" charset="2"/>
              <a:buChar char="Ø"/>
            </a:pPr>
            <a:r>
              <a:rPr lang="en-US" sz="2200" dirty="0" smtClean="0"/>
              <a:t>Measures of the amount of oxygen that are consumed by bacteria are the Biochemical oxygen demand (BOD</a:t>
            </a:r>
            <a:r>
              <a:rPr lang="en-US" sz="2200" baseline="-25000" dirty="0" smtClean="0"/>
              <a:t>5</a:t>
            </a:r>
            <a:r>
              <a:rPr lang="en-US" sz="2200" dirty="0" smtClean="0"/>
              <a:t>) and the chemical oxygen demand (COD). </a:t>
            </a:r>
          </a:p>
          <a:p>
            <a:pPr algn="just">
              <a:buFont typeface="Wingdings" pitchFamily="2" charset="2"/>
              <a:buChar char="Ø"/>
            </a:pPr>
            <a:r>
              <a:rPr lang="en-US" sz="2200" dirty="0" smtClean="0"/>
              <a:t>BOD</a:t>
            </a:r>
            <a:r>
              <a:rPr lang="en-US" sz="2200" baseline="-25000" dirty="0" smtClean="0"/>
              <a:t>5</a:t>
            </a:r>
            <a:r>
              <a:rPr lang="en-US" sz="2200" dirty="0" smtClean="0"/>
              <a:t> is measured as the amount of oxygen that is consumed by bacteria in decomposing the waste over a 5 day period at 20 °C. The COD is measured by digesting the waste with boiling </a:t>
            </a:r>
            <a:r>
              <a:rPr lang="en-US" sz="2200" dirty="0" err="1" smtClean="0"/>
              <a:t>sulphuric</a:t>
            </a:r>
            <a:r>
              <a:rPr lang="en-US" sz="2200" dirty="0" smtClean="0"/>
              <a:t> acid and potassium dichromate in the presence of a catalyst, and the result is expressed as oxygen equivalents. </a:t>
            </a:r>
          </a:p>
          <a:p>
            <a:pPr algn="just">
              <a:buFont typeface="Wingdings" pitchFamily="2" charset="2"/>
              <a:buChar char="Ø"/>
            </a:pPr>
            <a:r>
              <a:rPr lang="en-US" sz="2200" dirty="0" smtClean="0"/>
              <a:t>In both cases the organic material is converted to carbon dioxide and water, but with the BOD</a:t>
            </a:r>
            <a:r>
              <a:rPr lang="en-US" sz="2200" baseline="-25000" dirty="0" smtClean="0"/>
              <a:t>5</a:t>
            </a:r>
            <a:r>
              <a:rPr lang="en-US" sz="2200" dirty="0" smtClean="0"/>
              <a:t> test, some of the organic matter is converted to new bacterial cells. The organic components in dairy processing wastewater are highly biodegradable. In waterways, bacteria will consume the organic components of the waste. The process of biodegradation in waterways consumes oxygen according to the following equation: </a:t>
            </a:r>
          </a:p>
          <a:p>
            <a:pPr algn="just">
              <a:buFont typeface="Wingdings" pitchFamily="2" charset="2"/>
              <a:buChar char="Ø"/>
            </a:pPr>
            <a:r>
              <a:rPr lang="en-US" sz="2200" dirty="0" smtClean="0"/>
              <a:t>Organic Material + O2 → CO2 + H2O + Bacteria </a:t>
            </a: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Waste water Discharge effects on land</a:t>
            </a:r>
            <a:endParaRPr lang="en-US" sz="2800" b="1" dirty="0">
              <a:solidFill>
                <a:srgbClr val="FF0000"/>
              </a:solidFill>
            </a:endParaRPr>
          </a:p>
        </p:txBody>
      </p:sp>
      <p:sp>
        <p:nvSpPr>
          <p:cNvPr id="3" name="Content Placeholder 2"/>
          <p:cNvSpPr>
            <a:spLocks noGrp="1"/>
          </p:cNvSpPr>
          <p:nvPr>
            <p:ph idx="1"/>
          </p:nvPr>
        </p:nvSpPr>
        <p:spPr>
          <a:xfrm>
            <a:off x="457200" y="838200"/>
            <a:ext cx="8229600" cy="5867400"/>
          </a:xfrm>
        </p:spPr>
        <p:txBody>
          <a:bodyPr/>
          <a:lstStyle/>
          <a:p>
            <a:pPr algn="just">
              <a:buFont typeface="Wingdings" pitchFamily="2" charset="2"/>
              <a:buChar char="Ø"/>
            </a:pPr>
            <a:r>
              <a:rPr lang="en-US" sz="2200" dirty="0" smtClean="0">
                <a:solidFill>
                  <a:srgbClr val="002060"/>
                </a:solidFill>
              </a:rPr>
              <a:t>Wastewater application to soils - a common method of waste treatment in the dairy industry</a:t>
            </a:r>
          </a:p>
          <a:p>
            <a:pPr algn="just">
              <a:buNone/>
            </a:pPr>
            <a:endParaRPr lang="en-US" sz="2200" dirty="0" smtClean="0"/>
          </a:p>
          <a:p>
            <a:pPr algn="just">
              <a:buFont typeface="Wingdings" pitchFamily="2" charset="2"/>
              <a:buChar char="Ø"/>
            </a:pPr>
            <a:r>
              <a:rPr lang="en-US" sz="2200" dirty="0" smtClean="0">
                <a:solidFill>
                  <a:srgbClr val="C00000"/>
                </a:solidFill>
              </a:rPr>
              <a:t>The major mechanisms for nutrient (nitrogen and phosphorus) removal in soil based treatment systems i.e. plant uptake and incorporation in animal products - adsorption and immobilization in the soil - losses to the atmosphere - losses to groundwater (leaching). </a:t>
            </a:r>
          </a:p>
          <a:p>
            <a:pPr algn="just">
              <a:buNone/>
            </a:pPr>
            <a:endParaRPr lang="en-US" sz="2200" dirty="0" smtClean="0"/>
          </a:p>
          <a:p>
            <a:pPr algn="just">
              <a:buFont typeface="Wingdings" pitchFamily="2" charset="2"/>
              <a:buChar char="Ø"/>
            </a:pPr>
            <a:r>
              <a:rPr lang="en-US" sz="2200" dirty="0" smtClean="0">
                <a:solidFill>
                  <a:srgbClr val="002060"/>
                </a:solidFill>
              </a:rPr>
              <a:t>Plant uptake of nitrogen amounting to up to 500 kg / ha/ year. </a:t>
            </a:r>
          </a:p>
          <a:p>
            <a:pPr algn="just">
              <a:buNone/>
            </a:pPr>
            <a:r>
              <a:rPr lang="en-US" sz="2200" dirty="0" smtClean="0">
                <a:solidFill>
                  <a:srgbClr val="002060"/>
                </a:solidFill>
              </a:rPr>
              <a:t>    Plant uptake of phosphorus amounting </a:t>
            </a:r>
            <a:r>
              <a:rPr lang="en-US" sz="2200" dirty="0" err="1" smtClean="0">
                <a:solidFill>
                  <a:srgbClr val="002060"/>
                </a:solidFill>
              </a:rPr>
              <a:t>upto</a:t>
            </a:r>
            <a:r>
              <a:rPr lang="en-US" sz="2200" dirty="0" smtClean="0">
                <a:solidFill>
                  <a:srgbClr val="002060"/>
                </a:solidFill>
              </a:rPr>
              <a:t> 30 kg /ha/year.</a:t>
            </a:r>
          </a:p>
          <a:p>
            <a:pPr algn="just">
              <a:buNone/>
            </a:pPr>
            <a:r>
              <a:rPr lang="en-US" sz="2200" dirty="0" smtClean="0"/>
              <a:t> </a:t>
            </a:r>
          </a:p>
          <a:p>
            <a:pPr algn="just">
              <a:buFont typeface="Wingdings" pitchFamily="2" charset="2"/>
              <a:buChar char="Ø"/>
            </a:pPr>
            <a:r>
              <a:rPr lang="en-US" sz="2200" dirty="0" smtClean="0">
                <a:solidFill>
                  <a:srgbClr val="FF0000"/>
                </a:solidFill>
              </a:rPr>
              <a:t>Removal by incorporation in animal feed like in the pasture up to 90% of the nitrogen and phosphorus is recycled to the pasture. </a:t>
            </a:r>
          </a:p>
          <a:p>
            <a:pPr>
              <a:buFont typeface="Wingdings" pitchFamily="2" charset="2"/>
              <a:buChar char="Ø"/>
            </a:pP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Waste water Discharge effects on land</a:t>
            </a:r>
            <a:endParaRPr lang="en-US" sz="2800" dirty="0"/>
          </a:p>
        </p:txBody>
      </p:sp>
      <p:sp>
        <p:nvSpPr>
          <p:cNvPr id="3" name="Content Placeholder 2"/>
          <p:cNvSpPr>
            <a:spLocks noGrp="1"/>
          </p:cNvSpPr>
          <p:nvPr>
            <p:ph idx="1"/>
          </p:nvPr>
        </p:nvSpPr>
        <p:spPr>
          <a:xfrm>
            <a:off x="228600" y="838200"/>
            <a:ext cx="8610600" cy="5791200"/>
          </a:xfrm>
        </p:spPr>
        <p:txBody>
          <a:bodyPr/>
          <a:lstStyle/>
          <a:p>
            <a:pPr algn="just">
              <a:buFont typeface="Wingdings" pitchFamily="2" charset="2"/>
              <a:buChar char="Ø"/>
            </a:pPr>
            <a:r>
              <a:rPr lang="en-US" sz="2400" dirty="0" smtClean="0">
                <a:solidFill>
                  <a:srgbClr val="002060"/>
                </a:solidFill>
              </a:rPr>
              <a:t>Losses of nitrogen to the atmosphere occur through volatilization of ammonia from urine and dung patches, and through the process of </a:t>
            </a:r>
            <a:r>
              <a:rPr lang="en-US" sz="2400" dirty="0" err="1" smtClean="0">
                <a:solidFill>
                  <a:srgbClr val="002060"/>
                </a:solidFill>
              </a:rPr>
              <a:t>denitrification</a:t>
            </a:r>
            <a:r>
              <a:rPr lang="en-US" sz="2400" dirty="0" smtClean="0">
                <a:solidFill>
                  <a:srgbClr val="002060"/>
                </a:solidFill>
              </a:rPr>
              <a:t>. </a:t>
            </a:r>
          </a:p>
          <a:p>
            <a:pPr algn="just">
              <a:buNone/>
            </a:pPr>
            <a:endParaRPr lang="en-US" sz="2400" dirty="0" smtClean="0">
              <a:solidFill>
                <a:srgbClr val="002060"/>
              </a:solidFill>
            </a:endParaRPr>
          </a:p>
          <a:p>
            <a:pPr algn="just">
              <a:buFont typeface="Wingdings" pitchFamily="2" charset="2"/>
              <a:buChar char="Ø"/>
            </a:pPr>
            <a:r>
              <a:rPr lang="en-US" sz="2400" dirty="0" err="1" smtClean="0">
                <a:solidFill>
                  <a:srgbClr val="C00000"/>
                </a:solidFill>
              </a:rPr>
              <a:t>Denitrification</a:t>
            </a:r>
            <a:r>
              <a:rPr lang="en-US" sz="2400" dirty="0" smtClean="0">
                <a:solidFill>
                  <a:srgbClr val="C00000"/>
                </a:solidFill>
              </a:rPr>
              <a:t> is the process where microorganisms reduce nitrate to either nitrous oxide or </a:t>
            </a:r>
            <a:r>
              <a:rPr lang="en-US" sz="2400" dirty="0" err="1" smtClean="0">
                <a:solidFill>
                  <a:srgbClr val="C00000"/>
                </a:solidFill>
              </a:rPr>
              <a:t>dinitrogen</a:t>
            </a:r>
            <a:r>
              <a:rPr lang="en-US" sz="2400" dirty="0" smtClean="0">
                <a:solidFill>
                  <a:srgbClr val="C00000"/>
                </a:solidFill>
              </a:rPr>
              <a:t> gas. This occurs under anoxic conditions (i.e. a lack of oxygen) and when a suitable organic carbon supply is available for energy. </a:t>
            </a:r>
            <a:r>
              <a:rPr lang="en-US" sz="2400" dirty="0" err="1" smtClean="0">
                <a:solidFill>
                  <a:srgbClr val="C00000"/>
                </a:solidFill>
              </a:rPr>
              <a:t>Denitrification</a:t>
            </a:r>
            <a:r>
              <a:rPr lang="en-US" sz="2400" dirty="0" smtClean="0">
                <a:solidFill>
                  <a:srgbClr val="C00000"/>
                </a:solidFill>
              </a:rPr>
              <a:t> rates can be quite high at wastewater irrigation sites. </a:t>
            </a:r>
          </a:p>
          <a:p>
            <a:pPr algn="just">
              <a:buNone/>
            </a:pPr>
            <a:endParaRPr lang="en-US" sz="2400" dirty="0" smtClean="0">
              <a:solidFill>
                <a:srgbClr val="C00000"/>
              </a:solidFill>
            </a:endParaRPr>
          </a:p>
          <a:p>
            <a:pPr algn="just">
              <a:buFont typeface="Wingdings" pitchFamily="2" charset="2"/>
              <a:buChar char="Ø"/>
            </a:pPr>
            <a:r>
              <a:rPr lang="en-US" sz="2400" dirty="0" smtClean="0">
                <a:solidFill>
                  <a:srgbClr val="002060"/>
                </a:solidFill>
              </a:rPr>
              <a:t>Losses of nitrogen (principally in the nitrate form) to groundwater can occur at some irrigation sites depending on the amounts of nitrogen removed by other means. </a:t>
            </a:r>
            <a:endParaRPr lang="en-US" sz="22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Waste water Discharge effects on land</a:t>
            </a:r>
            <a:endParaRPr lang="en-US" sz="2800" dirty="0"/>
          </a:p>
        </p:txBody>
      </p:sp>
      <p:sp>
        <p:nvSpPr>
          <p:cNvPr id="3" name="Content Placeholder 2"/>
          <p:cNvSpPr>
            <a:spLocks noGrp="1"/>
          </p:cNvSpPr>
          <p:nvPr>
            <p:ph idx="1"/>
          </p:nvPr>
        </p:nvSpPr>
        <p:spPr>
          <a:xfrm>
            <a:off x="457200" y="838200"/>
            <a:ext cx="8229600" cy="5287963"/>
          </a:xfrm>
        </p:spPr>
        <p:txBody>
          <a:bodyPr/>
          <a:lstStyle/>
          <a:p>
            <a:pPr algn="just">
              <a:buFont typeface="Wingdings" pitchFamily="2" charset="2"/>
              <a:buChar char="Ø"/>
            </a:pPr>
            <a:r>
              <a:rPr lang="en-US" sz="2200" dirty="0" smtClean="0">
                <a:solidFill>
                  <a:srgbClr val="002060"/>
                </a:solidFill>
              </a:rPr>
              <a:t>The factor usually limiting the disposal of nitrogen containing wastes to soils is nitrate contamination of ground waters that are subsequently used as water supplies for humans or stock. It is usual to apply normal drinking water guidelines under these circumstances. </a:t>
            </a:r>
          </a:p>
          <a:p>
            <a:pPr algn="just">
              <a:buNone/>
            </a:pPr>
            <a:endParaRPr lang="en-US" sz="2200" dirty="0" smtClean="0">
              <a:solidFill>
                <a:srgbClr val="002060"/>
              </a:solidFill>
            </a:endParaRPr>
          </a:p>
          <a:p>
            <a:pPr algn="just">
              <a:buFont typeface="Wingdings" pitchFamily="2" charset="2"/>
              <a:buChar char="Ø"/>
            </a:pPr>
            <a:r>
              <a:rPr lang="en-US" sz="2200" dirty="0" smtClean="0">
                <a:solidFill>
                  <a:srgbClr val="FF0000"/>
                </a:solidFill>
              </a:rPr>
              <a:t>Phosphorus does not usually cause a problem by leaching to groundwater because of the high retention and immobilization of phosphates in soils. </a:t>
            </a:r>
          </a:p>
          <a:p>
            <a:pPr algn="just">
              <a:buNone/>
            </a:pPr>
            <a:endParaRPr lang="en-US" sz="2200" dirty="0" smtClean="0">
              <a:solidFill>
                <a:srgbClr val="FF0000"/>
              </a:solidFill>
            </a:endParaRPr>
          </a:p>
          <a:p>
            <a:pPr algn="just">
              <a:buFont typeface="Wingdings" pitchFamily="2" charset="2"/>
              <a:buChar char="Ø"/>
            </a:pPr>
            <a:r>
              <a:rPr lang="en-US" sz="2200" dirty="0" smtClean="0">
                <a:solidFill>
                  <a:srgbClr val="002060"/>
                </a:solidFill>
              </a:rPr>
              <a:t>Sodium and Other Minerals: Sodium, potassium, calcium and magnesium are all immobilized by soils and occupy </a:t>
            </a:r>
            <a:r>
              <a:rPr lang="en-US" sz="2200" dirty="0" err="1" smtClean="0">
                <a:solidFill>
                  <a:srgbClr val="002060"/>
                </a:solidFill>
              </a:rPr>
              <a:t>cation</a:t>
            </a:r>
            <a:r>
              <a:rPr lang="en-US" sz="2200" dirty="0" smtClean="0">
                <a:solidFill>
                  <a:srgbClr val="002060"/>
                </a:solidFill>
              </a:rPr>
              <a:t> exchange sites on soil colloids and clays</a:t>
            </a:r>
          </a:p>
          <a:p>
            <a:endParaRPr lang="en-US" sz="22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15174020</TotalTime>
  <Words>1240</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 Environmental Issues in effluent discharge from dairy plants Waste Disposal and Pollution Abatement (DTT - 422)</vt:lpstr>
      <vt:lpstr>Environmental Issues in Effluent Discharge </vt:lpstr>
      <vt:lpstr>Effects on water ways</vt:lpstr>
      <vt:lpstr>Effects on Rivers</vt:lpstr>
      <vt:lpstr>Effects on water in Rivers</vt:lpstr>
      <vt:lpstr>Effects on water in Rivers</vt:lpstr>
      <vt:lpstr>Waste water Discharge effects on land</vt:lpstr>
      <vt:lpstr>Waste water Discharge effects on land</vt:lpstr>
      <vt:lpstr>Waste water Discharge effects on land</vt:lpstr>
      <vt:lpstr>Effects on Atmosphere</vt:lpstr>
      <vt:lpstr>Slide 11</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176</cp:revision>
  <dcterms:created xsi:type="dcterms:W3CDTF">2007-11-06T10:48:03Z</dcterms:created>
  <dcterms:modified xsi:type="dcterms:W3CDTF">2020-04-30T17:28:40Z</dcterms:modified>
</cp:coreProperties>
</file>