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9" r:id="rId3"/>
    <p:sldId id="331" r:id="rId4"/>
    <p:sldId id="339" r:id="rId5"/>
    <p:sldId id="346" r:id="rId6"/>
    <p:sldId id="350" r:id="rId7"/>
    <p:sldId id="30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CC66"/>
    <a:srgbClr val="FF9933"/>
    <a:srgbClr val="57B2B9"/>
    <a:srgbClr val="FF6699"/>
    <a:srgbClr val="A50021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2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IN" sz="4000" b="1" dirty="0" smtClean="0">
                <a:solidFill>
                  <a:srgbClr val="FF0000"/>
                </a:solidFill>
              </a:rPr>
              <a:t>Estimation of Drying Time in spray drying Process</a:t>
            </a:r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Food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Engineering (DTE </a:t>
            </a:r>
            <a:r>
              <a:rPr lang="en-US" sz="2800" b="1" dirty="0" smtClean="0">
                <a:solidFill>
                  <a:srgbClr val="FF0000"/>
                </a:solidFill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</a:rPr>
              <a:t>321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Science &amp;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Drying Rate Curve: Constant, Falling and Diffusion controlled period curve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jhangir\Desktop\m.v. vs drying tim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971800"/>
            <a:ext cx="3124200" cy="3200400"/>
          </a:xfrm>
          <a:prstGeom prst="rect">
            <a:avLst/>
          </a:prstGeom>
          <a:noFill/>
        </p:spPr>
      </p:pic>
      <p:pic>
        <p:nvPicPr>
          <p:cNvPr id="1027" name="Picture 3" descr="C:\Users\jhangir\Desktop\drying rate vs free m.c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048000"/>
            <a:ext cx="3124200" cy="3124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1066800"/>
            <a:ext cx="7924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The form of drying rate curves depends 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Momentum, heat and mass transfer, physical properties of the food, air and water </a:t>
            </a:r>
            <a:r>
              <a:rPr lang="en-US" sz="1800" dirty="0" err="1" smtClean="0">
                <a:solidFill>
                  <a:srgbClr val="FF0000"/>
                </a:solidFill>
              </a:rPr>
              <a:t>vapour</a:t>
            </a:r>
            <a:r>
              <a:rPr lang="en-US" sz="1800" dirty="0" smtClean="0">
                <a:solidFill>
                  <a:srgbClr val="FF0000"/>
                </a:solidFill>
              </a:rPr>
              <a:t> mixtures, and macro and microstructure of food product.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Importance of mechanism  </a:t>
            </a:r>
            <a:r>
              <a:rPr lang="en-US" sz="1800" dirty="0" err="1" smtClean="0">
                <a:solidFill>
                  <a:srgbClr val="FF0000"/>
                </a:solidFill>
              </a:rPr>
              <a:t>mechanism</a:t>
            </a:r>
            <a:r>
              <a:rPr lang="en-US" sz="1800" dirty="0" smtClean="0">
                <a:solidFill>
                  <a:srgbClr val="FF0000"/>
                </a:solidFill>
              </a:rPr>
              <a:t> by which moisture moves within the solid.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Drying Time during Constant Rate Period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 marL="514350" indent="-457200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Constant rate drying time in terms of moisture content on dry basis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Let initial moisture content =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kg of moisture /kg dry solid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Critical moisture content =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kg of moisture/kg dry solid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 = Constant Rate period drying time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Drying rate during constant rate drying period = 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c </a:t>
            </a:r>
            <a:r>
              <a:rPr lang="en-US" sz="2000" b="1" dirty="0" smtClean="0">
                <a:solidFill>
                  <a:srgbClr val="FF0000"/>
                </a:solidFill>
              </a:rPr>
              <a:t> Kg of moisture /kg dry solid/second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Therefore, </a:t>
            </a:r>
            <a:r>
              <a:rPr lang="en-US" sz="2000" b="1" dirty="0" smtClean="0">
                <a:solidFill>
                  <a:srgbClr val="FF0000"/>
                </a:solidFill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c </a:t>
            </a:r>
            <a:r>
              <a:rPr lang="en-US" sz="2000" b="1" dirty="0" smtClean="0">
                <a:solidFill>
                  <a:srgbClr val="FF0000"/>
                </a:solidFill>
              </a:rPr>
              <a:t> = 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)/ </a:t>
            </a:r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 = 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)/ </a:t>
            </a:r>
            <a:r>
              <a:rPr lang="en-US" sz="2000" b="1" dirty="0" smtClean="0">
                <a:solidFill>
                  <a:srgbClr val="FF0000"/>
                </a:solidFill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Constant Rate drying time in terms of heat transfer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Convection heat Transfer rate q = h A (T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– T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h = Film heat transfer </a:t>
            </a:r>
            <a:r>
              <a:rPr lang="en-US" sz="2000" b="1" dirty="0" err="1" smtClean="0">
                <a:solidFill>
                  <a:srgbClr val="FF0000"/>
                </a:solidFill>
              </a:rPr>
              <a:t>coeff</a:t>
            </a:r>
            <a:r>
              <a:rPr lang="en-US" sz="2000" b="1" dirty="0" smtClean="0">
                <a:solidFill>
                  <a:srgbClr val="FF0000"/>
                </a:solidFill>
              </a:rPr>
              <a:t>. in W/ m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 K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A = surface area of product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 = Heated air temperature, °C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s </a:t>
            </a:r>
            <a:r>
              <a:rPr lang="en-US" sz="2000" b="1" dirty="0" smtClean="0">
                <a:solidFill>
                  <a:srgbClr val="FF0000"/>
                </a:solidFill>
              </a:rPr>
              <a:t> = Product surface temperature, °C= Wet bulb temp. because a film of water remains maintained similar to psychometric wet bulb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514350" indent="-457200" algn="just"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Drying Time during Constant Rate Period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Constant rate drying time in terms of </a:t>
            </a:r>
            <a:r>
              <a:rPr lang="en-US" sz="2200" b="1" dirty="0" smtClean="0">
                <a:solidFill>
                  <a:srgbClr val="002060"/>
                </a:solidFill>
              </a:rPr>
              <a:t>water </a:t>
            </a:r>
            <a:r>
              <a:rPr lang="en-US" sz="2200" b="1" dirty="0" err="1" smtClean="0">
                <a:solidFill>
                  <a:srgbClr val="002060"/>
                </a:solidFill>
              </a:rPr>
              <a:t>vapour</a:t>
            </a:r>
            <a:r>
              <a:rPr lang="en-US" sz="2200" b="1" dirty="0" smtClean="0">
                <a:solidFill>
                  <a:srgbClr val="002060"/>
                </a:solidFill>
              </a:rPr>
              <a:t> transfer rate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Water </a:t>
            </a:r>
            <a:r>
              <a:rPr lang="en-US" sz="2000" b="1" dirty="0" err="1" smtClean="0">
                <a:solidFill>
                  <a:srgbClr val="FF0000"/>
                </a:solidFill>
              </a:rPr>
              <a:t>vapour</a:t>
            </a:r>
            <a:r>
              <a:rPr lang="en-US" sz="2000" b="1" dirty="0" smtClean="0">
                <a:solidFill>
                  <a:srgbClr val="FF0000"/>
                </a:solidFill>
              </a:rPr>
              <a:t> transfer rate =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= k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m </a:t>
            </a:r>
            <a:r>
              <a:rPr lang="en-US" sz="2000" b="1" dirty="0" smtClean="0">
                <a:solidFill>
                  <a:srgbClr val="FF0000"/>
                </a:solidFill>
              </a:rPr>
              <a:t> A 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w </a:t>
            </a:r>
            <a:r>
              <a:rPr lang="en-US" sz="2000" b="1" dirty="0" smtClean="0">
                <a:solidFill>
                  <a:srgbClr val="FF0000"/>
                </a:solidFill>
              </a:rPr>
              <a:t> P 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)/0.622 R T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k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m</a:t>
            </a:r>
            <a:r>
              <a:rPr lang="en-US" sz="2000" b="1" dirty="0" smtClean="0">
                <a:solidFill>
                  <a:srgbClr val="FF0000"/>
                </a:solidFill>
              </a:rPr>
              <a:t> = Mass transfer </a:t>
            </a:r>
            <a:r>
              <a:rPr lang="en-US" sz="2000" b="1" dirty="0" err="1" smtClean="0">
                <a:solidFill>
                  <a:srgbClr val="FF0000"/>
                </a:solidFill>
              </a:rPr>
              <a:t>coeff</a:t>
            </a:r>
            <a:r>
              <a:rPr lang="en-US" sz="2000" b="1" dirty="0" smtClean="0">
                <a:solidFill>
                  <a:srgbClr val="FF0000"/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n m/s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A = Surface area of product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w</a:t>
            </a:r>
            <a:r>
              <a:rPr lang="en-US" sz="2000" b="1" dirty="0" smtClean="0">
                <a:solidFill>
                  <a:srgbClr val="FF0000"/>
                </a:solidFill>
              </a:rPr>
              <a:t> = Molecular weight of water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P = Atmospheric Pressure in </a:t>
            </a:r>
            <a:r>
              <a:rPr lang="en-US" sz="2000" b="1" dirty="0" err="1" smtClean="0">
                <a:solidFill>
                  <a:srgbClr val="FF0000"/>
                </a:solidFill>
              </a:rPr>
              <a:t>Kpa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= Absolute Temperature in Kelvin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R = Gas Constant = 8314.14 m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3 </a:t>
            </a:r>
            <a:r>
              <a:rPr lang="en-US" sz="2000" b="1" dirty="0" smtClean="0">
                <a:solidFill>
                  <a:srgbClr val="FF0000"/>
                </a:solidFill>
              </a:rPr>
              <a:t> Pa/Kg mole . K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= Humidity ratio of air in Kg of water/kg dry air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 = Humidity Ratio at Product surface = Kg of water /kg dry air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b="1" dirty="0" smtClean="0">
                <a:solidFill>
                  <a:srgbClr val="FF0000"/>
                </a:solidFill>
              </a:rPr>
              <a:t>Constant Rate drying time </a:t>
            </a:r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= 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</a:rPr>
              <a:t> –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)/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Therefore keeping mc, we have </a:t>
            </a:r>
            <a:r>
              <a:rPr lang="en-US" sz="2200" b="1" dirty="0" smtClean="0">
                <a:solidFill>
                  <a:srgbClr val="002060"/>
                </a:solidFill>
              </a:rPr>
              <a:t>drying time (</a:t>
            </a:r>
            <a:r>
              <a:rPr lang="en-US" sz="2200" b="1" dirty="0" err="1" smtClean="0">
                <a:solidFill>
                  <a:srgbClr val="002060"/>
                </a:solidFill>
              </a:rPr>
              <a:t>t</a:t>
            </a:r>
            <a:r>
              <a:rPr lang="en-US" sz="2200" b="1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b="1" dirty="0" smtClean="0">
                <a:solidFill>
                  <a:srgbClr val="002060"/>
                </a:solidFill>
              </a:rPr>
              <a:t>) in terms of water </a:t>
            </a:r>
            <a:r>
              <a:rPr lang="en-US" sz="2200" b="1" dirty="0" err="1" smtClean="0">
                <a:solidFill>
                  <a:srgbClr val="002060"/>
                </a:solidFill>
              </a:rPr>
              <a:t>vapour</a:t>
            </a:r>
            <a:r>
              <a:rPr lang="en-US" sz="2200" b="1" dirty="0" smtClean="0">
                <a:solidFill>
                  <a:srgbClr val="002060"/>
                </a:solidFill>
              </a:rPr>
              <a:t> transfer rate</a:t>
            </a:r>
          </a:p>
          <a:p>
            <a:pPr marL="800100" lvl="2" indent="-400050">
              <a:buFont typeface="+mj-lt"/>
              <a:buAutoNum type="romanLcPeriod"/>
            </a:pPr>
            <a:r>
              <a:rPr lang="en-US" sz="1800" b="1" dirty="0" err="1" smtClean="0">
                <a:solidFill>
                  <a:srgbClr val="FF0000"/>
                </a:solidFill>
              </a:rPr>
              <a:t>t</a:t>
            </a:r>
            <a:r>
              <a:rPr lang="en-US" sz="18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18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= </a:t>
            </a:r>
            <a:r>
              <a:rPr lang="en-US" sz="1800" b="1" dirty="0" smtClean="0">
                <a:solidFill>
                  <a:srgbClr val="FF0000"/>
                </a:solidFill>
              </a:rPr>
              <a:t>0.622 R T</a:t>
            </a:r>
            <a:r>
              <a:rPr lang="en-US" sz="1800" b="1" baseline="-25000" dirty="0" smtClean="0">
                <a:solidFill>
                  <a:srgbClr val="FF0000"/>
                </a:solidFill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</a:rPr>
              <a:t> –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)/</a:t>
            </a:r>
            <a:r>
              <a:rPr lang="en-US" sz="2000" b="1" dirty="0" smtClean="0">
                <a:solidFill>
                  <a:srgbClr val="FF0000"/>
                </a:solidFill>
              </a:rPr>
              <a:t> k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m </a:t>
            </a:r>
            <a:r>
              <a:rPr lang="en-US" sz="2000" b="1" dirty="0" smtClean="0">
                <a:solidFill>
                  <a:srgbClr val="FF0000"/>
                </a:solidFill>
              </a:rPr>
              <a:t> A 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w </a:t>
            </a:r>
            <a:r>
              <a:rPr lang="en-US" sz="2000" b="1" dirty="0" smtClean="0">
                <a:solidFill>
                  <a:srgbClr val="FF0000"/>
                </a:solidFill>
              </a:rPr>
              <a:t> P (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1800" b="1" baseline="-25000" dirty="0" smtClean="0">
              <a:solidFill>
                <a:srgbClr val="FF0000"/>
              </a:solidFill>
            </a:endParaRPr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Constant rate drying time in terms of Latent heat of </a:t>
            </a:r>
            <a:r>
              <a:rPr lang="en-US" sz="2400" b="1" dirty="0" err="1" smtClean="0">
                <a:solidFill>
                  <a:srgbClr val="FF0000"/>
                </a:solidFill>
              </a:rPr>
              <a:t>vapourization</a:t>
            </a:r>
            <a:r>
              <a:rPr lang="en-US" sz="2400" b="1" dirty="0" smtClean="0">
                <a:solidFill>
                  <a:srgbClr val="FF0000"/>
                </a:solidFill>
              </a:rPr>
              <a:t> at wet bulb temperature of surface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7545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Let H</a:t>
            </a:r>
            <a:r>
              <a:rPr lang="en-US" sz="2200" baseline="-25000" dirty="0" smtClean="0"/>
              <a:t>L</a:t>
            </a:r>
            <a:r>
              <a:rPr lang="en-US" sz="2200" dirty="0" smtClean="0"/>
              <a:t> = </a:t>
            </a:r>
            <a:r>
              <a:rPr lang="en-US" sz="2000" dirty="0" smtClean="0">
                <a:solidFill>
                  <a:srgbClr val="002060"/>
                </a:solidFill>
              </a:rPr>
              <a:t>Latent heat of </a:t>
            </a:r>
            <a:r>
              <a:rPr lang="en-US" sz="2000" dirty="0" err="1" smtClean="0">
                <a:solidFill>
                  <a:srgbClr val="002060"/>
                </a:solidFill>
              </a:rPr>
              <a:t>vapourization</a:t>
            </a:r>
            <a:r>
              <a:rPr lang="en-US" sz="2000" dirty="0" smtClean="0">
                <a:solidFill>
                  <a:srgbClr val="002060"/>
                </a:solidFill>
              </a:rPr>
              <a:t> at wet bulb temperature of </a:t>
            </a:r>
            <a:r>
              <a:rPr lang="en-US" sz="2000" dirty="0" smtClean="0">
                <a:solidFill>
                  <a:srgbClr val="002060"/>
                </a:solidFill>
              </a:rPr>
              <a:t>surface, in J /kg moisture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Equating Rate of mass transfer with rate of convection heat transfer, we have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Q =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 = h A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 Joule/second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m</a:t>
            </a:r>
            <a:r>
              <a:rPr lang="en-US" sz="2000" baseline="-25000" dirty="0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= </a:t>
            </a:r>
            <a:r>
              <a:rPr lang="en-US" sz="2000" dirty="0" smtClean="0">
                <a:solidFill>
                  <a:srgbClr val="002060"/>
                </a:solidFill>
              </a:rPr>
              <a:t>h A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 </a:t>
            </a:r>
            <a:r>
              <a:rPr lang="en-US" sz="2000" dirty="0" smtClean="0">
                <a:solidFill>
                  <a:srgbClr val="002060"/>
                </a:solidFill>
              </a:rPr>
              <a:t>/H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  <a:endParaRPr lang="en-US" sz="2000" baseline="-25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As </a:t>
            </a:r>
            <a:r>
              <a:rPr lang="en-US" sz="2400" dirty="0" err="1" smtClean="0">
                <a:solidFill>
                  <a:srgbClr val="00206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400" baseline="-250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=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err="1" smtClean="0">
                <a:solidFill>
                  <a:srgbClr val="002060"/>
                </a:solidFill>
              </a:rPr>
              <a:t>w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400" baseline="-250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- </a:t>
            </a:r>
            <a:r>
              <a:rPr lang="en-US" sz="2400" dirty="0" err="1" smtClean="0">
                <a:solidFill>
                  <a:srgbClr val="002060"/>
                </a:solidFill>
              </a:rPr>
              <a:t>w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400" dirty="0" smtClean="0">
                <a:solidFill>
                  <a:srgbClr val="002060"/>
                </a:solidFill>
              </a:rPr>
              <a:t> )/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Therefore, </a:t>
            </a: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dirty="0" smtClean="0">
                <a:solidFill>
                  <a:srgbClr val="002060"/>
                </a:solidFill>
              </a:rPr>
              <a:t> = </a:t>
            </a:r>
            <a:r>
              <a:rPr lang="en-US" sz="2200" dirty="0" smtClean="0">
                <a:solidFill>
                  <a:srgbClr val="002060"/>
                </a:solidFill>
              </a:rPr>
              <a:t>H</a:t>
            </a:r>
            <a:r>
              <a:rPr lang="en-US" sz="2200" baseline="-25000" dirty="0" smtClean="0">
                <a:solidFill>
                  <a:srgbClr val="002060"/>
                </a:solidFill>
              </a:rPr>
              <a:t>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</a:rPr>
              <a:t>wo</a:t>
            </a:r>
            <a:r>
              <a:rPr lang="en-US" sz="2000" dirty="0" smtClean="0">
                <a:solidFill>
                  <a:srgbClr val="002060"/>
                </a:solidFill>
              </a:rPr>
              <a:t>  - </a:t>
            </a:r>
            <a:r>
              <a:rPr lang="en-US" sz="2000" dirty="0" err="1" smtClean="0">
                <a:solidFill>
                  <a:srgbClr val="002060"/>
                </a:solidFill>
              </a:rPr>
              <a:t>wc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)/ </a:t>
            </a:r>
            <a:r>
              <a:rPr lang="en-US" sz="2400" dirty="0" smtClean="0">
                <a:solidFill>
                  <a:srgbClr val="002060"/>
                </a:solidFill>
              </a:rPr>
              <a:t>h A ( T</a:t>
            </a:r>
            <a:r>
              <a:rPr lang="en-US" sz="2400" baseline="-25000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 – T</a:t>
            </a:r>
            <a:r>
              <a:rPr lang="en-US" sz="2400" baseline="-25000" dirty="0" smtClean="0">
                <a:solidFill>
                  <a:srgbClr val="002060"/>
                </a:solidFill>
              </a:rPr>
              <a:t>s</a:t>
            </a:r>
            <a:r>
              <a:rPr lang="en-US" sz="2400" dirty="0" smtClean="0">
                <a:solidFill>
                  <a:srgbClr val="002060"/>
                </a:solidFill>
              </a:rPr>
              <a:t> ) 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Therefore, Constant rate Drying Time </a:t>
            </a: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baseline="-250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given by two equations: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FF000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= 0.622 R T</a:t>
            </a:r>
            <a:r>
              <a:rPr lang="en-US" sz="2200" baseline="-250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(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200" dirty="0" smtClean="0">
                <a:solidFill>
                  <a:srgbClr val="FF0000"/>
                </a:solidFill>
              </a:rPr>
              <a:t> –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)/ k</a:t>
            </a:r>
            <a:r>
              <a:rPr lang="en-US" sz="2200" baseline="-25000" dirty="0" smtClean="0">
                <a:solidFill>
                  <a:srgbClr val="FF0000"/>
                </a:solidFill>
              </a:rPr>
              <a:t>m</a:t>
            </a:r>
            <a:r>
              <a:rPr lang="en-US" sz="2200" dirty="0" smtClean="0">
                <a:solidFill>
                  <a:srgbClr val="FF0000"/>
                </a:solidFill>
              </a:rPr>
              <a:t>  A M</a:t>
            </a:r>
            <a:r>
              <a:rPr lang="en-US" sz="2200" baseline="-25000" dirty="0" smtClean="0">
                <a:solidFill>
                  <a:srgbClr val="FF0000"/>
                </a:solidFill>
              </a:rPr>
              <a:t>w</a:t>
            </a:r>
            <a:r>
              <a:rPr lang="en-US" sz="2200" dirty="0" smtClean="0">
                <a:solidFill>
                  <a:srgbClr val="FF0000"/>
                </a:solidFill>
              </a:rPr>
              <a:t>  P (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200" dirty="0" smtClean="0">
                <a:solidFill>
                  <a:srgbClr val="FF0000"/>
                </a:solidFill>
              </a:rPr>
              <a:t>  -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), and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dirty="0" smtClean="0">
                <a:solidFill>
                  <a:srgbClr val="002060"/>
                </a:solidFill>
              </a:rPr>
              <a:t> = H</a:t>
            </a:r>
            <a:r>
              <a:rPr lang="en-US" sz="2200" baseline="-25000" dirty="0" smtClean="0">
                <a:solidFill>
                  <a:srgbClr val="002060"/>
                </a:solidFill>
              </a:rPr>
              <a:t>L</a:t>
            </a:r>
            <a:r>
              <a:rPr lang="en-US" sz="2200" dirty="0" smtClean="0">
                <a:solidFill>
                  <a:srgbClr val="002060"/>
                </a:solidFill>
              </a:rPr>
              <a:t> (</a:t>
            </a:r>
            <a:r>
              <a:rPr lang="en-US" sz="2200" dirty="0" err="1" smtClean="0">
                <a:solidFill>
                  <a:srgbClr val="002060"/>
                </a:solidFill>
              </a:rPr>
              <a:t>wo</a:t>
            </a:r>
            <a:r>
              <a:rPr lang="en-US" sz="2200" dirty="0" smtClean="0">
                <a:solidFill>
                  <a:srgbClr val="002060"/>
                </a:solidFill>
              </a:rPr>
              <a:t>  - </a:t>
            </a:r>
            <a:r>
              <a:rPr lang="en-US" sz="2200" dirty="0" err="1" smtClean="0">
                <a:solidFill>
                  <a:srgbClr val="002060"/>
                </a:solidFill>
              </a:rPr>
              <a:t>wc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)/ </a:t>
            </a:r>
            <a:r>
              <a:rPr lang="en-US" sz="2200" dirty="0" smtClean="0">
                <a:solidFill>
                  <a:srgbClr val="002060"/>
                </a:solidFill>
              </a:rPr>
              <a:t>h A ( T</a:t>
            </a:r>
            <a:r>
              <a:rPr lang="en-US" sz="2200" baseline="-25000" dirty="0" smtClean="0">
                <a:solidFill>
                  <a:srgbClr val="002060"/>
                </a:solidFill>
              </a:rPr>
              <a:t>A</a:t>
            </a:r>
            <a:r>
              <a:rPr lang="en-US" sz="2200" dirty="0" smtClean="0">
                <a:solidFill>
                  <a:srgbClr val="002060"/>
                </a:solidFill>
              </a:rPr>
              <a:t> – T</a:t>
            </a:r>
            <a:r>
              <a:rPr lang="en-US" sz="2200" baseline="-25000" dirty="0" smtClean="0">
                <a:solidFill>
                  <a:srgbClr val="002060"/>
                </a:solidFill>
              </a:rPr>
              <a:t>s</a:t>
            </a:r>
            <a:r>
              <a:rPr lang="en-US" sz="2200" dirty="0" smtClean="0">
                <a:solidFill>
                  <a:srgbClr val="002060"/>
                </a:solidFill>
              </a:rPr>
              <a:t> )</a:t>
            </a:r>
            <a:endParaRPr lang="en-US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200" b="1" dirty="0" smtClean="0">
                <a:solidFill>
                  <a:srgbClr val="C00000"/>
                </a:solidFill>
              </a:rPr>
              <a:t>Drying Time in single Falling Rate Period of drying from CMC to EMC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Consider the falling rate drying curve follow the straight line equation as follows: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= aw  +b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= a. </a:t>
            </a:r>
            <a:r>
              <a:rPr lang="en-US" sz="2000" dirty="0" err="1" smtClean="0"/>
              <a:t>dw</a:t>
            </a:r>
            <a:r>
              <a:rPr lang="en-US" sz="2000" dirty="0" smtClean="0"/>
              <a:t> +0 = a . </a:t>
            </a:r>
            <a:r>
              <a:rPr lang="en-US" sz="2000" dirty="0" err="1" smtClean="0"/>
              <a:t>dw</a:t>
            </a:r>
            <a:r>
              <a:rPr lang="en-US" sz="2000" dirty="0" smtClean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err="1" smtClean="0"/>
              <a:t>dw</a:t>
            </a:r>
            <a:r>
              <a:rPr lang="en-US" sz="2000" dirty="0" smtClean="0"/>
              <a:t> =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/a</a:t>
            </a:r>
            <a:endParaRPr lang="en-US" sz="2000" baseline="-250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If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= - </a:t>
            </a:r>
            <a:r>
              <a:rPr lang="en-US" sz="2000" dirty="0" err="1" smtClean="0"/>
              <a:t>dw</a:t>
            </a:r>
            <a:r>
              <a:rPr lang="en-US" sz="2000" dirty="0" smtClean="0"/>
              <a:t> /</a:t>
            </a:r>
            <a:r>
              <a:rPr lang="en-US" sz="2000" dirty="0" err="1" smtClean="0"/>
              <a:t>dt</a:t>
            </a:r>
            <a:endParaRPr lang="en-US" sz="20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∫ </a:t>
            </a:r>
            <a:r>
              <a:rPr lang="en-US" sz="2000" dirty="0" err="1" smtClean="0"/>
              <a:t>dt</a:t>
            </a:r>
            <a:r>
              <a:rPr lang="en-US" sz="2000" dirty="0" smtClean="0"/>
              <a:t>  =  -  ∫ </a:t>
            </a:r>
            <a:r>
              <a:rPr lang="en-US" sz="2000" dirty="0" err="1" smtClean="0"/>
              <a:t>dw</a:t>
            </a:r>
            <a:r>
              <a:rPr lang="en-US" sz="2000" dirty="0" smtClean="0"/>
              <a:t>/ N</a:t>
            </a:r>
            <a:r>
              <a:rPr lang="en-US" sz="2000" baseline="-25000" dirty="0" smtClean="0"/>
              <a:t>F  </a:t>
            </a:r>
            <a:r>
              <a:rPr lang="en-US" sz="2000" dirty="0" smtClean="0"/>
              <a:t> =  - 1/a ∫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/ N</a:t>
            </a:r>
            <a:r>
              <a:rPr lang="en-US" sz="2000" baseline="-25000" dirty="0" smtClean="0"/>
              <a:t>F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Keeping limit of drying time from 0 to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when Drying rate varies from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to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Therefore,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- 1/a </a:t>
            </a:r>
            <a:r>
              <a:rPr lang="en-US" sz="2000" dirty="0" err="1" smtClean="0"/>
              <a:t>ln</a:t>
            </a:r>
            <a:r>
              <a:rPr lang="en-US" sz="2000" dirty="0" smtClean="0"/>
              <a:t> (N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/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) = + 1/a </a:t>
            </a:r>
            <a:r>
              <a:rPr lang="en-US" sz="2000" dirty="0" err="1" smtClean="0"/>
              <a:t>ln</a:t>
            </a:r>
            <a:r>
              <a:rPr lang="en-US" sz="2000" dirty="0" smtClean="0"/>
              <a:t> (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/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), where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a =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/ </a:t>
            </a:r>
            <a:r>
              <a:rPr lang="en-US" sz="2000" dirty="0" err="1" smtClean="0"/>
              <a:t>dw</a:t>
            </a:r>
            <a:r>
              <a:rPr lang="en-US" sz="2000" dirty="0" smtClean="0"/>
              <a:t> = (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-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) / 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– w) =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/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, when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=0 at w = 0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As N</a:t>
            </a:r>
            <a:r>
              <a:rPr lang="en-US" sz="2200" baseline="-25000" dirty="0" smtClean="0">
                <a:solidFill>
                  <a:srgbClr val="FF0000"/>
                </a:solidFill>
              </a:rPr>
              <a:t>F</a:t>
            </a:r>
            <a:r>
              <a:rPr lang="en-US" sz="2200" dirty="0" smtClean="0">
                <a:solidFill>
                  <a:srgbClr val="FF0000"/>
                </a:solidFill>
              </a:rPr>
              <a:t> = a w and 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= a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baseline="-25000" dirty="0" smtClean="0">
                <a:solidFill>
                  <a:srgbClr val="FF0000"/>
                </a:solidFill>
              </a:rPr>
              <a:t>, </a:t>
            </a:r>
            <a:r>
              <a:rPr lang="en-US" sz="2200" dirty="0" smtClean="0">
                <a:solidFill>
                  <a:srgbClr val="FF0000"/>
                </a:solidFill>
              </a:rPr>
              <a:t> because intercept b =0 at x axis and we can write 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/ N</a:t>
            </a:r>
            <a:r>
              <a:rPr lang="en-US" sz="2200" baseline="-25000" dirty="0" smtClean="0">
                <a:solidFill>
                  <a:srgbClr val="FF0000"/>
                </a:solidFill>
              </a:rPr>
              <a:t>F</a:t>
            </a:r>
            <a:r>
              <a:rPr lang="en-US" sz="2200" dirty="0" smtClean="0">
                <a:solidFill>
                  <a:srgbClr val="FF0000"/>
                </a:solidFill>
              </a:rPr>
              <a:t> =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 /w</a:t>
            </a:r>
            <a:endParaRPr lang="en-US" sz="2200" baseline="-25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Therefore,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F</a:t>
            </a:r>
            <a:r>
              <a:rPr lang="en-US" sz="2200" dirty="0" smtClean="0"/>
              <a:t> </a:t>
            </a:r>
            <a:r>
              <a:rPr lang="en-US" sz="2200" dirty="0" smtClean="0"/>
              <a:t>=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ln</a:t>
            </a:r>
            <a:r>
              <a:rPr lang="en-US" sz="2200" dirty="0" smtClean="0"/>
              <a:t> 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w)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Therefore Total drying time t  =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+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F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 smtClean="0"/>
              <a:t> t =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w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</a:rPr>
              <a:t> – </a:t>
            </a:r>
            <a:r>
              <a:rPr lang="en-US" sz="2400" b="1" dirty="0" err="1" smtClean="0">
                <a:solidFill>
                  <a:srgbClr val="FF0000"/>
                </a:solidFill>
              </a:rPr>
              <a:t>w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)/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 +</a:t>
            </a:r>
            <a:r>
              <a:rPr lang="en-US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</a:t>
            </a:r>
            <a:r>
              <a:rPr lang="en-US" sz="2200" dirty="0" smtClean="0"/>
              <a:t>/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ln</a:t>
            </a:r>
            <a:r>
              <a:rPr lang="en-US" sz="2200" dirty="0" smtClean="0"/>
              <a:t> 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w) 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en-US" sz="2200" baseline="-25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15173741</TotalTime>
  <Words>777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Estimation of Drying Time in spray drying Process Food Engineering (DTE - 321)</vt:lpstr>
      <vt:lpstr>Drying Rate Curve: Constant, Falling and Diffusion controlled period curve</vt:lpstr>
      <vt:lpstr>Drying Time during Constant Rate Period</vt:lpstr>
      <vt:lpstr>Drying Time during Constant Rate Period</vt:lpstr>
      <vt:lpstr>Constant rate drying time in terms of Latent heat of vapourization at wet bulb temperature of surface</vt:lpstr>
      <vt:lpstr>Drying Time in single Falling Rate Period of drying from CMC to EMC</vt:lpstr>
      <vt:lpstr>Slide 7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192</cp:revision>
  <dcterms:created xsi:type="dcterms:W3CDTF">2007-11-06T10:48:03Z</dcterms:created>
  <dcterms:modified xsi:type="dcterms:W3CDTF">2010-08-26T21:01:36Z</dcterms:modified>
</cp:coreProperties>
</file>