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0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9" r:id="rId10"/>
    <p:sldId id="272" r:id="rId11"/>
    <p:sldId id="275" r:id="rId12"/>
    <p:sldId id="270" r:id="rId13"/>
    <p:sldId id="276" r:id="rId14"/>
    <p:sldId id="271" r:id="rId15"/>
    <p:sldId id="277" r:id="rId16"/>
    <p:sldId id="279" r:id="rId17"/>
    <p:sldId id="278" r:id="rId18"/>
    <p:sldId id="273" r:id="rId19"/>
    <p:sldId id="25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74" autoAdjust="0"/>
    <p:restoredTop sz="94095" autoAdjust="0"/>
  </p:normalViewPr>
  <p:slideViewPr>
    <p:cSldViewPr snapToGrid="0" showGuides="1">
      <p:cViewPr>
        <p:scale>
          <a:sx n="56" d="100"/>
          <a:sy n="56" d="100"/>
        </p:scale>
        <p:origin x="-1608" y="-3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ED141-FCD1-409C-938E-890A9E08099F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F6136-D1DF-421E-A1AE-4E05A81FA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8649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F6136-D1DF-421E-A1AE-4E05A81FA81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7575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8861-34FB-4606-A16E-042C6198E795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BBE1-FEF1-4FDE-B298-4CB18157D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952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8861-34FB-4606-A16E-042C6198E795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BBE1-FEF1-4FDE-B298-4CB18157D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6984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8861-34FB-4606-A16E-042C6198E795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BBE1-FEF1-4FDE-B298-4CB18157D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0989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8861-34FB-4606-A16E-042C6198E795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BBE1-FEF1-4FDE-B298-4CB18157D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6611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8861-34FB-4606-A16E-042C6198E795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BBE1-FEF1-4FDE-B298-4CB18157D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6986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8861-34FB-4606-A16E-042C6198E795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BBE1-FEF1-4FDE-B298-4CB18157D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2855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8861-34FB-4606-A16E-042C6198E795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BBE1-FEF1-4FDE-B298-4CB18157D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1804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8861-34FB-4606-A16E-042C6198E795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BBE1-FEF1-4FDE-B298-4CB18157D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2626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8861-34FB-4606-A16E-042C6198E795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BBE1-FEF1-4FDE-B298-4CB18157D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9415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8861-34FB-4606-A16E-042C6198E795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BBE1-FEF1-4FDE-B298-4CB18157D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206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8861-34FB-4606-A16E-042C6198E795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BBE1-FEF1-4FDE-B298-4CB18157D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1888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38861-34FB-4606-A16E-042C6198E795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BBBE1-FEF1-4FDE-B298-4CB18157D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8911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5400" b="1" dirty="0" smtClean="0">
                <a:solidFill>
                  <a:srgbClr val="FF0000"/>
                </a:solidFill>
              </a:rPr>
              <a:t>Factors Determining Selection Of Antimicrobial Agent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err="1" smtClean="0"/>
              <a:t>Dr.</a:t>
            </a:r>
            <a:r>
              <a:rPr lang="en-IN" dirty="0" smtClean="0"/>
              <a:t> Rashmi </a:t>
            </a:r>
            <a:r>
              <a:rPr lang="en-IN" dirty="0" err="1" smtClean="0"/>
              <a:t>Rekha</a:t>
            </a:r>
            <a:r>
              <a:rPr lang="en-IN" dirty="0" smtClean="0"/>
              <a:t> Kumari</a:t>
            </a:r>
          </a:p>
          <a:p>
            <a:r>
              <a:rPr lang="en-IN" dirty="0" err="1" smtClean="0"/>
              <a:t>Asstt</a:t>
            </a:r>
            <a:r>
              <a:rPr lang="en-IN" dirty="0" smtClean="0"/>
              <a:t>. </a:t>
            </a:r>
            <a:r>
              <a:rPr lang="en-IN" dirty="0" err="1" smtClean="0"/>
              <a:t>Prof.</a:t>
            </a:r>
            <a:r>
              <a:rPr lang="en-IN" dirty="0" smtClean="0"/>
              <a:t> cum Jr. Scientist</a:t>
            </a:r>
          </a:p>
          <a:p>
            <a:r>
              <a:rPr lang="en-IN" dirty="0" err="1" smtClean="0"/>
              <a:t>Deptt</a:t>
            </a:r>
            <a:r>
              <a:rPr lang="en-IN" dirty="0" smtClean="0"/>
              <a:t>. Of </a:t>
            </a:r>
            <a:r>
              <a:rPr lang="en-IN" dirty="0" err="1" smtClean="0"/>
              <a:t>Vety</a:t>
            </a:r>
            <a:r>
              <a:rPr lang="en-IN" dirty="0" smtClean="0"/>
              <a:t>. Pharmacology and Toxicology</a:t>
            </a:r>
          </a:p>
          <a:p>
            <a:r>
              <a:rPr lang="en-IN" dirty="0" smtClean="0"/>
              <a:t>B.V.C, </a:t>
            </a:r>
            <a:r>
              <a:rPr lang="en-IN" dirty="0" err="1" smtClean="0"/>
              <a:t>BASU,Patna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717806" y="3784346"/>
            <a:ext cx="904227" cy="9555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75883" y="3784346"/>
            <a:ext cx="1291274" cy="131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8387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MIC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83040" y="287383"/>
            <a:ext cx="5775131" cy="5895703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227" y="457200"/>
            <a:ext cx="5522975" cy="6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679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FF0000"/>
                </a:solidFill>
              </a:rPr>
              <a:t>Post antibiotic effect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30938" y="1247775"/>
            <a:ext cx="4076700" cy="4352925"/>
          </a:xfrm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just"/>
            <a:r>
              <a:rPr lang="en-IN" sz="2400" b="1" dirty="0" smtClean="0"/>
              <a:t>After a brief exposure if the organism is placed in antibiotic free medium, it starts multiplying again, but after a lag period which depends on the antibiotic as well as the organism. This lag period in growth resumption is called Post </a:t>
            </a:r>
            <a:r>
              <a:rPr lang="en-IN" sz="2400" b="1" dirty="0" err="1" smtClean="0"/>
              <a:t>Anibiotic</a:t>
            </a:r>
            <a:r>
              <a:rPr lang="en-IN" sz="2400" b="1" dirty="0" smtClean="0"/>
              <a:t> effect.</a:t>
            </a:r>
          </a:p>
          <a:p>
            <a:pPr algn="just"/>
            <a:r>
              <a:rPr lang="en-IN" sz="2400" b="1" dirty="0" smtClean="0"/>
              <a:t>Long PAE is noted with fluoroquinolones and Aminoglycosides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245432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>
                <a:solidFill>
                  <a:srgbClr val="FF0000"/>
                </a:solidFill>
              </a:rPr>
              <a:t>Pharmacokinetic Profile</a:t>
            </a:r>
            <a:r>
              <a:rPr lang="en-IN" dirty="0" smtClean="0"/>
              <a:t>: Most antibiotic are given at 2-4 half life intervals –thus attaining therapeutic concentrations only intermittently. </a:t>
            </a:r>
          </a:p>
          <a:p>
            <a:r>
              <a:rPr lang="en-IN" dirty="0" smtClean="0"/>
              <a:t>For many organism, </a:t>
            </a:r>
            <a:r>
              <a:rPr lang="en-IN" b="1" dirty="0" smtClean="0">
                <a:solidFill>
                  <a:srgbClr val="00B050"/>
                </a:solidFill>
              </a:rPr>
              <a:t>aminoglycosides and fluoroquinolones </a:t>
            </a:r>
            <a:r>
              <a:rPr lang="en-IN" dirty="0" smtClean="0"/>
              <a:t>produce </a:t>
            </a:r>
            <a:r>
              <a:rPr lang="en-IN" b="1" dirty="0" smtClean="0">
                <a:solidFill>
                  <a:srgbClr val="FF0000"/>
                </a:solidFill>
              </a:rPr>
              <a:t>concentration dependent inhibition </a:t>
            </a:r>
            <a:r>
              <a:rPr lang="en-IN" dirty="0" smtClean="0"/>
              <a:t>– inhibitory effect depends on the ratio of peak concentration to MIC.</a:t>
            </a:r>
          </a:p>
          <a:p>
            <a:r>
              <a:rPr lang="en-IN" dirty="0" smtClean="0"/>
              <a:t>The same daily dose of Gentamicin produces better action when given as a single dose than if it is divided into 2-3 portion.</a:t>
            </a:r>
          </a:p>
          <a:p>
            <a:r>
              <a:rPr lang="en-IN" dirty="0" smtClean="0"/>
              <a:t>While Some other antibiotic produce ‘Time dependent action’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0007620" y="369078"/>
            <a:ext cx="904227" cy="95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0443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2940" y="787179"/>
            <a:ext cx="9390490" cy="538978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0007620" y="369078"/>
            <a:ext cx="904227" cy="95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861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987425" algn="l"/>
                <a:tab pos="6634163" algn="l"/>
              </a:tabLst>
            </a:pPr>
            <a:r>
              <a:rPr lang="en-IN" sz="2600" b="1" dirty="0">
                <a:solidFill>
                  <a:srgbClr val="FF0000"/>
                </a:solidFill>
              </a:rPr>
              <a:t>Time dependent </a:t>
            </a:r>
            <a:r>
              <a:rPr lang="en-IN" sz="2600" b="1" dirty="0" smtClean="0">
                <a:solidFill>
                  <a:srgbClr val="FF0000"/>
                </a:solidFill>
              </a:rPr>
              <a:t>inhibition</a:t>
            </a:r>
            <a:r>
              <a:rPr lang="en-IN" sz="2600" dirty="0" smtClean="0"/>
              <a:t>: </a:t>
            </a:r>
            <a:r>
              <a:rPr lang="en-IN" sz="2600" dirty="0" smtClean="0">
                <a:solidFill>
                  <a:srgbClr val="0070C0"/>
                </a:solidFill>
              </a:rPr>
              <a:t>Antimicrobial action depends on the length of time the concentration remains above MIC; division of daily dose have better effect  </a:t>
            </a:r>
          </a:p>
          <a:p>
            <a:pPr>
              <a:tabLst>
                <a:tab pos="987425" algn="l"/>
                <a:tab pos="6634163" algn="l"/>
              </a:tabLst>
            </a:pPr>
            <a:r>
              <a:rPr lang="el-GR" sz="2600" dirty="0" smtClean="0">
                <a:solidFill>
                  <a:srgbClr val="FF0000"/>
                </a:solidFill>
              </a:rPr>
              <a:t>β</a:t>
            </a:r>
            <a:r>
              <a:rPr lang="en-IN" sz="2600" dirty="0" smtClean="0">
                <a:solidFill>
                  <a:srgbClr val="FF0000"/>
                </a:solidFill>
              </a:rPr>
              <a:t> lactam </a:t>
            </a:r>
            <a:r>
              <a:rPr lang="en-IN" sz="2600" dirty="0" err="1" smtClean="0">
                <a:solidFill>
                  <a:srgbClr val="FF0000"/>
                </a:solidFill>
              </a:rPr>
              <a:t>antibiotic,glycopeptides</a:t>
            </a:r>
            <a:r>
              <a:rPr lang="en-IN" sz="2600" dirty="0" smtClean="0">
                <a:solidFill>
                  <a:srgbClr val="FF0000"/>
                </a:solidFill>
              </a:rPr>
              <a:t>, and </a:t>
            </a:r>
            <a:r>
              <a:rPr lang="en-IN" sz="2600" dirty="0" err="1" smtClean="0">
                <a:solidFill>
                  <a:srgbClr val="FF0000"/>
                </a:solidFill>
              </a:rPr>
              <a:t>macrolid</a:t>
            </a:r>
            <a:r>
              <a:rPr lang="en-IN" sz="2600" dirty="0" smtClean="0">
                <a:solidFill>
                  <a:srgbClr val="FF0000"/>
                </a:solidFill>
              </a:rPr>
              <a:t> produce time dependent inhibition</a:t>
            </a:r>
          </a:p>
          <a:p>
            <a:pPr>
              <a:tabLst>
                <a:tab pos="987425" algn="l"/>
                <a:tab pos="6634163" algn="l"/>
              </a:tabLst>
            </a:pPr>
            <a:r>
              <a:rPr lang="en-IN" sz="2600" dirty="0" smtClean="0">
                <a:solidFill>
                  <a:srgbClr val="00B050"/>
                </a:solidFill>
              </a:rPr>
              <a:t>The fluoroquinolones have excellent tissue penetration – attain high concentration in soft tissue, lungs, prostrate joints, </a:t>
            </a:r>
            <a:r>
              <a:rPr lang="en-IN" sz="2600" dirty="0" err="1" smtClean="0">
                <a:solidFill>
                  <a:srgbClr val="00B050"/>
                </a:solidFill>
              </a:rPr>
              <a:t>etc</a:t>
            </a:r>
            <a:endParaRPr lang="en-IN" sz="2600" dirty="0" smtClean="0">
              <a:solidFill>
                <a:srgbClr val="00B050"/>
              </a:solidFill>
            </a:endParaRPr>
          </a:p>
          <a:p>
            <a:pPr>
              <a:tabLst>
                <a:tab pos="987425" algn="l"/>
                <a:tab pos="6634163" algn="l"/>
              </a:tabLst>
            </a:pPr>
            <a:r>
              <a:rPr lang="en-IN" sz="2600" dirty="0" smtClean="0"/>
              <a:t>Ciprofloxacin and </a:t>
            </a:r>
            <a:r>
              <a:rPr lang="en-IN" sz="2600" dirty="0" err="1" smtClean="0"/>
              <a:t>rifampin</a:t>
            </a:r>
            <a:r>
              <a:rPr lang="en-IN" sz="2600" dirty="0" smtClean="0"/>
              <a:t> have very good intracellular penetration.</a:t>
            </a:r>
          </a:p>
          <a:p>
            <a:pPr>
              <a:tabLst>
                <a:tab pos="987425" algn="l"/>
                <a:tab pos="6634163" algn="l"/>
              </a:tabLst>
            </a:pPr>
            <a:r>
              <a:rPr lang="en-IN" sz="2600" dirty="0" smtClean="0"/>
              <a:t>Cefuroxime, ceftriaxone, chloramphenicol, ciprofloxacin attain high CSF concentration.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0007620" y="369078"/>
            <a:ext cx="904227" cy="95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875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3600" b="1" dirty="0" smtClean="0">
                <a:solidFill>
                  <a:srgbClr val="FF0000"/>
                </a:solidFill>
              </a:rPr>
              <a:t>Route of administration</a:t>
            </a:r>
            <a:r>
              <a:rPr lang="en-IN" sz="3600" dirty="0" smtClean="0"/>
              <a:t>: Aminoglycosides, Penicillin G, </a:t>
            </a:r>
            <a:r>
              <a:rPr lang="en-IN" sz="3600" dirty="0" err="1" smtClean="0"/>
              <a:t>carbenicillin</a:t>
            </a:r>
            <a:r>
              <a:rPr lang="en-IN" sz="3600" dirty="0" smtClean="0"/>
              <a:t> and many </a:t>
            </a:r>
            <a:r>
              <a:rPr lang="en-IN" sz="3600" dirty="0" err="1" smtClean="0"/>
              <a:t>cephalosporins</a:t>
            </a:r>
            <a:r>
              <a:rPr lang="en-IN" sz="3600" dirty="0" smtClean="0"/>
              <a:t>, Vancomycin, </a:t>
            </a:r>
            <a:r>
              <a:rPr lang="en-IN" sz="3600" dirty="0" err="1" smtClean="0"/>
              <a:t>etc</a:t>
            </a:r>
            <a:r>
              <a:rPr lang="en-IN" sz="3600" dirty="0" smtClean="0"/>
              <a:t> have to be given by injection only.</a:t>
            </a:r>
          </a:p>
          <a:p>
            <a:r>
              <a:rPr lang="en-IN" sz="3600" dirty="0" smtClean="0"/>
              <a:t>For less severe infection: oral formulations are preferred</a:t>
            </a:r>
          </a:p>
          <a:p>
            <a:r>
              <a:rPr lang="en-IN" sz="3600" dirty="0" smtClean="0"/>
              <a:t>For Severe infection(meningitis, septicaemia) : Intravenous formulations</a:t>
            </a:r>
          </a:p>
          <a:p>
            <a:r>
              <a:rPr lang="en-IN" sz="3600" b="1" dirty="0" smtClean="0">
                <a:solidFill>
                  <a:srgbClr val="FF0000"/>
                </a:solidFill>
              </a:rPr>
              <a:t>Cost</a:t>
            </a:r>
            <a:r>
              <a:rPr lang="en-IN" sz="3600" dirty="0" smtClean="0"/>
              <a:t>: Less expensive drugs are to be preferred</a:t>
            </a:r>
            <a:r>
              <a:rPr lang="en-IN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677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hoice of an Antimicrobial Agent:&#10;Organism Related Considerations&#10;➢Clinical Diagnosis itself directs the choice of the AMA..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996"/>
          <a:stretch>
            <a:fillRect/>
          </a:stretch>
        </p:blipFill>
        <p:spPr bwMode="auto">
          <a:xfrm>
            <a:off x="1016000" y="243840"/>
            <a:ext cx="9821333" cy="6217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0058420" y="487611"/>
            <a:ext cx="904227" cy="95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254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6000" b="1" dirty="0" smtClean="0">
                <a:solidFill>
                  <a:srgbClr val="FF0000"/>
                </a:solidFill>
              </a:rPr>
              <a:t>Thank You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827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088572" y="0"/>
            <a:ext cx="10697028" cy="617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7870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Genetic/metabolic variation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/>
              <a:t>– Peripheral neuropathy: Slow vs. Fast </a:t>
            </a:r>
            <a:r>
              <a:rPr lang="en-US" dirty="0" err="1"/>
              <a:t>acetylators</a:t>
            </a:r>
            <a:r>
              <a:rPr lang="en-US" dirty="0"/>
              <a:t> (isoniazid) </a:t>
            </a:r>
            <a:endParaRPr lang="en-US" dirty="0" smtClean="0"/>
          </a:p>
          <a:p>
            <a:r>
              <a:rPr lang="en-US" dirty="0" smtClean="0"/>
              <a:t>Hemolysis</a:t>
            </a:r>
            <a:r>
              <a:rPr lang="en-US" dirty="0"/>
              <a:t>: – Glucose-6-phosphate dehydrogenase – Sulfonamides, nitrofurantoin, </a:t>
            </a:r>
            <a:r>
              <a:rPr lang="en-US" dirty="0" err="1"/>
              <a:t>nalidixic</a:t>
            </a:r>
            <a:r>
              <a:rPr lang="en-US" dirty="0"/>
              <a:t> acid, </a:t>
            </a:r>
            <a:r>
              <a:rPr lang="en-US" dirty="0" err="1"/>
              <a:t>antimalarials</a:t>
            </a:r>
            <a:r>
              <a:rPr lang="en-US" dirty="0"/>
              <a:t>, </a:t>
            </a:r>
            <a:r>
              <a:rPr lang="en-US" dirty="0" err="1"/>
              <a:t>dapsone</a:t>
            </a:r>
            <a:r>
              <a:rPr lang="en-US" dirty="0"/>
              <a:t>, and chloramphenicol </a:t>
            </a:r>
          </a:p>
        </p:txBody>
      </p:sp>
    </p:spTree>
    <p:extLst>
      <p:ext uri="{BB962C8B-B14F-4D97-AF65-F5344CB8AC3E}">
        <p14:creationId xmlns:p14="http://schemas.microsoft.com/office/powerpoint/2010/main" xmlns="" val="325087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0825" y="-15875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Slelection</a:t>
            </a:r>
            <a:r>
              <a:rPr lang="en-IN" dirty="0" smtClean="0"/>
              <a:t> of Antimicrobial agent is determined by following factors</a:t>
            </a:r>
            <a:endParaRPr lang="en-US" dirty="0"/>
          </a:p>
        </p:txBody>
      </p:sp>
      <p:pic>
        <p:nvPicPr>
          <p:cNvPr id="1026" name="Picture 2" descr="Choice of an Antimicrobial Agent&#10;Organism&#10;related&#10;Drug&#10;related&#10;Patient&#10;related&#10;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1050"/>
          <a:stretch>
            <a:fillRect/>
          </a:stretch>
        </p:blipFill>
        <p:spPr bwMode="auto">
          <a:xfrm>
            <a:off x="579120" y="0"/>
            <a:ext cx="986874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0468186" y="286734"/>
            <a:ext cx="1280160" cy="117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3716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Patient Factors affecting the choice&#10;of an Antimicrobial Agent&#10;➢Age&#10;➢Renal or Hepatic Function&#10;➢Local factors&#10;➢Drug Allerg..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2645"/>
          <a:stretch>
            <a:fillRect/>
          </a:stretch>
        </p:blipFill>
        <p:spPr bwMode="auto">
          <a:xfrm>
            <a:off x="548640" y="365124"/>
            <a:ext cx="9966960" cy="639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6658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Patient Factors affecting the choice&#10;of an Antimicrobial Agent&#10;➢Age&#10;✓Chloramphenicol in new born-grey baby syndrome&#10;✓Tetra..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8480" y="386080"/>
            <a:ext cx="9916160" cy="647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969500" y="508000"/>
            <a:ext cx="1043940" cy="792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9122832" y="386011"/>
            <a:ext cx="1384299" cy="132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620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Patient Factors affecting the choice&#10;of an Antimicrobial Agent&#10;➢4.Renal failure&#10;Drugs Contraindicated Dose reduction requi...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618" r="9823"/>
          <a:stretch>
            <a:fillRect/>
          </a:stretch>
        </p:blipFill>
        <p:spPr bwMode="auto">
          <a:xfrm>
            <a:off x="430107" y="440267"/>
            <a:ext cx="10508827" cy="6062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0670553" y="461675"/>
            <a:ext cx="904227" cy="9555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29680" y="5405120"/>
            <a:ext cx="337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 err="1" smtClean="0"/>
              <a:t>Flucytosine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75009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Patient Factors affecting the choice&#10;of an Antimicrobial Agent&#10;➢Liver function&#10;Drugs C/I in liver&#10;disease&#10;Dose reduction r..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"/>
            <a:ext cx="112776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0901685" y="152400"/>
            <a:ext cx="1290314" cy="1229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864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hoice of an Antimicrobial Agent:&#10;Drug Factors&#10;➢Spectrum of activity&#10;➢Type of activity&#10;➢Sensitivity of organism&#10;➢Relative ..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2160"/>
          <a:stretch>
            <a:fillRect/>
          </a:stretch>
        </p:blipFill>
        <p:spPr bwMode="auto">
          <a:xfrm>
            <a:off x="701040" y="243840"/>
            <a:ext cx="9357360" cy="661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9956819" y="301344"/>
            <a:ext cx="1582400" cy="144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200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b="1" dirty="0" smtClean="0">
                <a:solidFill>
                  <a:srgbClr val="FF0000"/>
                </a:solidFill>
              </a:rPr>
              <a:t>Spectrum of activity</a:t>
            </a:r>
            <a:r>
              <a:rPr lang="en-IN" dirty="0" smtClean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 smtClean="0"/>
              <a:t>For definitive therapy a narrow spectrum drug is preferred over broad spectrum(advantage ?)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 smtClean="0"/>
              <a:t>For empirical therapy, broad spectrum is preferred to cover all likely pathogens</a:t>
            </a:r>
          </a:p>
          <a:p>
            <a:pPr marL="0" indent="0">
              <a:buNone/>
            </a:pPr>
            <a:r>
              <a:rPr lang="en-IN" b="1" dirty="0" smtClean="0">
                <a:solidFill>
                  <a:srgbClr val="FF0000"/>
                </a:solidFill>
              </a:rPr>
              <a:t>Type of activity</a:t>
            </a:r>
            <a:r>
              <a:rPr lang="en-IN" dirty="0" smtClean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 smtClean="0"/>
              <a:t>Patient with normal host defence: either bacteriostatic or </a:t>
            </a:r>
            <a:r>
              <a:rPr lang="en-IN" dirty="0" err="1" smtClean="0"/>
              <a:t>bacteriocidal</a:t>
            </a:r>
            <a:r>
              <a:rPr lang="en-IN" dirty="0" smtClean="0"/>
              <a:t> drug may be used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 smtClean="0"/>
              <a:t>Severe acute infection: Resolve faster with </a:t>
            </a:r>
            <a:r>
              <a:rPr lang="en-IN" dirty="0" err="1" smtClean="0"/>
              <a:t>cidal</a:t>
            </a:r>
            <a:r>
              <a:rPr lang="en-IN" dirty="0" smtClean="0"/>
              <a:t> AMA (why?)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 smtClean="0"/>
              <a:t>Impaired host defence: Bactericidal AMA(why?) </a:t>
            </a:r>
          </a:p>
          <a:p>
            <a:pPr>
              <a:buFont typeface="Wingdings" panose="05000000000000000000" pitchFamily="2" charset="2"/>
              <a:buChar char="ü"/>
            </a:pPr>
            <a:endParaRPr lang="en-IN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0007620" y="369078"/>
            <a:ext cx="904227" cy="95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450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200" dirty="0" smtClean="0">
                <a:solidFill>
                  <a:srgbClr val="FF0000"/>
                </a:solidFill>
              </a:rPr>
              <a:t>Sensitivity of organism</a:t>
            </a:r>
            <a:r>
              <a:rPr lang="en-IN" sz="3200" dirty="0" smtClean="0"/>
              <a:t>: Accessed on the basis MIC value and consideration of their post </a:t>
            </a:r>
            <a:r>
              <a:rPr lang="en-IN" sz="3200" dirty="0"/>
              <a:t>a</a:t>
            </a:r>
            <a:r>
              <a:rPr lang="en-IN" sz="3200" dirty="0" smtClean="0"/>
              <a:t>ntibiotic effect </a:t>
            </a:r>
          </a:p>
          <a:p>
            <a:endParaRPr lang="en-IN" dirty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>
                <a:solidFill>
                  <a:srgbClr val="FF0000"/>
                </a:solidFill>
              </a:rPr>
              <a:t>Relative Toxicity</a:t>
            </a:r>
            <a:r>
              <a:rPr lang="en-IN" sz="3200" dirty="0" smtClean="0"/>
              <a:t>: Less Toxic antibiotic should be preferred, e.g. a </a:t>
            </a:r>
            <a:r>
              <a:rPr lang="el-GR" sz="3200" dirty="0" smtClean="0"/>
              <a:t>β</a:t>
            </a:r>
            <a:r>
              <a:rPr lang="en-IN" sz="3200" dirty="0" smtClean="0"/>
              <a:t>-lactam over an aminoglycosides or erythromycin over clindamycin</a:t>
            </a:r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0007620" y="369078"/>
            <a:ext cx="904227" cy="95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6378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450</Words>
  <Application>Microsoft Office PowerPoint</Application>
  <PresentationFormat>Custom</PresentationFormat>
  <Paragraphs>41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Factors Determining Selection Of Antimicrobial Agent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MIC</vt:lpstr>
      <vt:lpstr>Post antibiotic effect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 IND</dc:creator>
  <cp:lastModifiedBy>rrkvet</cp:lastModifiedBy>
  <cp:revision>41</cp:revision>
  <dcterms:created xsi:type="dcterms:W3CDTF">2020-05-10T15:32:58Z</dcterms:created>
  <dcterms:modified xsi:type="dcterms:W3CDTF">2020-05-16T14:52:31Z</dcterms:modified>
</cp:coreProperties>
</file>