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57" r:id="rId3"/>
    <p:sldId id="259" r:id="rId4"/>
    <p:sldId id="260" r:id="rId5"/>
    <p:sldId id="278" r:id="rId6"/>
    <p:sldId id="279" r:id="rId7"/>
    <p:sldId id="276" r:id="rId8"/>
    <p:sldId id="265" r:id="rId9"/>
    <p:sldId id="266" r:id="rId10"/>
    <p:sldId id="267" r:id="rId11"/>
    <p:sldId id="273" r:id="rId12"/>
    <p:sldId id="271" r:id="rId1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1434" y="-10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371600"/>
            <a:ext cx="7848600" cy="1927225"/>
          </a:xfrm>
        </p:spPr>
        <p:txBody>
          <a:bodyPr anchor="b">
            <a:noAutofit/>
          </a:bodyPr>
          <a:lstStyle>
            <a:lvl1pPr>
              <a:defRPr sz="5400" cap="all" baseline="0"/>
            </a:lvl1pPr>
          </a:lstStyle>
          <a:p>
            <a:r>
              <a:rPr lang="en-US" smtClean="0"/>
              <a:t>Click to edit Master title style</a:t>
            </a:r>
            <a:endParaRPr lang="en-US" dirty="0"/>
          </a:p>
        </p:txBody>
      </p:sp>
      <p:sp>
        <p:nvSpPr>
          <p:cNvPr id="3" name="Subtitle 2"/>
          <p:cNvSpPr>
            <a:spLocks noGrp="1"/>
          </p:cNvSpPr>
          <p:nvPr>
            <p:ph type="subTitle" idx="1"/>
          </p:nvPr>
        </p:nvSpPr>
        <p:spPr>
          <a:xfrm>
            <a:off x="685800" y="3505200"/>
            <a:ext cx="6400800" cy="1752600"/>
          </a:xfrm>
        </p:spPr>
        <p:txBody>
          <a:bodyPr/>
          <a:lstStyle>
            <a:lvl1pPr marL="0" indent="0" algn="l">
              <a:buNone/>
              <a:defRPr>
                <a:solidFill>
                  <a:schemeClr val="tx1">
                    <a:lumMod val="75000"/>
                    <a:lumOff val="2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5/21/2020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cxnSp>
        <p:nvCxnSpPr>
          <p:cNvPr id="8" name="Straight Connector 7"/>
          <p:cNvCxnSpPr/>
          <p:nvPr/>
        </p:nvCxnSpPr>
        <p:spPr>
          <a:xfrm>
            <a:off x="685800" y="3398520"/>
            <a:ext cx="7848600" cy="1588"/>
          </a:xfrm>
          <a:prstGeom prst="line">
            <a:avLst/>
          </a:prstGeom>
          <a:ln w="19050">
            <a:solidFill>
              <a:schemeClr val="tx2"/>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722313" y="2362200"/>
            <a:ext cx="7772400" cy="2200275"/>
          </a:xfrm>
        </p:spPr>
        <p:txBody>
          <a:bodyPr anchor="b">
            <a:normAutofit/>
          </a:bodyPr>
          <a:lstStyle>
            <a:lvl1pPr algn="l">
              <a:defRPr sz="48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722313" y="4626864"/>
            <a:ext cx="7772400" cy="1500187"/>
          </a:xfrm>
        </p:spPr>
        <p:txBody>
          <a:bodyPr anchor="t">
            <a:normAutofit/>
          </a:bodyPr>
          <a:lstStyle>
            <a:lvl1pPr marL="0" indent="0">
              <a:buNone/>
              <a:defRPr sz="2400">
                <a:solidFill>
                  <a:schemeClr val="tx2"/>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5/21/2020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cxnSp>
        <p:nvCxnSpPr>
          <p:cNvPr id="7" name="Straight Connector 6"/>
          <p:cNvCxnSpPr/>
          <p:nvPr/>
        </p:nvCxnSpPr>
        <p:spPr>
          <a:xfrm>
            <a:off x="731520" y="4599432"/>
            <a:ext cx="7848600" cy="1588"/>
          </a:xfrm>
          <a:prstGeom prst="line">
            <a:avLst/>
          </a:prstGeom>
          <a:ln w="19050">
            <a:solidFill>
              <a:schemeClr val="tx2"/>
            </a:solidFill>
          </a:ln>
        </p:spPr>
        <p:style>
          <a:lnRef idx="1">
            <a:schemeClr val="accent1"/>
          </a:lnRef>
          <a:fillRef idx="0">
            <a:schemeClr val="accent1"/>
          </a:fillRef>
          <a:effectRef idx="0">
            <a:schemeClr val="accent1"/>
          </a:effectRef>
          <a:fontRef idx="minor">
            <a:schemeClr val="tx1"/>
          </a:fontRef>
        </p:style>
      </p:cxn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73352"/>
            <a:ext cx="4038600" cy="471830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673352"/>
            <a:ext cx="4038600" cy="471830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5/21/2020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457200" y="1676400"/>
            <a:ext cx="3931920" cy="639762"/>
          </a:xfrm>
          <a:noFill/>
          <a:ln>
            <a:noFill/>
          </a:ln>
          <a:effectLst/>
        </p:spPr>
        <p:style>
          <a:lnRef idx="3">
            <a:schemeClr val="lt1"/>
          </a:lnRef>
          <a:fillRef idx="1">
            <a:schemeClr val="accent2"/>
          </a:fillRef>
          <a:effectRef idx="1">
            <a:schemeClr val="accent2"/>
          </a:effectRef>
          <a:fontRef idx="none"/>
        </p:style>
        <p:txBody>
          <a:bodyPr anchor="ctr">
            <a:normAutofit/>
          </a:bodyPr>
          <a:lstStyle>
            <a:lvl1pPr marL="0" indent="0" algn="ctr">
              <a:buNone/>
              <a:defRPr sz="2000" b="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438400"/>
            <a:ext cx="393192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754880" y="1676400"/>
            <a:ext cx="3931920" cy="639762"/>
          </a:xfrm>
          <a:noFill/>
          <a:ln>
            <a:noFill/>
          </a:ln>
          <a:effectLst/>
        </p:spPr>
        <p:style>
          <a:lnRef idx="3">
            <a:schemeClr val="lt1"/>
          </a:lnRef>
          <a:fillRef idx="1">
            <a:schemeClr val="accent2"/>
          </a:fillRef>
          <a:effectRef idx="1">
            <a:schemeClr val="accent2"/>
          </a:effectRef>
          <a:fontRef idx="none"/>
        </p:style>
        <p:txBody>
          <a:bodyPr anchor="ctr">
            <a:normAutofit/>
          </a:bodyPr>
          <a:lstStyle>
            <a:lvl1pPr marL="0" indent="0" algn="ctr">
              <a:buNone/>
              <a:defRPr lang="en-US" sz="2000" b="0" kern="1200" dirty="0" smtClean="0">
                <a:solidFill>
                  <a:schemeClr val="tx2"/>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754880" y="2438400"/>
            <a:ext cx="393192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1D8BD707-D9CF-40AE-B4C6-C98DA3205C09}" type="datetimeFigureOut">
              <a:rPr lang="en-US" smtClean="0"/>
              <a:pPr/>
              <a:t>5/21/2020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cxnSp>
        <p:nvCxnSpPr>
          <p:cNvPr id="11" name="Straight Connector 10"/>
          <p:cNvCxnSpPr/>
          <p:nvPr/>
        </p:nvCxnSpPr>
        <p:spPr>
          <a:xfrm rot="5400000">
            <a:off x="2217817" y="4045823"/>
            <a:ext cx="4709160" cy="794"/>
          </a:xfrm>
          <a:prstGeom prst="line">
            <a:avLst/>
          </a:prstGeom>
          <a:ln w="19050">
            <a:solidFill>
              <a:schemeClr val="tx2"/>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5/21/2020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5/21/2020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792080"/>
            <a:ext cx="2139696" cy="1261872"/>
          </a:xfrm>
        </p:spPr>
        <p:txBody>
          <a:bodyPr anchor="b">
            <a:noAutofit/>
          </a:bodyPr>
          <a:lstStyle>
            <a:lvl1pPr algn="l">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2971800" y="792080"/>
            <a:ext cx="5715000" cy="557784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1" y="2130552"/>
            <a:ext cx="2139696" cy="4243615"/>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5/21/2020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cxnSp>
        <p:nvCxnSpPr>
          <p:cNvPr id="9" name="Straight Connector 8"/>
          <p:cNvCxnSpPr/>
          <p:nvPr/>
        </p:nvCxnSpPr>
        <p:spPr>
          <a:xfrm rot="5400000">
            <a:off x="-13116" y="3580206"/>
            <a:ext cx="5577840" cy="1588"/>
          </a:xfrm>
          <a:prstGeom prst="line">
            <a:avLst/>
          </a:prstGeom>
          <a:ln w="19050">
            <a:solidFill>
              <a:schemeClr val="tx2"/>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792480"/>
            <a:ext cx="2142680" cy="1264920"/>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p:cNvSpPr>
          <p:nvPr>
            <p:ph type="pic" idx="1"/>
          </p:nvPr>
        </p:nvSpPr>
        <p:spPr>
          <a:xfrm>
            <a:off x="2858610" y="838201"/>
            <a:ext cx="5904390" cy="5500456"/>
          </a:xfrm>
          <a:solidFill>
            <a:schemeClr val="bg2"/>
          </a:solidFill>
          <a:ln w="76200">
            <a:solidFill>
              <a:srgbClr val="FFFFFF"/>
            </a:solidFill>
            <a:miter lim="800000"/>
          </a:ln>
          <a:effectLst>
            <a:outerShdw blurRad="50800" dist="12700" dir="5400000" algn="t" rotWithShape="0">
              <a:prstClr val="black">
                <a:alpha val="59000"/>
              </a:prstClr>
            </a:outerShdw>
          </a:effectLst>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57200" y="2133600"/>
            <a:ext cx="2139696" cy="424281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5/21/2020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5/21/2020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609600"/>
            <a:ext cx="2057400" cy="5867400"/>
          </a:xfrm>
        </p:spPr>
        <p:txBody>
          <a:bodyPr vert="eaVert" anchor="b"/>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609600"/>
            <a:ext cx="6019800" cy="58674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5/21/2020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 name="Rectangle 9"/>
          <p:cNvSpPr/>
          <p:nvPr/>
        </p:nvSpPr>
        <p:spPr>
          <a:xfrm>
            <a:off x="0" y="220786"/>
            <a:ext cx="9144000" cy="2286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p:cNvSpPr>
            <a:spLocks noGrp="1"/>
          </p:cNvSpPr>
          <p:nvPr>
            <p:ph type="title"/>
          </p:nvPr>
        </p:nvSpPr>
        <p:spPr>
          <a:xfrm>
            <a:off x="457200" y="533400"/>
            <a:ext cx="8229600" cy="9906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600200"/>
            <a:ext cx="8229600" cy="4876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0" y="0"/>
            <a:ext cx="9144000" cy="36576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2"/>
          </p:nvPr>
        </p:nvSpPr>
        <p:spPr>
          <a:xfrm>
            <a:off x="457200" y="18288"/>
            <a:ext cx="2895600" cy="329184"/>
          </a:xfrm>
          <a:prstGeom prst="rect">
            <a:avLst/>
          </a:prstGeom>
        </p:spPr>
        <p:txBody>
          <a:bodyPr vert="horz" lIns="91440" tIns="45720" rIns="91440" bIns="45720" rtlCol="0" anchor="ctr"/>
          <a:lstStyle>
            <a:lvl1pPr algn="l">
              <a:defRPr sz="1200">
                <a:solidFill>
                  <a:srgbClr val="FFFFFF"/>
                </a:solidFill>
              </a:defRPr>
            </a:lvl1pPr>
          </a:lstStyle>
          <a:p>
            <a:fld id="{1D8BD707-D9CF-40AE-B4C6-C98DA3205C09}" type="datetimeFigureOut">
              <a:rPr lang="en-US" smtClean="0"/>
              <a:pPr/>
              <a:t>5/21/2020</a:t>
            </a:fld>
            <a:endParaRPr lang="en-US"/>
          </a:p>
        </p:txBody>
      </p:sp>
      <p:sp>
        <p:nvSpPr>
          <p:cNvPr id="5" name="Footer Placeholder 4"/>
          <p:cNvSpPr>
            <a:spLocks noGrp="1"/>
          </p:cNvSpPr>
          <p:nvPr>
            <p:ph type="ftr" sz="quarter" idx="3"/>
          </p:nvPr>
        </p:nvSpPr>
        <p:spPr>
          <a:xfrm>
            <a:off x="3429000" y="18288"/>
            <a:ext cx="4114800" cy="329184"/>
          </a:xfrm>
          <a:prstGeom prst="rect">
            <a:avLst/>
          </a:prstGeom>
        </p:spPr>
        <p:txBody>
          <a:bodyPr vert="horz" lIns="91440" tIns="45720" rIns="91440" bIns="45720" rtlCol="0" anchor="ctr"/>
          <a:lstStyle>
            <a:lvl1pPr algn="ctr">
              <a:defRPr sz="1200">
                <a:solidFill>
                  <a:srgbClr val="FFFFFF"/>
                </a:solidFill>
              </a:defRPr>
            </a:lvl1pPr>
          </a:lstStyle>
          <a:p>
            <a:endParaRPr lang="en-US"/>
          </a:p>
        </p:txBody>
      </p:sp>
      <p:sp>
        <p:nvSpPr>
          <p:cNvPr id="6" name="Slide Number Placeholder 5"/>
          <p:cNvSpPr>
            <a:spLocks noGrp="1"/>
          </p:cNvSpPr>
          <p:nvPr>
            <p:ph type="sldNum" sz="quarter" idx="4"/>
          </p:nvPr>
        </p:nvSpPr>
        <p:spPr>
          <a:xfrm>
            <a:off x="7620000" y="18288"/>
            <a:ext cx="1066800" cy="329184"/>
          </a:xfrm>
          <a:prstGeom prst="rect">
            <a:avLst/>
          </a:prstGeom>
        </p:spPr>
        <p:txBody>
          <a:bodyPr vert="horz" lIns="91440" tIns="45720" rIns="91440" bIns="45720" rtlCol="0" anchor="ctr"/>
          <a:lstStyle>
            <a:lvl1pPr algn="l">
              <a:defRPr sz="1400" b="1">
                <a:solidFill>
                  <a:srgbClr val="FFFFFF"/>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spcBef>
          <a:spcPct val="0"/>
        </a:spcBef>
        <a:buNone/>
        <a:defRPr sz="4000" kern="1200" spc="-100" baseline="0">
          <a:solidFill>
            <a:schemeClr val="tx2"/>
          </a:solidFill>
          <a:latin typeface="+mj-lt"/>
          <a:ea typeface="+mj-ea"/>
          <a:cs typeface="+mj-cs"/>
        </a:defRPr>
      </a:lvl1pPr>
    </p:titleStyle>
    <p:bodyStyle>
      <a:lvl1pPr marL="182880" indent="-182880" algn="l" defTabSz="914400" rtl="0" eaLnBrk="1" latinLnBrk="0" hangingPunct="1">
        <a:spcBef>
          <a:spcPct val="20000"/>
        </a:spcBef>
        <a:buClr>
          <a:schemeClr val="accent1"/>
        </a:buClr>
        <a:buSzPct val="85000"/>
        <a:buFont typeface="Arial" pitchFamily="34" charset="0"/>
        <a:buChar char="•"/>
        <a:defRPr sz="2400" kern="1200">
          <a:solidFill>
            <a:schemeClr val="tx1"/>
          </a:solidFill>
          <a:latin typeface="+mn-lt"/>
          <a:ea typeface="+mn-ea"/>
          <a:cs typeface="+mn-cs"/>
        </a:defRPr>
      </a:lvl1pPr>
      <a:lvl2pPr marL="457200" indent="-182880" algn="l" defTabSz="914400" rtl="0" eaLnBrk="1" latinLnBrk="0" hangingPunct="1">
        <a:spcBef>
          <a:spcPct val="20000"/>
        </a:spcBef>
        <a:buClr>
          <a:schemeClr val="accent1"/>
        </a:buClr>
        <a:buSzPct val="85000"/>
        <a:buFont typeface="Arial" pitchFamily="34" charset="0"/>
        <a:buChar char="•"/>
        <a:defRPr sz="2000" kern="1200">
          <a:solidFill>
            <a:schemeClr val="tx1"/>
          </a:solidFill>
          <a:latin typeface="+mn-lt"/>
          <a:ea typeface="+mn-ea"/>
          <a:cs typeface="+mn-cs"/>
        </a:defRPr>
      </a:lvl2pPr>
      <a:lvl3pPr marL="731520" indent="-182880" algn="l" defTabSz="914400" rtl="0" eaLnBrk="1" latinLnBrk="0" hangingPunct="1">
        <a:spcBef>
          <a:spcPct val="20000"/>
        </a:spcBef>
        <a:buClr>
          <a:schemeClr val="accent1"/>
        </a:buClr>
        <a:buSzPct val="90000"/>
        <a:buFont typeface="Arial" pitchFamily="34" charset="0"/>
        <a:buChar char="•"/>
        <a:defRPr sz="1800" kern="1200">
          <a:solidFill>
            <a:schemeClr val="tx1"/>
          </a:solidFill>
          <a:latin typeface="+mn-lt"/>
          <a:ea typeface="+mn-ea"/>
          <a:cs typeface="+mn-cs"/>
        </a:defRPr>
      </a:lvl3pPr>
      <a:lvl4pPr marL="1005840" indent="-182880" algn="l" defTabSz="914400" rtl="0" eaLnBrk="1" latinLnBrk="0" hangingPunct="1">
        <a:spcBef>
          <a:spcPct val="20000"/>
        </a:spcBef>
        <a:buClr>
          <a:schemeClr val="accent1"/>
        </a:buClr>
        <a:buFont typeface="Arial" pitchFamily="34" charset="0"/>
        <a:buChar char="•"/>
        <a:defRPr sz="1600" kern="1200">
          <a:solidFill>
            <a:schemeClr val="tx1"/>
          </a:solidFill>
          <a:latin typeface="+mn-lt"/>
          <a:ea typeface="+mn-ea"/>
          <a:cs typeface="+mn-cs"/>
        </a:defRPr>
      </a:lvl4pPr>
      <a:lvl5pPr marL="1188720" indent="-137160" algn="l" defTabSz="914400" rtl="0" eaLnBrk="1" latinLnBrk="0" hangingPunct="1">
        <a:spcBef>
          <a:spcPct val="20000"/>
        </a:spcBef>
        <a:buClr>
          <a:schemeClr val="accent1"/>
        </a:buClr>
        <a:buSzPct val="100000"/>
        <a:buFont typeface="Arial" pitchFamily="34" charset="0"/>
        <a:buChar char="•"/>
        <a:defRPr sz="1400" kern="1200" baseline="0">
          <a:solidFill>
            <a:schemeClr val="tx1"/>
          </a:solidFill>
          <a:latin typeface="+mn-lt"/>
          <a:ea typeface="+mn-ea"/>
          <a:cs typeface="+mn-cs"/>
        </a:defRPr>
      </a:lvl5pPr>
      <a:lvl6pPr marL="1371600" indent="-182880" algn="l" defTabSz="914400" rtl="0" eaLnBrk="1" latinLnBrk="0" hangingPunct="1">
        <a:spcBef>
          <a:spcPct val="20000"/>
        </a:spcBef>
        <a:buClr>
          <a:schemeClr val="accent1"/>
        </a:buClr>
        <a:buFont typeface="Arial" pitchFamily="34" charset="0"/>
        <a:buChar char="•"/>
        <a:defRPr sz="1300" kern="1200">
          <a:solidFill>
            <a:schemeClr val="tx1"/>
          </a:solidFill>
          <a:latin typeface="+mn-lt"/>
          <a:ea typeface="+mn-ea"/>
          <a:cs typeface="+mn-cs"/>
        </a:defRPr>
      </a:lvl6pPr>
      <a:lvl7pPr marL="1554480" indent="-182880" algn="l" defTabSz="914400" rtl="0" eaLnBrk="1" latinLnBrk="0" hangingPunct="1">
        <a:spcBef>
          <a:spcPct val="20000"/>
        </a:spcBef>
        <a:buClr>
          <a:schemeClr val="accent1"/>
        </a:buClr>
        <a:buFont typeface="Arial" pitchFamily="34" charset="0"/>
        <a:buChar char="•"/>
        <a:defRPr sz="1300" kern="1200">
          <a:solidFill>
            <a:schemeClr val="tx1"/>
          </a:solidFill>
          <a:latin typeface="+mn-lt"/>
          <a:ea typeface="+mn-ea"/>
          <a:cs typeface="+mn-cs"/>
        </a:defRPr>
      </a:lvl7pPr>
      <a:lvl8pPr marL="1737360" indent="-182880" algn="l" defTabSz="914400" rtl="0" eaLnBrk="1" latinLnBrk="0" hangingPunct="1">
        <a:spcBef>
          <a:spcPct val="20000"/>
        </a:spcBef>
        <a:buClr>
          <a:schemeClr val="accent1"/>
        </a:buClr>
        <a:buFont typeface="Arial" pitchFamily="34" charset="0"/>
        <a:buChar char="•"/>
        <a:defRPr sz="1300" kern="1200">
          <a:solidFill>
            <a:schemeClr val="tx1"/>
          </a:solidFill>
          <a:latin typeface="+mn-lt"/>
          <a:ea typeface="+mn-ea"/>
          <a:cs typeface="+mn-cs"/>
        </a:defRPr>
      </a:lvl8pPr>
      <a:lvl9pPr marL="1920240" indent="-182880" algn="l" defTabSz="914400" rtl="0" eaLnBrk="1" latinLnBrk="0" hangingPunct="1">
        <a:spcBef>
          <a:spcPct val="20000"/>
        </a:spcBef>
        <a:buClr>
          <a:schemeClr val="accent1"/>
        </a:buClr>
        <a:buFont typeface="Arial" pitchFamily="34" charset="0"/>
        <a:buChar char="•"/>
        <a:defRPr sz="13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2.xml"/><Relationship Id="rId5" Type="http://schemas.openxmlformats.org/officeDocument/2006/relationships/image" Target="../media/image7.png"/><Relationship Id="rId4" Type="http://schemas.openxmlformats.org/officeDocument/2006/relationships/image" Target="../media/image6.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752600"/>
            <a:ext cx="7848600" cy="1927225"/>
          </a:xfrm>
        </p:spPr>
        <p:txBody>
          <a:bodyPr>
            <a:normAutofit fontScale="90000"/>
          </a:bodyPr>
          <a:lstStyle/>
          <a:p>
            <a:pPr algn="ctr"/>
            <a:r>
              <a:rPr lang="en-US" b="1" dirty="0" smtClean="0">
                <a:solidFill>
                  <a:srgbClr val="FFC000"/>
                </a:solidFill>
                <a:effectLst>
                  <a:outerShdw blurRad="38100" dist="38100" dir="2700000" algn="tl">
                    <a:srgbClr val="000000">
                      <a:alpha val="43137"/>
                    </a:srgbClr>
                  </a:outerShdw>
                </a:effectLst>
              </a:rPr>
              <a:t>GUMBORO DISEASE</a:t>
            </a:r>
            <a:br>
              <a:rPr lang="en-US" b="1" dirty="0" smtClean="0">
                <a:solidFill>
                  <a:srgbClr val="FFC000"/>
                </a:solidFill>
                <a:effectLst>
                  <a:outerShdw blurRad="38100" dist="38100" dir="2700000" algn="tl">
                    <a:srgbClr val="000000">
                      <a:alpha val="43137"/>
                    </a:srgbClr>
                  </a:outerShdw>
                </a:effectLst>
              </a:rPr>
            </a:br>
            <a:r>
              <a:rPr lang="en-US" b="1" dirty="0" smtClean="0">
                <a:solidFill>
                  <a:srgbClr val="FFC000"/>
                </a:solidFill>
                <a:effectLst>
                  <a:outerShdw blurRad="38100" dist="38100" dir="2700000" algn="tl">
                    <a:srgbClr val="000000">
                      <a:alpha val="43137"/>
                    </a:srgbClr>
                  </a:outerShdw>
                </a:effectLst>
              </a:rPr>
              <a:t> </a:t>
            </a:r>
            <a:br>
              <a:rPr lang="en-US" b="1" dirty="0" smtClean="0">
                <a:solidFill>
                  <a:srgbClr val="FFC000"/>
                </a:solidFill>
                <a:effectLst>
                  <a:outerShdw blurRad="38100" dist="38100" dir="2700000" algn="tl">
                    <a:srgbClr val="000000">
                      <a:alpha val="43137"/>
                    </a:srgbClr>
                  </a:outerShdw>
                </a:effectLst>
              </a:rPr>
            </a:br>
            <a:r>
              <a:rPr lang="en-US" sz="2000" dirty="0"/>
              <a:t>SYNONYMS: </a:t>
            </a:r>
            <a:r>
              <a:rPr lang="en-US" sz="2000" dirty="0" smtClean="0">
                <a:solidFill>
                  <a:srgbClr val="FF0000"/>
                </a:solidFill>
              </a:rPr>
              <a:t>INFECTIOUS BURSAL disease</a:t>
            </a:r>
            <a:r>
              <a:rPr lang="en-US" sz="2000" dirty="0">
                <a:solidFill>
                  <a:srgbClr val="FF0000"/>
                </a:solidFill>
              </a:rPr>
              <a:t>, Infectious bursitis and Avian nephrosis </a:t>
            </a:r>
            <a:r>
              <a:rPr lang="en-US" dirty="0">
                <a:solidFill>
                  <a:srgbClr val="FF0000"/>
                </a:solidFill>
              </a:rPr>
              <a:t/>
            </a:r>
            <a:br>
              <a:rPr lang="en-US" dirty="0">
                <a:solidFill>
                  <a:srgbClr val="FF0000"/>
                </a:solidFill>
              </a:rPr>
            </a:br>
            <a:endParaRPr lang="en-US" b="1" dirty="0">
              <a:solidFill>
                <a:srgbClr val="FFC000"/>
              </a:solidFill>
              <a:effectLst>
                <a:outerShdw blurRad="38100" dist="38100" dir="2700000" algn="tl">
                  <a:srgbClr val="000000">
                    <a:alpha val="43137"/>
                  </a:srgbClr>
                </a:outerShdw>
              </a:effectLst>
            </a:endParaRPr>
          </a:p>
        </p:txBody>
      </p:sp>
      <p:sp>
        <p:nvSpPr>
          <p:cNvPr id="3" name="Subtitle 2"/>
          <p:cNvSpPr>
            <a:spLocks noGrp="1"/>
          </p:cNvSpPr>
          <p:nvPr>
            <p:ph type="subTitle" idx="1"/>
          </p:nvPr>
        </p:nvSpPr>
        <p:spPr>
          <a:xfrm>
            <a:off x="152400" y="5791200"/>
            <a:ext cx="7391400" cy="1066800"/>
          </a:xfrm>
        </p:spPr>
        <p:txBody>
          <a:bodyPr>
            <a:normAutofit fontScale="92500" lnSpcReduction="20000"/>
          </a:bodyPr>
          <a:lstStyle/>
          <a:p>
            <a:pPr algn="l"/>
            <a:r>
              <a:rPr lang="en-US" sz="2400" b="1" dirty="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Dr. SANJIV KUMAR</a:t>
            </a:r>
          </a:p>
          <a:p>
            <a:pPr algn="l"/>
            <a:r>
              <a:rPr lang="en-US" sz="2400" b="1" dirty="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ASSTT.  PROFESSOR, DEPTT.  OF PATHOLOGY, </a:t>
            </a:r>
          </a:p>
          <a:p>
            <a:pPr algn="l"/>
            <a:r>
              <a:rPr lang="en-US" sz="2400" b="1" dirty="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BVC, BASU, PATNA</a:t>
            </a:r>
          </a:p>
          <a:p>
            <a:pPr algn="l"/>
            <a:endParaRPr lang="en-US" sz="2400" dirty="0"/>
          </a:p>
        </p:txBody>
      </p:sp>
    </p:spTree>
    <p:extLst>
      <p:ext uri="{BB962C8B-B14F-4D97-AF65-F5344CB8AC3E}">
        <p14:creationId xmlns:p14="http://schemas.microsoft.com/office/powerpoint/2010/main" val="223181384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0" y="685800"/>
            <a:ext cx="7024744" cy="609600"/>
          </a:xfrm>
        </p:spPr>
        <p:txBody>
          <a:bodyPr>
            <a:normAutofit fontScale="90000"/>
          </a:bodyPr>
          <a:lstStyle/>
          <a:p>
            <a:r>
              <a:rPr lang="en-US" b="1" dirty="0" smtClean="0"/>
              <a:t>INTRODUCTION</a:t>
            </a:r>
            <a:endParaRPr lang="en-US" b="1" dirty="0"/>
          </a:p>
        </p:txBody>
      </p:sp>
      <p:sp>
        <p:nvSpPr>
          <p:cNvPr id="3" name="Content Placeholder 2"/>
          <p:cNvSpPr>
            <a:spLocks noGrp="1"/>
          </p:cNvSpPr>
          <p:nvPr>
            <p:ph idx="1"/>
          </p:nvPr>
        </p:nvSpPr>
        <p:spPr>
          <a:xfrm>
            <a:off x="1043492" y="1447800"/>
            <a:ext cx="6777317" cy="5105400"/>
          </a:xfrm>
        </p:spPr>
        <p:txBody>
          <a:bodyPr>
            <a:normAutofit fontScale="92500"/>
          </a:bodyPr>
          <a:lstStyle/>
          <a:p>
            <a:pPr algn="just">
              <a:spcAft>
                <a:spcPts val="1200"/>
              </a:spcAft>
            </a:pPr>
            <a:r>
              <a:rPr lang="en-US" dirty="0"/>
              <a:t>Infectious </a:t>
            </a:r>
            <a:r>
              <a:rPr lang="en-US" dirty="0" err="1"/>
              <a:t>bursal</a:t>
            </a:r>
            <a:r>
              <a:rPr lang="en-US" dirty="0"/>
              <a:t> disease (IBD) is seen in young domestic chickens worldwide and is caused by infectious </a:t>
            </a:r>
            <a:r>
              <a:rPr lang="en-US" dirty="0" err="1"/>
              <a:t>bursal</a:t>
            </a:r>
            <a:r>
              <a:rPr lang="en-US" dirty="0"/>
              <a:t> disease virus (IBDV). </a:t>
            </a:r>
            <a:endParaRPr lang="en-US" dirty="0" smtClean="0"/>
          </a:p>
          <a:p>
            <a:pPr algn="just">
              <a:spcAft>
                <a:spcPts val="1200"/>
              </a:spcAft>
            </a:pPr>
            <a:r>
              <a:rPr lang="en-US" dirty="0" smtClean="0"/>
              <a:t>Symptoms </a:t>
            </a:r>
            <a:r>
              <a:rPr lang="en-US" dirty="0"/>
              <a:t>of the clinical disease can include depression, watery diarrhea, ruffled feathers, and dehydration. </a:t>
            </a:r>
            <a:r>
              <a:rPr lang="en-US" dirty="0" smtClean="0"/>
              <a:t>Acute </a:t>
            </a:r>
            <a:r>
              <a:rPr lang="en-US" dirty="0"/>
              <a:t>highly contagious infection of chickens</a:t>
            </a:r>
          </a:p>
          <a:p>
            <a:pPr algn="just">
              <a:spcAft>
                <a:spcPts val="1200"/>
              </a:spcAft>
            </a:pPr>
            <a:r>
              <a:rPr lang="en-US" dirty="0" smtClean="0"/>
              <a:t>First </a:t>
            </a:r>
            <a:r>
              <a:rPr lang="en-US" dirty="0"/>
              <a:t>report in </a:t>
            </a:r>
            <a:r>
              <a:rPr lang="en-US" dirty="0" err="1"/>
              <a:t>Gumboro</a:t>
            </a:r>
            <a:r>
              <a:rPr lang="en-US" dirty="0"/>
              <a:t> (</a:t>
            </a:r>
            <a:r>
              <a:rPr lang="en-US" dirty="0" err="1"/>
              <a:t>Delware</a:t>
            </a:r>
            <a:r>
              <a:rPr lang="en-US" dirty="0"/>
              <a:t> District of USA)</a:t>
            </a:r>
          </a:p>
          <a:p>
            <a:pPr algn="just">
              <a:spcAft>
                <a:spcPts val="1200"/>
              </a:spcAft>
            </a:pPr>
            <a:r>
              <a:rPr lang="en-US" dirty="0" smtClean="0"/>
              <a:t>Economically </a:t>
            </a:r>
            <a:r>
              <a:rPr lang="en-US" dirty="0"/>
              <a:t>significant, </a:t>
            </a:r>
            <a:r>
              <a:rPr lang="en-US" dirty="0" smtClean="0"/>
              <a:t>because heavy </a:t>
            </a:r>
            <a:r>
              <a:rPr lang="en-US" dirty="0"/>
              <a:t>mortality in 3 – 6 </a:t>
            </a:r>
            <a:r>
              <a:rPr lang="en-US" dirty="0" err="1"/>
              <a:t>wks</a:t>
            </a:r>
            <a:r>
              <a:rPr lang="en-US" dirty="0"/>
              <a:t> old chickens and </a:t>
            </a:r>
            <a:r>
              <a:rPr lang="en-US" dirty="0" smtClean="0"/>
              <a:t>severe </a:t>
            </a:r>
            <a:r>
              <a:rPr lang="en-US" dirty="0"/>
              <a:t>prolonged immunosuppression of chickens infected at an early </a:t>
            </a:r>
            <a:r>
              <a:rPr lang="en-US" dirty="0" smtClean="0"/>
              <a:t>age.</a:t>
            </a:r>
          </a:p>
          <a:p>
            <a:pPr marL="68580" indent="0" algn="just">
              <a:spcAft>
                <a:spcPts val="1200"/>
              </a:spcAft>
              <a:buNone/>
            </a:pPr>
            <a:endParaRPr lang="en-US" dirty="0"/>
          </a:p>
        </p:txBody>
      </p:sp>
    </p:spTree>
    <p:extLst>
      <p:ext uri="{BB962C8B-B14F-4D97-AF65-F5344CB8AC3E}">
        <p14:creationId xmlns:p14="http://schemas.microsoft.com/office/powerpoint/2010/main" val="3386311331"/>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43490" y="1027664"/>
            <a:ext cx="7024744" cy="572536"/>
          </a:xfrm>
        </p:spPr>
        <p:txBody>
          <a:bodyPr>
            <a:normAutofit fontScale="90000"/>
          </a:bodyPr>
          <a:lstStyle/>
          <a:p>
            <a:r>
              <a:rPr lang="en-IN" b="1" dirty="0" err="1"/>
              <a:t>Etiology</a:t>
            </a:r>
            <a:r>
              <a:rPr lang="en-US" dirty="0"/>
              <a:t/>
            </a:r>
            <a:br>
              <a:rPr lang="en-US" dirty="0"/>
            </a:br>
            <a:endParaRPr lang="en-US" dirty="0"/>
          </a:p>
        </p:txBody>
      </p:sp>
      <p:sp>
        <p:nvSpPr>
          <p:cNvPr id="3" name="Content Placeholder 2"/>
          <p:cNvSpPr>
            <a:spLocks noGrp="1"/>
          </p:cNvSpPr>
          <p:nvPr>
            <p:ph idx="1"/>
          </p:nvPr>
        </p:nvSpPr>
        <p:spPr>
          <a:xfrm>
            <a:off x="533400" y="1524000"/>
            <a:ext cx="8077200" cy="4308629"/>
          </a:xfrm>
        </p:spPr>
        <p:txBody>
          <a:bodyPr>
            <a:normAutofit fontScale="92500"/>
          </a:bodyPr>
          <a:lstStyle/>
          <a:p>
            <a:pPr marL="68580" indent="0" algn="just">
              <a:buNone/>
            </a:pPr>
            <a:endParaRPr lang="en-US" dirty="0">
              <a:latin typeface="Times New Roman" pitchFamily="18" charset="0"/>
              <a:cs typeface="Times New Roman" pitchFamily="18" charset="0"/>
            </a:endParaRPr>
          </a:p>
          <a:p>
            <a:pPr algn="just"/>
            <a:r>
              <a:rPr lang="en-US" dirty="0">
                <a:latin typeface="Times New Roman" pitchFamily="18" charset="0"/>
                <a:cs typeface="Times New Roman" pitchFamily="18" charset="0"/>
              </a:rPr>
              <a:t>Infectious </a:t>
            </a:r>
            <a:r>
              <a:rPr lang="en-US" dirty="0" err="1">
                <a:latin typeface="Times New Roman" pitchFamily="18" charset="0"/>
                <a:cs typeface="Times New Roman" pitchFamily="18" charset="0"/>
              </a:rPr>
              <a:t>bursal</a:t>
            </a:r>
            <a:r>
              <a:rPr lang="en-US" dirty="0">
                <a:latin typeface="Times New Roman" pitchFamily="18" charset="0"/>
                <a:cs typeface="Times New Roman" pitchFamily="18" charset="0"/>
              </a:rPr>
              <a:t> disease is caused by a </a:t>
            </a:r>
            <a:r>
              <a:rPr lang="en-US" dirty="0" err="1">
                <a:latin typeface="Times New Roman" pitchFamily="18" charset="0"/>
                <a:cs typeface="Times New Roman" pitchFamily="18" charset="0"/>
              </a:rPr>
              <a:t>birnavirus</a:t>
            </a:r>
            <a:r>
              <a:rPr lang="en-US" dirty="0">
                <a:latin typeface="Times New Roman" pitchFamily="18" charset="0"/>
                <a:cs typeface="Times New Roman" pitchFamily="18" charset="0"/>
              </a:rPr>
              <a:t> (infectious </a:t>
            </a:r>
            <a:r>
              <a:rPr lang="en-US" dirty="0" err="1">
                <a:latin typeface="Times New Roman" pitchFamily="18" charset="0"/>
                <a:cs typeface="Times New Roman" pitchFamily="18" charset="0"/>
              </a:rPr>
              <a:t>bursal</a:t>
            </a:r>
            <a:r>
              <a:rPr lang="en-US" dirty="0">
                <a:latin typeface="Times New Roman" pitchFamily="18" charset="0"/>
                <a:cs typeface="Times New Roman" pitchFamily="18" charset="0"/>
              </a:rPr>
              <a:t> disease virus</a:t>
            </a:r>
            <a:r>
              <a:rPr lang="en-US" dirty="0" smtClean="0">
                <a:latin typeface="Times New Roman" pitchFamily="18" charset="0"/>
                <a:cs typeface="Times New Roman" pitchFamily="18" charset="0"/>
              </a:rPr>
              <a:t>; </a:t>
            </a:r>
            <a:r>
              <a:rPr lang="en-US" dirty="0" err="1">
                <a:latin typeface="Times New Roman" pitchFamily="18" charset="0"/>
                <a:cs typeface="Times New Roman" pitchFamily="18" charset="0"/>
              </a:rPr>
              <a:t>Birna</a:t>
            </a:r>
            <a:r>
              <a:rPr lang="en-US" dirty="0">
                <a:latin typeface="Times New Roman" pitchFamily="18" charset="0"/>
                <a:cs typeface="Times New Roman" pitchFamily="18" charset="0"/>
              </a:rPr>
              <a:t> virus ( ds RNA) - </a:t>
            </a:r>
            <a:r>
              <a:rPr lang="en-US" dirty="0" err="1">
                <a:latin typeface="Times New Roman" pitchFamily="18" charset="0"/>
                <a:cs typeface="Times New Roman" pitchFamily="18" charset="0"/>
              </a:rPr>
              <a:t>Birna</a:t>
            </a:r>
            <a:r>
              <a:rPr lang="en-US" dirty="0">
                <a:latin typeface="Times New Roman" pitchFamily="18" charset="0"/>
                <a:cs typeface="Times New Roman" pitchFamily="18" charset="0"/>
              </a:rPr>
              <a:t> = two</a:t>
            </a:r>
          </a:p>
          <a:p>
            <a:pPr algn="just"/>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Two </a:t>
            </a:r>
            <a:r>
              <a:rPr lang="en-US" dirty="0">
                <a:latin typeface="Times New Roman" pitchFamily="18" charset="0"/>
                <a:cs typeface="Times New Roman" pitchFamily="18" charset="0"/>
              </a:rPr>
              <a:t>serotypes of IBDV have been identified. The serotype 1 viruses cause disease in chickens and, within them, antigenic variation can exist between strains. Antigenic drift is largely responsible for this antigenic variation, but antigenic differences can also occur through genome homologous recombination</a:t>
            </a:r>
            <a:r>
              <a:rPr lang="en-US" dirty="0" smtClean="0">
                <a:latin typeface="Times New Roman" pitchFamily="18" charset="0"/>
                <a:cs typeface="Times New Roman" pitchFamily="18" charset="0"/>
              </a:rPr>
              <a:t>.</a:t>
            </a:r>
          </a:p>
          <a:p>
            <a:pPr algn="just"/>
            <a:r>
              <a:rPr lang="en-US" dirty="0">
                <a:latin typeface="Times New Roman" pitchFamily="18" charset="0"/>
                <a:cs typeface="Times New Roman" pitchFamily="18" charset="0"/>
              </a:rPr>
              <a:t> Serotype 2 strains of the virus infect chickens and turkeys but have not caused clinical disease or immunosuppression in these hosts. </a:t>
            </a:r>
            <a:endParaRPr lang="en-US" dirty="0">
              <a:latin typeface="Times New Roman" pitchFamily="18" charset="0"/>
              <a:cs typeface="Times New Roman" pitchFamily="18" charset="0"/>
            </a:endParaRP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562600" y="381000"/>
            <a:ext cx="2981325" cy="1600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15293081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19200" y="1524000"/>
            <a:ext cx="7024744" cy="191536"/>
          </a:xfrm>
        </p:spPr>
        <p:txBody>
          <a:bodyPr>
            <a:normAutofit fontScale="90000"/>
          </a:bodyPr>
          <a:lstStyle/>
          <a:p>
            <a:r>
              <a:rPr lang="en-IN" b="1" dirty="0"/>
              <a:t>Transmission</a:t>
            </a:r>
            <a:r>
              <a:rPr lang="en-US" sz="4000" dirty="0"/>
              <a:t/>
            </a:r>
            <a:br>
              <a:rPr lang="en-US" sz="4000" dirty="0"/>
            </a:br>
            <a:endParaRPr lang="en-US" dirty="0"/>
          </a:p>
        </p:txBody>
      </p:sp>
      <p:sp>
        <p:nvSpPr>
          <p:cNvPr id="3" name="Content Placeholder 2"/>
          <p:cNvSpPr>
            <a:spLocks noGrp="1"/>
          </p:cNvSpPr>
          <p:nvPr>
            <p:ph idx="1"/>
          </p:nvPr>
        </p:nvSpPr>
        <p:spPr>
          <a:xfrm>
            <a:off x="990600" y="2438400"/>
            <a:ext cx="6777317" cy="4003829"/>
          </a:xfrm>
        </p:spPr>
        <p:txBody>
          <a:bodyPr>
            <a:normAutofit/>
          </a:bodyPr>
          <a:lstStyle/>
          <a:p>
            <a:pPr lvl="0" algn="just"/>
            <a:r>
              <a:rPr lang="en-IN" dirty="0" smtClean="0">
                <a:latin typeface="Times New Roman" pitchFamily="18" charset="0"/>
                <a:cs typeface="Times New Roman" pitchFamily="18" charset="0"/>
              </a:rPr>
              <a:t>Mainly </a:t>
            </a:r>
            <a:r>
              <a:rPr lang="en-IN" dirty="0" smtClean="0">
                <a:latin typeface="Times New Roman" pitchFamily="18" charset="0"/>
                <a:cs typeface="Times New Roman" pitchFamily="18" charset="0"/>
              </a:rPr>
              <a:t>by contaminated feed and water. </a:t>
            </a:r>
          </a:p>
          <a:p>
            <a:pPr lvl="0" algn="just"/>
            <a:r>
              <a:rPr lang="en-IN" dirty="0" smtClean="0">
                <a:latin typeface="Times New Roman" pitchFamily="18" charset="0"/>
                <a:cs typeface="Times New Roman" pitchFamily="18" charset="0"/>
              </a:rPr>
              <a:t>Affected </a:t>
            </a:r>
            <a:r>
              <a:rPr lang="en-IN" dirty="0">
                <a:latin typeface="Times New Roman" pitchFamily="18" charset="0"/>
                <a:cs typeface="Times New Roman" pitchFamily="18" charset="0"/>
              </a:rPr>
              <a:t>birds excrete the virus in faeces for 10-14 days</a:t>
            </a:r>
            <a:endParaRPr lang="en-US" sz="2800" dirty="0">
              <a:latin typeface="Times New Roman" pitchFamily="18" charset="0"/>
              <a:cs typeface="Times New Roman" pitchFamily="18" charset="0"/>
            </a:endParaRPr>
          </a:p>
          <a:p>
            <a:pPr lvl="0" algn="just"/>
            <a:r>
              <a:rPr lang="en-IN" dirty="0" smtClean="0">
                <a:latin typeface="Times New Roman" pitchFamily="18" charset="0"/>
                <a:cs typeface="Times New Roman" pitchFamily="18" charset="0"/>
              </a:rPr>
              <a:t>Role </a:t>
            </a:r>
            <a:r>
              <a:rPr lang="en-IN" dirty="0">
                <a:latin typeface="Times New Roman" pitchFamily="18" charset="0"/>
                <a:cs typeface="Times New Roman" pitchFamily="18" charset="0"/>
              </a:rPr>
              <a:t>of mechanical vectors (Human, wild birds, insects)</a:t>
            </a:r>
            <a:endParaRPr lang="en-US" sz="2800" dirty="0">
              <a:latin typeface="Times New Roman" pitchFamily="18" charset="0"/>
              <a:cs typeface="Times New Roman" pitchFamily="18" charset="0"/>
            </a:endParaRPr>
          </a:p>
          <a:p>
            <a:pPr lvl="0" algn="just"/>
            <a:r>
              <a:rPr lang="en-IN" dirty="0" smtClean="0">
                <a:latin typeface="Times New Roman" pitchFamily="18" charset="0"/>
                <a:cs typeface="Times New Roman" pitchFamily="18" charset="0"/>
              </a:rPr>
              <a:t>No </a:t>
            </a:r>
            <a:r>
              <a:rPr lang="en-IN" dirty="0">
                <a:latin typeface="Times New Roman" pitchFamily="18" charset="0"/>
                <a:cs typeface="Times New Roman" pitchFamily="18" charset="0"/>
              </a:rPr>
              <a:t>vertical transmission and carriers</a:t>
            </a:r>
            <a:endParaRPr lang="en-US" sz="2800" dirty="0">
              <a:latin typeface="Times New Roman" pitchFamily="18" charset="0"/>
              <a:cs typeface="Times New Roman" pitchFamily="18" charset="0"/>
            </a:endParaRPr>
          </a:p>
          <a:p>
            <a:pPr algn="just"/>
            <a:endParaRPr lang="en-US" dirty="0">
              <a:latin typeface="Times New Roman" pitchFamily="18" charset="0"/>
              <a:cs typeface="Times New Roman" pitchFamily="18" charset="0"/>
            </a:endParaRPr>
          </a:p>
        </p:txBody>
      </p:sp>
    </p:spTree>
    <p:extLst>
      <p:ext uri="{BB962C8B-B14F-4D97-AF65-F5344CB8AC3E}">
        <p14:creationId xmlns:p14="http://schemas.microsoft.com/office/powerpoint/2010/main" val="3443227420"/>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62000"/>
            <a:ext cx="7024744" cy="762000"/>
          </a:xfrm>
        </p:spPr>
        <p:txBody>
          <a:bodyPr>
            <a:noAutofit/>
          </a:bodyPr>
          <a:lstStyle/>
          <a:p>
            <a:r>
              <a:rPr lang="en-US" sz="2800" b="1" dirty="0" smtClean="0">
                <a:effectLst>
                  <a:outerShdw blurRad="38100" dist="38100" dir="2700000" algn="tl">
                    <a:srgbClr val="000000">
                      <a:alpha val="43137"/>
                    </a:srgbClr>
                  </a:outerShdw>
                </a:effectLst>
              </a:rPr>
              <a:t>PATHOGENESIS</a:t>
            </a:r>
            <a:r>
              <a:rPr lang="en-US" sz="1400" b="1" dirty="0" smtClean="0">
                <a:effectLst>
                  <a:outerShdw blurRad="38100" dist="38100" dir="2700000" algn="tl">
                    <a:srgbClr val="000000">
                      <a:alpha val="43137"/>
                    </a:srgbClr>
                  </a:outerShdw>
                </a:effectLst>
              </a:rPr>
              <a:t/>
            </a:r>
            <a:br>
              <a:rPr lang="en-US" sz="1400" b="1" dirty="0" smtClean="0">
                <a:effectLst>
                  <a:outerShdw blurRad="38100" dist="38100" dir="2700000" algn="tl">
                    <a:srgbClr val="000000">
                      <a:alpha val="43137"/>
                    </a:srgbClr>
                  </a:outerShdw>
                </a:effectLst>
              </a:rPr>
            </a:br>
            <a:r>
              <a:rPr lang="en-US" sz="1400" b="1" dirty="0" smtClean="0">
                <a:effectLst>
                  <a:outerShdw blurRad="38100" dist="38100" dir="2700000" algn="tl">
                    <a:srgbClr val="000000">
                      <a:alpha val="43137"/>
                    </a:srgbClr>
                  </a:outerShdw>
                </a:effectLst>
              </a:rPr>
              <a:t/>
            </a:r>
            <a:br>
              <a:rPr lang="en-US" sz="1400" b="1" dirty="0" smtClean="0">
                <a:effectLst>
                  <a:outerShdw blurRad="38100" dist="38100" dir="2700000" algn="tl">
                    <a:srgbClr val="000000">
                      <a:alpha val="43137"/>
                    </a:srgbClr>
                  </a:outerShdw>
                </a:effectLst>
              </a:rPr>
            </a:br>
            <a:r>
              <a:rPr lang="en-US" sz="1400" b="1" dirty="0">
                <a:effectLst>
                  <a:outerShdw blurRad="38100" dist="38100" dir="2700000" algn="tl">
                    <a:srgbClr val="000000">
                      <a:alpha val="43137"/>
                    </a:srgbClr>
                  </a:outerShdw>
                </a:effectLst>
              </a:rPr>
              <a:t/>
            </a:r>
            <a:br>
              <a:rPr lang="en-US" sz="1400" b="1" dirty="0">
                <a:effectLst>
                  <a:outerShdw blurRad="38100" dist="38100" dir="2700000" algn="tl">
                    <a:srgbClr val="000000">
                      <a:alpha val="43137"/>
                    </a:srgbClr>
                  </a:outerShdw>
                </a:effectLst>
              </a:rPr>
            </a:br>
            <a:endParaRPr lang="en-US" sz="1800" b="1" dirty="0">
              <a:solidFill>
                <a:schemeClr val="accent3"/>
              </a:solidFill>
              <a:effectLst>
                <a:outerShdw blurRad="38100" dist="38100" dir="2700000" algn="tl">
                  <a:srgbClr val="000000">
                    <a:alpha val="43137"/>
                  </a:srgbClr>
                </a:outerShdw>
              </a:effectLst>
            </a:endParaRPr>
          </a:p>
        </p:txBody>
      </p:sp>
      <p:sp>
        <p:nvSpPr>
          <p:cNvPr id="7" name="Content Placeholder 6"/>
          <p:cNvSpPr>
            <a:spLocks noGrp="1"/>
          </p:cNvSpPr>
          <p:nvPr>
            <p:ph idx="1"/>
          </p:nvPr>
        </p:nvSpPr>
        <p:spPr>
          <a:xfrm>
            <a:off x="533400" y="1295400"/>
            <a:ext cx="8001000" cy="4842029"/>
          </a:xfrm>
        </p:spPr>
        <p:txBody>
          <a:bodyPr>
            <a:normAutofit lnSpcReduction="10000"/>
          </a:bodyPr>
          <a:lstStyle/>
          <a:p>
            <a:pPr algn="just"/>
            <a:r>
              <a:rPr lang="en-US" dirty="0">
                <a:latin typeface="Times New Roman" pitchFamily="18" charset="0"/>
                <a:cs typeface="Times New Roman" pitchFamily="18" charset="0"/>
              </a:rPr>
              <a:t>Clinical disease is associated to bird age with the greatest </a:t>
            </a:r>
            <a:r>
              <a:rPr lang="en-US" dirty="0" err="1">
                <a:latin typeface="Times New Roman" pitchFamily="18" charset="0"/>
                <a:cs typeface="Times New Roman" pitchFamily="18" charset="0"/>
              </a:rPr>
              <a:t>bursal</a:t>
            </a:r>
            <a:r>
              <a:rPr lang="en-US" dirty="0">
                <a:latin typeface="Times New Roman" pitchFamily="18" charset="0"/>
                <a:cs typeface="Times New Roman" pitchFamily="18" charset="0"/>
              </a:rPr>
              <a:t> mass, which occurs between 3 and 6 weeks of age</a:t>
            </a:r>
            <a:r>
              <a:rPr lang="en-US" dirty="0" smtClean="0">
                <a:latin typeface="Times New Roman" pitchFamily="18" charset="0"/>
                <a:cs typeface="Times New Roman" pitchFamily="18" charset="0"/>
              </a:rPr>
              <a:t>.</a:t>
            </a:r>
          </a:p>
          <a:p>
            <a:pPr algn="just"/>
            <a:r>
              <a:rPr lang="en-US" dirty="0" err="1" smtClean="0">
                <a:latin typeface="Times New Roman" pitchFamily="18" charset="0"/>
                <a:cs typeface="Times New Roman" pitchFamily="18" charset="0"/>
              </a:rPr>
              <a:t>IgM</a:t>
            </a:r>
            <a:r>
              <a:rPr lang="en-US" dirty="0" smtClean="0">
                <a:latin typeface="Times New Roman" pitchFamily="18" charset="0"/>
                <a:cs typeface="Times New Roman" pitchFamily="18" charset="0"/>
              </a:rPr>
              <a:t>-bearing </a:t>
            </a:r>
            <a:r>
              <a:rPr lang="en-US" dirty="0">
                <a:latin typeface="Times New Roman" pitchFamily="18" charset="0"/>
                <a:cs typeface="Times New Roman" pitchFamily="18" charset="0"/>
              </a:rPr>
              <a:t>B-lymphocytes (</a:t>
            </a:r>
            <a:r>
              <a:rPr lang="en-US" dirty="0" err="1">
                <a:latin typeface="Times New Roman" pitchFamily="18" charset="0"/>
                <a:cs typeface="Times New Roman" pitchFamily="18" charset="0"/>
              </a:rPr>
              <a:t>lymphoblasts</a:t>
            </a:r>
            <a:r>
              <a:rPr lang="en-US" dirty="0">
                <a:latin typeface="Times New Roman" pitchFamily="18" charset="0"/>
                <a:cs typeface="Times New Roman" pitchFamily="18" charset="0"/>
              </a:rPr>
              <a:t>), the main target of infection</a:t>
            </a:r>
            <a:r>
              <a:rPr lang="en-US" dirty="0" smtClean="0">
                <a:latin typeface="Times New Roman" pitchFamily="18" charset="0"/>
                <a:cs typeface="Times New Roman" pitchFamily="18" charset="0"/>
              </a:rPr>
              <a:t>.</a:t>
            </a:r>
          </a:p>
          <a:p>
            <a:pPr algn="just"/>
            <a:r>
              <a:rPr lang="en-US" dirty="0" smtClean="0">
                <a:latin typeface="Times New Roman" pitchFamily="18" charset="0"/>
                <a:cs typeface="Times New Roman" pitchFamily="18" charset="0"/>
              </a:rPr>
              <a:t>Young </a:t>
            </a:r>
            <a:r>
              <a:rPr lang="en-US" dirty="0">
                <a:latin typeface="Times New Roman" pitchFamily="18" charset="0"/>
                <a:cs typeface="Times New Roman" pitchFamily="18" charset="0"/>
              </a:rPr>
              <a:t>birds at around two to eight weeks of age  are more susceptible to disease</a:t>
            </a:r>
            <a:r>
              <a:rPr lang="en-US" dirty="0" smtClean="0">
                <a:latin typeface="Times New Roman" pitchFamily="18" charset="0"/>
                <a:cs typeface="Times New Roman" pitchFamily="18" charset="0"/>
              </a:rPr>
              <a:t>.</a:t>
            </a:r>
          </a:p>
          <a:p>
            <a:pPr algn="just"/>
            <a:r>
              <a:rPr lang="en-US" dirty="0" smtClean="0">
                <a:latin typeface="Times New Roman" pitchFamily="18" charset="0"/>
                <a:cs typeface="Times New Roman" pitchFamily="18" charset="0"/>
              </a:rPr>
              <a:t>Birds </a:t>
            </a:r>
            <a:r>
              <a:rPr lang="en-US" dirty="0">
                <a:latin typeface="Times New Roman" pitchFamily="18" charset="0"/>
                <a:cs typeface="Times New Roman" pitchFamily="18" charset="0"/>
              </a:rPr>
              <a:t>over eight weeks are resistant to challenge and will not show clinical signs unless infected by highly virulent strains.</a:t>
            </a:r>
          </a:p>
          <a:p>
            <a:pPr algn="just"/>
            <a:r>
              <a:rPr lang="en-US" dirty="0">
                <a:latin typeface="Times New Roman" pitchFamily="18" charset="0"/>
                <a:cs typeface="Times New Roman" pitchFamily="18" charset="0"/>
              </a:rPr>
              <a:t>Subclinical disease occurs in chickens infected before three weeks of </a:t>
            </a:r>
            <a:r>
              <a:rPr lang="en-US" dirty="0" smtClean="0">
                <a:latin typeface="Times New Roman" pitchFamily="18" charset="0"/>
                <a:cs typeface="Times New Roman" pitchFamily="18" charset="0"/>
              </a:rPr>
              <a:t>age.</a:t>
            </a:r>
          </a:p>
          <a:p>
            <a:pPr algn="just"/>
            <a:r>
              <a:rPr lang="en-US" dirty="0" smtClean="0">
                <a:latin typeface="Times New Roman" pitchFamily="18" charset="0"/>
                <a:cs typeface="Times New Roman" pitchFamily="18" charset="0"/>
              </a:rPr>
              <a:t>The </a:t>
            </a:r>
            <a:r>
              <a:rPr lang="en-US" dirty="0">
                <a:latin typeface="Times New Roman" pitchFamily="18" charset="0"/>
                <a:cs typeface="Times New Roman" pitchFamily="18" charset="0"/>
              </a:rPr>
              <a:t>B-cell destruction is usually most severe in </a:t>
            </a:r>
            <a:r>
              <a:rPr lang="en-US" dirty="0" err="1">
                <a:latin typeface="Times New Roman" pitchFamily="18" charset="0"/>
                <a:cs typeface="Times New Roman" pitchFamily="18" charset="0"/>
              </a:rPr>
              <a:t>subclinically</a:t>
            </a:r>
            <a:r>
              <a:rPr lang="en-US" dirty="0">
                <a:latin typeface="Times New Roman" pitchFamily="18" charset="0"/>
                <a:cs typeface="Times New Roman" pitchFamily="18" charset="0"/>
              </a:rPr>
              <a:t> infected young, as virus will destroy a smaller population and most cells in one place (the bursa</a:t>
            </a:r>
            <a:r>
              <a:rPr lang="en-US" dirty="0" smtClean="0">
                <a:latin typeface="Times New Roman" pitchFamily="18" charset="0"/>
                <a:cs typeface="Times New Roman" pitchFamily="18" charset="0"/>
              </a:rPr>
              <a:t>).</a:t>
            </a:r>
            <a:endParaRPr lang="en-US" dirty="0">
              <a:latin typeface="Times New Roman" pitchFamily="18" charset="0"/>
              <a:cs typeface="Times New Roman" pitchFamily="18" charset="0"/>
            </a:endParaRPr>
          </a:p>
        </p:txBody>
      </p:sp>
    </p:spTree>
    <p:extLst>
      <p:ext uri="{BB962C8B-B14F-4D97-AF65-F5344CB8AC3E}">
        <p14:creationId xmlns:p14="http://schemas.microsoft.com/office/powerpoint/2010/main" val="242529949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102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7200" y="685800"/>
            <a:ext cx="8382000" cy="56387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26185872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algn="just"/>
            <a:r>
              <a:rPr lang="en-US" dirty="0"/>
              <a:t>After ingestion, the virus destroys the lymphoid follicles in the bursa of </a:t>
            </a:r>
            <a:r>
              <a:rPr lang="en-US" dirty="0" err="1"/>
              <a:t>Fabricius</a:t>
            </a:r>
            <a:r>
              <a:rPr lang="en-US" dirty="0"/>
              <a:t> as well as the circulating B-cells in the secondary lymphoid tissues such as GALT (gut-associated lymphoid tissue), CALT (conjunctiva), BALT (Bronchial) </a:t>
            </a:r>
            <a:r>
              <a:rPr lang="en-US" dirty="0" err="1"/>
              <a:t>caecal</a:t>
            </a:r>
            <a:r>
              <a:rPr lang="en-US" dirty="0"/>
              <a:t> tonsils, </a:t>
            </a:r>
            <a:r>
              <a:rPr lang="en-US" dirty="0" err="1"/>
              <a:t>Harderian</a:t>
            </a:r>
            <a:r>
              <a:rPr lang="en-US" dirty="0"/>
              <a:t> gland, etc. </a:t>
            </a:r>
            <a:endParaRPr lang="en-US" dirty="0" smtClean="0"/>
          </a:p>
          <a:p>
            <a:pPr algn="just"/>
            <a:r>
              <a:rPr lang="en-US" dirty="0" smtClean="0"/>
              <a:t>Acute </a:t>
            </a:r>
            <a:r>
              <a:rPr lang="en-US" dirty="0"/>
              <a:t>disease and death is due to the necrotizing effect of these viruses on the host tissues. </a:t>
            </a:r>
            <a:endParaRPr lang="en-US" dirty="0" smtClean="0"/>
          </a:p>
          <a:p>
            <a:pPr algn="just"/>
            <a:r>
              <a:rPr lang="en-US" dirty="0" smtClean="0"/>
              <a:t>Kidney </a:t>
            </a:r>
            <a:r>
              <a:rPr lang="en-US" dirty="0"/>
              <a:t>failure is a common cause of mortality. </a:t>
            </a:r>
            <a:endParaRPr lang="en-US" dirty="0" smtClean="0"/>
          </a:p>
          <a:p>
            <a:pPr algn="just"/>
            <a:r>
              <a:rPr lang="en-US" dirty="0" smtClean="0"/>
              <a:t>If </a:t>
            </a:r>
            <a:r>
              <a:rPr lang="en-US" dirty="0"/>
              <a:t>the bird survives and recovers from this phase of the disease, it remains </a:t>
            </a:r>
            <a:r>
              <a:rPr lang="en-US" dirty="0" err="1"/>
              <a:t>immunocompromised</a:t>
            </a:r>
            <a:r>
              <a:rPr lang="en-US" dirty="0"/>
              <a:t> which means it is more susceptible to other diseases.</a:t>
            </a:r>
          </a:p>
          <a:p>
            <a:pPr algn="just"/>
            <a:endParaRPr lang="en-US" dirty="0"/>
          </a:p>
        </p:txBody>
      </p:sp>
    </p:spTree>
    <p:extLst>
      <p:ext uri="{BB962C8B-B14F-4D97-AF65-F5344CB8AC3E}">
        <p14:creationId xmlns:p14="http://schemas.microsoft.com/office/powerpoint/2010/main" val="58284199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57200"/>
            <a:ext cx="8229600" cy="639762"/>
          </a:xfrm>
        </p:spPr>
        <p:txBody>
          <a:bodyPr>
            <a:normAutofit fontScale="90000"/>
          </a:bodyPr>
          <a:lstStyle/>
          <a:p>
            <a:r>
              <a:rPr lang="en-US" sz="2800" b="1" dirty="0">
                <a:solidFill>
                  <a:srgbClr val="00B050"/>
                </a:solidFill>
                <a:effectLst>
                  <a:outerShdw blurRad="38100" dist="38100" dir="2700000" algn="tl">
                    <a:srgbClr val="000000">
                      <a:alpha val="43137"/>
                    </a:srgbClr>
                  </a:outerShdw>
                </a:effectLst>
              </a:rPr>
              <a:t>CLINICAL SIGNS</a:t>
            </a:r>
            <a:br>
              <a:rPr lang="en-US" sz="2800" b="1" dirty="0">
                <a:solidFill>
                  <a:srgbClr val="00B050"/>
                </a:solidFill>
                <a:effectLst>
                  <a:outerShdw blurRad="38100" dist="38100" dir="2700000" algn="tl">
                    <a:srgbClr val="000000">
                      <a:alpha val="43137"/>
                    </a:srgbClr>
                  </a:outerShdw>
                </a:effectLst>
              </a:rPr>
            </a:br>
            <a:endParaRPr lang="en-US" sz="2800" b="1" dirty="0">
              <a:solidFill>
                <a:srgbClr val="00B050"/>
              </a:solidFill>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609600" y="1069144"/>
            <a:ext cx="8229600" cy="6017455"/>
          </a:xfrm>
        </p:spPr>
        <p:txBody>
          <a:bodyPr>
            <a:noAutofit/>
          </a:bodyPr>
          <a:lstStyle/>
          <a:p>
            <a:pPr marL="0" indent="0" algn="just">
              <a:buNone/>
            </a:pPr>
            <a:r>
              <a:rPr lang="en-US" sz="2000" dirty="0" smtClean="0">
                <a:latin typeface="Times New Roman" pitchFamily="18" charset="0"/>
                <a:cs typeface="Times New Roman" pitchFamily="18" charset="0"/>
              </a:rPr>
              <a:t>Morbidity </a:t>
            </a:r>
            <a:r>
              <a:rPr lang="en-US" sz="2000" dirty="0">
                <a:latin typeface="Times New Roman" pitchFamily="18" charset="0"/>
                <a:cs typeface="Times New Roman" pitchFamily="18" charset="0"/>
              </a:rPr>
              <a:t>typically reaches 100</a:t>
            </a:r>
            <a:r>
              <a:rPr lang="en-US" sz="2000" dirty="0" smtClean="0">
                <a:latin typeface="Times New Roman" pitchFamily="18" charset="0"/>
                <a:cs typeface="Times New Roman" pitchFamily="18" charset="0"/>
              </a:rPr>
              <a:t>%.</a:t>
            </a:r>
          </a:p>
          <a:p>
            <a:pPr marL="0" indent="0" algn="just">
              <a:buNone/>
            </a:pPr>
            <a:endParaRPr lang="en-US" sz="2000" dirty="0" smtClean="0">
              <a:latin typeface="Times New Roman" pitchFamily="18" charset="0"/>
              <a:cs typeface="Times New Roman" pitchFamily="18" charset="0"/>
            </a:endParaRPr>
          </a:p>
          <a:p>
            <a:pPr marL="0" indent="0" algn="just">
              <a:buNone/>
            </a:pPr>
            <a:r>
              <a:rPr lang="en-US" sz="2000" dirty="0" smtClean="0">
                <a:latin typeface="Times New Roman" pitchFamily="18" charset="0"/>
                <a:cs typeface="Times New Roman" pitchFamily="18" charset="0"/>
              </a:rPr>
              <a:t>In </a:t>
            </a:r>
            <a:r>
              <a:rPr lang="en-US" sz="2000" dirty="0">
                <a:latin typeface="Times New Roman" pitchFamily="18" charset="0"/>
                <a:cs typeface="Times New Roman" pitchFamily="18" charset="0"/>
              </a:rPr>
              <a:t>the </a:t>
            </a:r>
            <a:r>
              <a:rPr lang="en-US" sz="2000" b="1" dirty="0">
                <a:latin typeface="Times New Roman" pitchFamily="18" charset="0"/>
                <a:cs typeface="Times New Roman" pitchFamily="18" charset="0"/>
              </a:rPr>
              <a:t>acute form</a:t>
            </a:r>
            <a:r>
              <a:rPr lang="en-US" sz="2000" dirty="0">
                <a:latin typeface="Times New Roman" pitchFamily="18" charset="0"/>
                <a:cs typeface="Times New Roman" pitchFamily="18" charset="0"/>
              </a:rPr>
              <a:t> birds are prostrated, debilitated and dehydrated</a:t>
            </a:r>
            <a:r>
              <a:rPr lang="en-US" sz="2000" dirty="0" smtClean="0">
                <a:latin typeface="Times New Roman" pitchFamily="18" charset="0"/>
                <a:cs typeface="Times New Roman" pitchFamily="18" charset="0"/>
              </a:rPr>
              <a:t>. They </a:t>
            </a:r>
            <a:r>
              <a:rPr lang="en-US" sz="2000" dirty="0">
                <a:latin typeface="Times New Roman" pitchFamily="18" charset="0"/>
                <a:cs typeface="Times New Roman" pitchFamily="18" charset="0"/>
              </a:rPr>
              <a:t>produce a watery diarrhea and may have swollen feces-stained vent. </a:t>
            </a:r>
            <a:endParaRPr lang="en-US" sz="2000" dirty="0" smtClean="0">
              <a:latin typeface="Times New Roman" pitchFamily="18" charset="0"/>
              <a:cs typeface="Times New Roman" pitchFamily="18" charset="0"/>
            </a:endParaRPr>
          </a:p>
          <a:p>
            <a:pPr marL="0" indent="0" algn="just">
              <a:buNone/>
            </a:pPr>
            <a:endParaRPr lang="en-US" sz="2000" dirty="0" smtClean="0">
              <a:latin typeface="Times New Roman" pitchFamily="18" charset="0"/>
              <a:cs typeface="Times New Roman" pitchFamily="18" charset="0"/>
            </a:endParaRPr>
          </a:p>
          <a:p>
            <a:pPr marL="0" indent="0" algn="just">
              <a:buNone/>
            </a:pPr>
            <a:r>
              <a:rPr lang="en-US" sz="2000" dirty="0" smtClean="0">
                <a:latin typeface="Times New Roman" pitchFamily="18" charset="0"/>
                <a:cs typeface="Times New Roman" pitchFamily="18" charset="0"/>
              </a:rPr>
              <a:t>Mortality </a:t>
            </a:r>
            <a:r>
              <a:rPr lang="en-US" sz="2000" dirty="0">
                <a:latin typeface="Times New Roman" pitchFamily="18" charset="0"/>
                <a:cs typeface="Times New Roman" pitchFamily="18" charset="0"/>
              </a:rPr>
              <a:t>rates vary with virulence of the strain involved, the challenge dose, previous immunity, presence of concurrent disease, as well as the flock's ability to mount an effective immune response. </a:t>
            </a:r>
            <a:endParaRPr lang="en-US" sz="2000" dirty="0" smtClean="0">
              <a:latin typeface="Times New Roman" pitchFamily="18" charset="0"/>
              <a:cs typeface="Times New Roman" pitchFamily="18" charset="0"/>
            </a:endParaRPr>
          </a:p>
          <a:p>
            <a:pPr marL="0" indent="0" algn="just">
              <a:buNone/>
            </a:pPr>
            <a:endParaRPr lang="en-US" sz="2000" dirty="0" smtClean="0">
              <a:latin typeface="Times New Roman" pitchFamily="18" charset="0"/>
              <a:cs typeface="Times New Roman" pitchFamily="18" charset="0"/>
            </a:endParaRPr>
          </a:p>
          <a:p>
            <a:pPr marL="0" indent="0" algn="just">
              <a:buNone/>
            </a:pPr>
            <a:r>
              <a:rPr lang="en-US" sz="2000" dirty="0" smtClean="0">
                <a:latin typeface="Times New Roman" pitchFamily="18" charset="0"/>
                <a:cs typeface="Times New Roman" pitchFamily="18" charset="0"/>
              </a:rPr>
              <a:t>Immunosuppression </a:t>
            </a:r>
            <a:r>
              <a:rPr lang="en-US" sz="2000" dirty="0">
                <a:latin typeface="Times New Roman" pitchFamily="18" charset="0"/>
                <a:cs typeface="Times New Roman" pitchFamily="18" charset="0"/>
              </a:rPr>
              <a:t>of very young chickens, less than three weeks of age, is possibly the most important outcome and may not be clinically detectable (subclinical</a:t>
            </a:r>
            <a:r>
              <a:rPr lang="en-US" sz="2000" dirty="0" smtClean="0">
                <a:latin typeface="Times New Roman" pitchFamily="18" charset="0"/>
                <a:cs typeface="Times New Roman" pitchFamily="18" charset="0"/>
              </a:rPr>
              <a:t>).</a:t>
            </a:r>
          </a:p>
        </p:txBody>
      </p:sp>
    </p:spTree>
    <p:extLst>
      <p:ext uri="{BB962C8B-B14F-4D97-AF65-F5344CB8AC3E}">
        <p14:creationId xmlns:p14="http://schemas.microsoft.com/office/powerpoint/2010/main" val="265461269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7024744" cy="648736"/>
          </a:xfrm>
        </p:spPr>
        <p:txBody>
          <a:bodyPr>
            <a:normAutofit fontScale="90000"/>
          </a:bodyPr>
          <a:lstStyle/>
          <a:p>
            <a:r>
              <a:rPr lang="en-US" sz="3100" dirty="0">
                <a:solidFill>
                  <a:srgbClr val="00B050"/>
                </a:solidFill>
                <a:effectLst>
                  <a:outerShdw blurRad="38100" dist="38100" dir="2700000" algn="tl">
                    <a:srgbClr val="000000">
                      <a:alpha val="43137"/>
                    </a:srgbClr>
                  </a:outerShdw>
                </a:effectLst>
              </a:rPr>
              <a:t>GROSS PATHOLOGY</a:t>
            </a:r>
            <a:r>
              <a:rPr lang="en-US" dirty="0">
                <a:solidFill>
                  <a:srgbClr val="00B050"/>
                </a:solidFill>
                <a:effectLst>
                  <a:outerShdw blurRad="38100" dist="38100" dir="2700000" algn="tl">
                    <a:srgbClr val="000000">
                      <a:alpha val="43137"/>
                    </a:srgbClr>
                  </a:outerShdw>
                </a:effectLst>
              </a:rPr>
              <a:t/>
            </a:r>
            <a:br>
              <a:rPr lang="en-US" dirty="0">
                <a:solidFill>
                  <a:srgbClr val="00B050"/>
                </a:solidFill>
                <a:effectLst>
                  <a:outerShdw blurRad="38100" dist="38100" dir="2700000" algn="tl">
                    <a:srgbClr val="000000">
                      <a:alpha val="43137"/>
                    </a:srgbClr>
                  </a:outerShdw>
                </a:effectLst>
              </a:rPr>
            </a:br>
            <a:endParaRPr lang="en-US" dirty="0">
              <a:solidFill>
                <a:srgbClr val="00B050"/>
              </a:solidFill>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0" y="1219200"/>
            <a:ext cx="8839200" cy="6096000"/>
          </a:xfrm>
        </p:spPr>
        <p:txBody>
          <a:bodyPr>
            <a:normAutofit/>
          </a:bodyPr>
          <a:lstStyle/>
          <a:p>
            <a:pPr algn="just">
              <a:lnSpc>
                <a:spcPct val="110000"/>
              </a:lnSpc>
            </a:pPr>
            <a:r>
              <a:rPr lang="en-US" sz="2400" dirty="0" smtClean="0">
                <a:latin typeface="Times New Roman" pitchFamily="18" charset="0"/>
                <a:cs typeface="Times New Roman" pitchFamily="18" charset="0"/>
              </a:rPr>
              <a:t>Muscular </a:t>
            </a:r>
            <a:r>
              <a:rPr lang="en-US" sz="2400" dirty="0" err="1">
                <a:latin typeface="Times New Roman" pitchFamily="18" charset="0"/>
                <a:cs typeface="Times New Roman" pitchFamily="18" charset="0"/>
              </a:rPr>
              <a:t>haemorrhage</a:t>
            </a:r>
            <a:r>
              <a:rPr lang="en-US" sz="2400" dirty="0">
                <a:latin typeface="Times New Roman" pitchFamily="18" charset="0"/>
                <a:cs typeface="Times New Roman" pitchFamily="18" charset="0"/>
              </a:rPr>
              <a:t> (thigh and </a:t>
            </a:r>
            <a:r>
              <a:rPr lang="en-US" sz="2400" dirty="0" smtClean="0">
                <a:latin typeface="Times New Roman" pitchFamily="18" charset="0"/>
                <a:cs typeface="Times New Roman" pitchFamily="18" charset="0"/>
              </a:rPr>
              <a:t>pectoral), </a:t>
            </a:r>
            <a:r>
              <a:rPr lang="en-US" sz="2400" dirty="0">
                <a:latin typeface="Times New Roman" pitchFamily="18" charset="0"/>
                <a:cs typeface="Times New Roman" pitchFamily="18" charset="0"/>
              </a:rPr>
              <a:t>some times at the junction of </a:t>
            </a:r>
            <a:r>
              <a:rPr lang="en-US" sz="2400" dirty="0" err="1">
                <a:latin typeface="Times New Roman" pitchFamily="18" charset="0"/>
                <a:cs typeface="Times New Roman" pitchFamily="18" charset="0"/>
              </a:rPr>
              <a:t>proventriculus</a:t>
            </a:r>
            <a:r>
              <a:rPr lang="en-US" sz="2400" dirty="0">
                <a:latin typeface="Times New Roman" pitchFamily="18" charset="0"/>
                <a:cs typeface="Times New Roman" pitchFamily="18" charset="0"/>
              </a:rPr>
              <a:t> and </a:t>
            </a:r>
            <a:r>
              <a:rPr lang="en-US" sz="2400" dirty="0" smtClean="0">
                <a:latin typeface="Times New Roman" pitchFamily="18" charset="0"/>
                <a:cs typeface="Times New Roman" pitchFamily="18" charset="0"/>
              </a:rPr>
              <a:t>gizzard.</a:t>
            </a:r>
            <a:endParaRPr lang="en-US" sz="2400" dirty="0">
              <a:latin typeface="Times New Roman" pitchFamily="18" charset="0"/>
              <a:cs typeface="Times New Roman" pitchFamily="18" charset="0"/>
            </a:endParaRPr>
          </a:p>
          <a:p>
            <a:pPr algn="just">
              <a:lnSpc>
                <a:spcPct val="110000"/>
              </a:lnSpc>
            </a:pPr>
            <a:r>
              <a:rPr lang="en-US" sz="2400" dirty="0" err="1" smtClean="0">
                <a:latin typeface="Times New Roman" pitchFamily="18" charset="0"/>
                <a:cs typeface="Times New Roman" pitchFamily="18" charset="0"/>
              </a:rPr>
              <a:t>Haemorrhages</a:t>
            </a:r>
            <a:r>
              <a:rPr lang="en-US" sz="2400" dirty="0" smtClean="0">
                <a:latin typeface="Times New Roman" pitchFamily="18" charset="0"/>
                <a:cs typeface="Times New Roman" pitchFamily="18" charset="0"/>
              </a:rPr>
              <a:t> </a:t>
            </a:r>
            <a:r>
              <a:rPr lang="en-US" sz="2400" dirty="0">
                <a:latin typeface="Times New Roman" pitchFamily="18" charset="0"/>
                <a:cs typeface="Times New Roman" pitchFamily="18" charset="0"/>
              </a:rPr>
              <a:t>of pectoral leg muscles are typical of IBD</a:t>
            </a:r>
          </a:p>
          <a:p>
            <a:pPr lvl="0" algn="just"/>
            <a:r>
              <a:rPr lang="en-IN" dirty="0" smtClean="0">
                <a:latin typeface="Times New Roman" pitchFamily="18" charset="0"/>
                <a:cs typeface="Times New Roman" pitchFamily="18" charset="0"/>
              </a:rPr>
              <a:t>Liver- </a:t>
            </a:r>
            <a:r>
              <a:rPr lang="en-IN" dirty="0">
                <a:latin typeface="Times New Roman" pitchFamily="18" charset="0"/>
                <a:cs typeface="Times New Roman" pitchFamily="18" charset="0"/>
              </a:rPr>
              <a:t>Hepatomegaly and peripheral infarcts</a:t>
            </a:r>
            <a:endParaRPr lang="en-US" dirty="0">
              <a:latin typeface="Times New Roman" pitchFamily="18" charset="0"/>
              <a:cs typeface="Times New Roman" pitchFamily="18" charset="0"/>
            </a:endParaRPr>
          </a:p>
          <a:p>
            <a:pPr lvl="0" algn="just"/>
            <a:r>
              <a:rPr lang="en-IN" dirty="0">
                <a:latin typeface="Times New Roman" pitchFamily="18" charset="0"/>
                <a:cs typeface="Times New Roman" pitchFamily="18" charset="0"/>
              </a:rPr>
              <a:t>Spleen- Splenomegaly</a:t>
            </a:r>
            <a:endParaRPr lang="en-US" dirty="0">
              <a:latin typeface="Times New Roman" pitchFamily="18" charset="0"/>
              <a:cs typeface="Times New Roman" pitchFamily="18" charset="0"/>
            </a:endParaRPr>
          </a:p>
          <a:p>
            <a:pPr lvl="0" algn="just"/>
            <a:r>
              <a:rPr lang="en-IN" dirty="0">
                <a:latin typeface="Times New Roman" pitchFamily="18" charset="0"/>
                <a:cs typeface="Times New Roman" pitchFamily="18" charset="0"/>
              </a:rPr>
              <a:t>Kidneys- Swelling and white appearance, dilatation of tubules with </a:t>
            </a:r>
            <a:r>
              <a:rPr lang="en-IN" dirty="0" err="1">
                <a:latin typeface="Times New Roman" pitchFamily="18" charset="0"/>
                <a:cs typeface="Times New Roman" pitchFamily="18" charset="0"/>
              </a:rPr>
              <a:t>urates</a:t>
            </a:r>
            <a:r>
              <a:rPr lang="en-IN" dirty="0">
                <a:latin typeface="Times New Roman" pitchFamily="18" charset="0"/>
                <a:cs typeface="Times New Roman" pitchFamily="18" charset="0"/>
              </a:rPr>
              <a:t> ( cell debris, occasionally</a:t>
            </a:r>
            <a:r>
              <a:rPr lang="en-IN" dirty="0" smtClean="0">
                <a:latin typeface="Times New Roman" pitchFamily="18" charset="0"/>
                <a:cs typeface="Times New Roman" pitchFamily="18" charset="0"/>
              </a:rPr>
              <a:t>).</a:t>
            </a:r>
          </a:p>
          <a:p>
            <a:pPr marL="0" indent="0" algn="just">
              <a:buNone/>
            </a:pPr>
            <a:r>
              <a:rPr lang="en-US" dirty="0" smtClean="0">
                <a:solidFill>
                  <a:schemeClr val="accent3"/>
                </a:solidFill>
                <a:latin typeface="Times New Roman" pitchFamily="18" charset="0"/>
                <a:cs typeface="Times New Roman" pitchFamily="18" charset="0"/>
              </a:rPr>
              <a:t>Bursa-</a:t>
            </a:r>
            <a:r>
              <a:rPr lang="en-US" dirty="0">
                <a:latin typeface="Times New Roman" pitchFamily="18" charset="0"/>
                <a:cs typeface="Times New Roman" pitchFamily="18" charset="0"/>
              </a:rPr>
              <a:t>	Enlarged, inflamed, edematous and cream </a:t>
            </a:r>
            <a:r>
              <a:rPr lang="en-US" dirty="0" err="1">
                <a:latin typeface="Times New Roman" pitchFamily="18" charset="0"/>
                <a:cs typeface="Times New Roman" pitchFamily="18" charset="0"/>
              </a:rPr>
              <a:t>coloured</a:t>
            </a:r>
            <a:r>
              <a:rPr lang="en-US" dirty="0">
                <a:latin typeface="Times New Roman" pitchFamily="18" charset="0"/>
                <a:cs typeface="Times New Roman" pitchFamily="18" charset="0"/>
              </a:rPr>
              <a:t> (early</a:t>
            </a:r>
            <a:r>
              <a:rPr lang="en-US" dirty="0" smtClean="0">
                <a:latin typeface="Times New Roman" pitchFamily="18" charset="0"/>
                <a:cs typeface="Times New Roman" pitchFamily="18" charset="0"/>
              </a:rPr>
              <a:t>) and </a:t>
            </a:r>
            <a:r>
              <a:rPr lang="en-US" dirty="0" err="1" smtClean="0">
                <a:latin typeface="Times New Roman" pitchFamily="18" charset="0"/>
                <a:cs typeface="Times New Roman" pitchFamily="18" charset="0"/>
              </a:rPr>
              <a:t>arophy</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(after 3 – 8 days</a:t>
            </a: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Haemorrhage</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on the internal and serosal </a:t>
            </a:r>
            <a:r>
              <a:rPr lang="en-US" dirty="0" smtClean="0">
                <a:latin typeface="Times New Roman" pitchFamily="18" charset="0"/>
                <a:cs typeface="Times New Roman" pitchFamily="18" charset="0"/>
              </a:rPr>
              <a:t>surfaces. </a:t>
            </a:r>
            <a:r>
              <a:rPr lang="en-US" dirty="0" err="1" smtClean="0">
                <a:latin typeface="Times New Roman" pitchFamily="18" charset="0"/>
                <a:cs typeface="Times New Roman" pitchFamily="18" charset="0"/>
              </a:rPr>
              <a:t>Caseous</a:t>
            </a:r>
            <a:r>
              <a:rPr lang="en-US" dirty="0" smtClean="0">
                <a:latin typeface="Times New Roman" pitchFamily="18" charset="0"/>
                <a:cs typeface="Times New Roman" pitchFamily="18" charset="0"/>
              </a:rPr>
              <a:t> </a:t>
            </a:r>
            <a:r>
              <a:rPr lang="en-US" dirty="0">
                <a:latin typeface="Times New Roman" pitchFamily="18" charset="0"/>
                <a:cs typeface="Times New Roman" pitchFamily="18" charset="0"/>
              </a:rPr>
              <a:t>core within the lumen from sloughed epithelium</a:t>
            </a:r>
          </a:p>
          <a:p>
            <a:pPr lvl="0" algn="just"/>
            <a:endParaRPr lang="en-US" dirty="0">
              <a:latin typeface="Times New Roman" pitchFamily="18" charset="0"/>
              <a:cs typeface="Times New Roman" pitchFamily="18" charset="0"/>
            </a:endParaRPr>
          </a:p>
          <a:p>
            <a:pPr algn="just"/>
            <a:endParaRPr lang="en-US" dirty="0">
              <a:latin typeface="Times New Roman" pitchFamily="18" charset="0"/>
              <a:cs typeface="Times New Roman" pitchFamily="18" charset="0"/>
            </a:endParaRPr>
          </a:p>
          <a:p>
            <a:pPr algn="just">
              <a:lnSpc>
                <a:spcPct val="150000"/>
              </a:lnSpc>
            </a:pPr>
            <a:endParaRPr lang="en-US" sz="2400" dirty="0">
              <a:latin typeface="Times New Roman" pitchFamily="18" charset="0"/>
              <a:cs typeface="Times New Roman" pitchFamily="18" charset="0"/>
            </a:endParaRPr>
          </a:p>
          <a:p>
            <a:pPr algn="just">
              <a:lnSpc>
                <a:spcPct val="150000"/>
              </a:lnSpc>
            </a:pPr>
            <a:endParaRPr lang="en-US" sz="2400" dirty="0">
              <a:latin typeface="Times New Roman" pitchFamily="18" charset="0"/>
              <a:cs typeface="Times New Roman" pitchFamily="18" charset="0"/>
            </a:endParaRPr>
          </a:p>
        </p:txBody>
      </p:sp>
    </p:spTree>
    <p:extLst>
      <p:ext uri="{BB962C8B-B14F-4D97-AF65-F5344CB8AC3E}">
        <p14:creationId xmlns:p14="http://schemas.microsoft.com/office/powerpoint/2010/main" val="98631030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9"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21225" y="3581400"/>
            <a:ext cx="3584575" cy="2932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123"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t="30960" r="47222" b="14527"/>
          <a:stretch/>
        </p:blipFill>
        <p:spPr bwMode="auto">
          <a:xfrm>
            <a:off x="349348" y="609600"/>
            <a:ext cx="3889912" cy="3124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124" name="Picture 4"/>
          <p:cNvPicPr>
            <a:picLocks noChangeAspect="1" noChangeArrowheads="1"/>
          </p:cNvPicPr>
          <p:nvPr/>
        </p:nvPicPr>
        <p:blipFill rotWithShape="1">
          <a:blip r:embed="rId4">
            <a:extLst>
              <a:ext uri="{28A0092B-C50C-407E-A947-70E740481C1C}">
                <a14:useLocalDpi xmlns:a14="http://schemas.microsoft.com/office/drawing/2010/main" val="0"/>
              </a:ext>
            </a:extLst>
          </a:blip>
          <a:srcRect t="27067" r="47545" b="24023"/>
          <a:stretch/>
        </p:blipFill>
        <p:spPr bwMode="auto">
          <a:xfrm>
            <a:off x="4721225" y="762000"/>
            <a:ext cx="3490448" cy="2573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1" name="Picture 3"/>
          <p:cNvPicPr>
            <a:picLocks noChangeAspect="1" noChangeArrowheads="1"/>
          </p:cNvPicPr>
          <p:nvPr/>
        </p:nvPicPr>
        <p:blipFill rotWithShape="1">
          <a:blip r:embed="rId5">
            <a:extLst>
              <a:ext uri="{28A0092B-C50C-407E-A947-70E740481C1C}">
                <a14:useLocalDpi xmlns:a14="http://schemas.microsoft.com/office/drawing/2010/main" val="0"/>
              </a:ext>
            </a:extLst>
          </a:blip>
          <a:srcRect t="52719" r="25803" b="12814"/>
          <a:stretch/>
        </p:blipFill>
        <p:spPr bwMode="auto">
          <a:xfrm>
            <a:off x="533400" y="3886200"/>
            <a:ext cx="3669079" cy="2514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646683632"/>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043492" y="1219200"/>
            <a:ext cx="7338508" cy="5105400"/>
          </a:xfrm>
        </p:spPr>
        <p:txBody>
          <a:bodyPr>
            <a:normAutofit lnSpcReduction="10000"/>
          </a:bodyPr>
          <a:lstStyle/>
          <a:p>
            <a:pPr marL="0" indent="0" algn="just">
              <a:lnSpc>
                <a:spcPct val="150000"/>
              </a:lnSpc>
              <a:buNone/>
            </a:pPr>
            <a:r>
              <a:rPr lang="en-IN" dirty="0" smtClean="0">
                <a:solidFill>
                  <a:srgbClr val="FF0000"/>
                </a:solidFill>
              </a:rPr>
              <a:t>Lesions</a:t>
            </a:r>
          </a:p>
          <a:p>
            <a:pPr algn="just">
              <a:lnSpc>
                <a:spcPct val="150000"/>
              </a:lnSpc>
            </a:pPr>
            <a:r>
              <a:rPr lang="en-IN" dirty="0" smtClean="0"/>
              <a:t>Bursa- inflammation and destruction of lymphocytes, later regenerates.</a:t>
            </a:r>
          </a:p>
          <a:p>
            <a:pPr algn="just">
              <a:lnSpc>
                <a:spcPct val="150000"/>
              </a:lnSpc>
            </a:pPr>
            <a:r>
              <a:rPr lang="en-IN" dirty="0" smtClean="0"/>
              <a:t>Spleen </a:t>
            </a:r>
            <a:r>
              <a:rPr lang="en-IN" dirty="0"/>
              <a:t>- Moderate lymphoid cell </a:t>
            </a:r>
            <a:r>
              <a:rPr lang="en-IN" dirty="0" smtClean="0"/>
              <a:t>necrosis</a:t>
            </a:r>
          </a:p>
          <a:p>
            <a:pPr algn="just">
              <a:lnSpc>
                <a:spcPct val="150000"/>
              </a:lnSpc>
            </a:pPr>
            <a:r>
              <a:rPr lang="en-IN" dirty="0" smtClean="0"/>
              <a:t>Thymus </a:t>
            </a:r>
            <a:r>
              <a:rPr lang="en-IN" dirty="0"/>
              <a:t>and </a:t>
            </a:r>
            <a:r>
              <a:rPr lang="en-IN" dirty="0" err="1"/>
              <a:t>caecal</a:t>
            </a:r>
            <a:r>
              <a:rPr lang="en-IN" dirty="0"/>
              <a:t> tonsil - Lymphoid cellular reaction (early stage), but less extensive </a:t>
            </a:r>
            <a:r>
              <a:rPr lang="en-IN" dirty="0" smtClean="0"/>
              <a:t>damage</a:t>
            </a:r>
          </a:p>
          <a:p>
            <a:pPr algn="just">
              <a:lnSpc>
                <a:spcPct val="150000"/>
              </a:lnSpc>
            </a:pPr>
            <a:r>
              <a:rPr lang="en-IN" dirty="0" smtClean="0"/>
              <a:t>Kidneys </a:t>
            </a:r>
            <a:r>
              <a:rPr lang="en-IN" dirty="0"/>
              <a:t>- Non </a:t>
            </a:r>
            <a:r>
              <a:rPr lang="en-IN" dirty="0" smtClean="0"/>
              <a:t>– specific, degenerative changes</a:t>
            </a:r>
          </a:p>
          <a:p>
            <a:pPr algn="just">
              <a:lnSpc>
                <a:spcPct val="150000"/>
              </a:lnSpc>
            </a:pPr>
            <a:r>
              <a:rPr lang="en-IN" dirty="0" smtClean="0"/>
              <a:t>Liver </a:t>
            </a:r>
            <a:r>
              <a:rPr lang="en-IN" dirty="0"/>
              <a:t>- Mild perivascular infiltration of monocytes.</a:t>
            </a:r>
            <a:r>
              <a:rPr lang="en-US" dirty="0"/>
              <a:t/>
            </a:r>
            <a:br>
              <a:rPr lang="en-US" dirty="0"/>
            </a:br>
            <a:endParaRPr lang="en-US" dirty="0"/>
          </a:p>
        </p:txBody>
      </p:sp>
    </p:spTree>
    <p:extLst>
      <p:ext uri="{BB962C8B-B14F-4D97-AF65-F5344CB8AC3E}">
        <p14:creationId xmlns:p14="http://schemas.microsoft.com/office/powerpoint/2010/main" val="101751685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8229600" cy="1143000"/>
          </a:xfrm>
        </p:spPr>
        <p:txBody>
          <a:bodyPr>
            <a:normAutofit/>
          </a:bodyPr>
          <a:lstStyle/>
          <a:p>
            <a:r>
              <a:rPr lang="en-US" sz="2800" dirty="0">
                <a:solidFill>
                  <a:srgbClr val="FF0000"/>
                </a:solidFill>
              </a:rPr>
              <a:t>DIAGNOSIS</a:t>
            </a:r>
            <a:br>
              <a:rPr lang="en-US" sz="2800" dirty="0">
                <a:solidFill>
                  <a:srgbClr val="FF0000"/>
                </a:solidFill>
              </a:rPr>
            </a:br>
            <a:endParaRPr lang="en-US" sz="2800" dirty="0">
              <a:solidFill>
                <a:srgbClr val="FF0000"/>
              </a:solidFill>
            </a:endParaRPr>
          </a:p>
        </p:txBody>
      </p:sp>
      <p:sp>
        <p:nvSpPr>
          <p:cNvPr id="3" name="Content Placeholder 2"/>
          <p:cNvSpPr>
            <a:spLocks noGrp="1"/>
          </p:cNvSpPr>
          <p:nvPr>
            <p:ph idx="1"/>
          </p:nvPr>
        </p:nvSpPr>
        <p:spPr>
          <a:xfrm>
            <a:off x="457200" y="1219200"/>
            <a:ext cx="8229600" cy="4906963"/>
          </a:xfrm>
        </p:spPr>
        <p:txBody>
          <a:bodyPr>
            <a:normAutofit/>
          </a:bodyPr>
          <a:lstStyle/>
          <a:p>
            <a:r>
              <a:rPr lang="en-US" dirty="0" smtClean="0">
                <a:latin typeface="Times New Roman" pitchFamily="18" charset="0"/>
                <a:cs typeface="Times New Roman" pitchFamily="18" charset="0"/>
              </a:rPr>
              <a:t>Based </a:t>
            </a:r>
            <a:r>
              <a:rPr lang="en-US" dirty="0">
                <a:latin typeface="Times New Roman" pitchFamily="18" charset="0"/>
                <a:cs typeface="Times New Roman" pitchFamily="18" charset="0"/>
              </a:rPr>
              <a:t>on history, clinical signs and gross lesions </a:t>
            </a:r>
          </a:p>
          <a:p>
            <a:pPr marL="0" indent="0">
              <a:buNone/>
            </a:pPr>
            <a:r>
              <a:rPr lang="en-US" dirty="0" smtClean="0">
                <a:latin typeface="Times New Roman" pitchFamily="18" charset="0"/>
                <a:cs typeface="Times New Roman" pitchFamily="18" charset="0"/>
              </a:rPr>
              <a:t>AGPT </a:t>
            </a:r>
            <a:r>
              <a:rPr lang="en-US" dirty="0">
                <a:latin typeface="Times New Roman" pitchFamily="18" charset="0"/>
                <a:cs typeface="Times New Roman" pitchFamily="18" charset="0"/>
              </a:rPr>
              <a:t>(using macerated bursa)</a:t>
            </a:r>
          </a:p>
          <a:p>
            <a:pPr marL="0" indent="0">
              <a:buNone/>
            </a:pPr>
            <a:r>
              <a:rPr lang="en-US" dirty="0" smtClean="0">
                <a:latin typeface="Times New Roman" pitchFamily="18" charset="0"/>
                <a:cs typeface="Times New Roman" pitchFamily="18" charset="0"/>
              </a:rPr>
              <a:t>ELISA </a:t>
            </a:r>
          </a:p>
          <a:p>
            <a:pPr marL="0" indent="0">
              <a:buNone/>
            </a:pPr>
            <a:r>
              <a:rPr lang="en-US" dirty="0" err="1" smtClean="0">
                <a:latin typeface="Times New Roman" pitchFamily="18" charset="0"/>
                <a:cs typeface="Times New Roman" pitchFamily="18" charset="0"/>
              </a:rPr>
              <a:t>Immunoperoxidase</a:t>
            </a:r>
            <a:r>
              <a:rPr lang="en-US" dirty="0" smtClean="0">
                <a:latin typeface="Times New Roman" pitchFamily="18" charset="0"/>
                <a:cs typeface="Times New Roman" pitchFamily="18" charset="0"/>
              </a:rPr>
              <a:t> </a:t>
            </a:r>
            <a:endParaRPr lang="en-US" dirty="0">
              <a:latin typeface="Times New Roman" pitchFamily="18" charset="0"/>
              <a:cs typeface="Times New Roman" pitchFamily="18" charset="0"/>
            </a:endParaRPr>
          </a:p>
          <a:p>
            <a:pPr marL="0" indent="0">
              <a:buNone/>
            </a:pPr>
            <a:r>
              <a:rPr lang="en-US" dirty="0" smtClean="0">
                <a:latin typeface="Times New Roman" pitchFamily="18" charset="0"/>
                <a:cs typeface="Times New Roman" pitchFamily="18" charset="0"/>
              </a:rPr>
              <a:t>Immunofluorescence </a:t>
            </a:r>
            <a:endParaRPr lang="en-US" dirty="0">
              <a:latin typeface="Times New Roman" pitchFamily="18" charset="0"/>
              <a:cs typeface="Times New Roman" pitchFamily="18" charset="0"/>
            </a:endParaRPr>
          </a:p>
          <a:p>
            <a:pPr marL="0" indent="0">
              <a:buNone/>
            </a:pPr>
            <a:r>
              <a:rPr lang="en-US" dirty="0" smtClean="0">
                <a:latin typeface="Times New Roman" pitchFamily="18" charset="0"/>
                <a:cs typeface="Times New Roman" pitchFamily="18" charset="0"/>
              </a:rPr>
              <a:t>Virus </a:t>
            </a:r>
            <a:r>
              <a:rPr lang="en-US" dirty="0">
                <a:latin typeface="Times New Roman" pitchFamily="18" charset="0"/>
                <a:cs typeface="Times New Roman" pitchFamily="18" charset="0"/>
              </a:rPr>
              <a:t>isolation (rarely) - Time consuming process</a:t>
            </a:r>
          </a:p>
          <a:p>
            <a:pPr marL="0" indent="0">
              <a:buNone/>
            </a:pPr>
            <a:r>
              <a:rPr lang="en-US" dirty="0" smtClean="0">
                <a:latin typeface="Times New Roman" pitchFamily="18" charset="0"/>
                <a:cs typeface="Times New Roman" pitchFamily="18" charset="0"/>
              </a:rPr>
              <a:t>Inoculation </a:t>
            </a:r>
            <a:r>
              <a:rPr lang="en-US" dirty="0">
                <a:latin typeface="Times New Roman" pitchFamily="18" charset="0"/>
                <a:cs typeface="Times New Roman" pitchFamily="18" charset="0"/>
              </a:rPr>
              <a:t>of suspected bursa into 10 – 11 days old embryonated eggs</a:t>
            </a:r>
          </a:p>
          <a:p>
            <a:pPr marL="0" indent="0">
              <a:buNone/>
            </a:pPr>
            <a:r>
              <a:rPr lang="en-US" dirty="0" smtClean="0">
                <a:latin typeface="Times New Roman" pitchFamily="18" charset="0"/>
                <a:cs typeface="Times New Roman" pitchFamily="18" charset="0"/>
              </a:rPr>
              <a:t>Some </a:t>
            </a:r>
            <a:r>
              <a:rPr lang="en-US" dirty="0">
                <a:latin typeface="Times New Roman" pitchFamily="18" charset="0"/>
                <a:cs typeface="Times New Roman" pitchFamily="18" charset="0"/>
              </a:rPr>
              <a:t>strains grow on Chick embryo fibroblast, </a:t>
            </a:r>
            <a:r>
              <a:rPr lang="en-US" dirty="0" err="1">
                <a:latin typeface="Times New Roman" pitchFamily="18" charset="0"/>
                <a:cs typeface="Times New Roman" pitchFamily="18" charset="0"/>
              </a:rPr>
              <a:t>vero</a:t>
            </a:r>
            <a:r>
              <a:rPr lang="en-US" dirty="0">
                <a:latin typeface="Times New Roman" pitchFamily="18" charset="0"/>
                <a:cs typeface="Times New Roman" pitchFamily="18" charset="0"/>
              </a:rPr>
              <a:t> cells or certain </a:t>
            </a:r>
            <a:r>
              <a:rPr lang="en-US" dirty="0" err="1">
                <a:latin typeface="Times New Roman" pitchFamily="18" charset="0"/>
                <a:cs typeface="Times New Roman" pitchFamily="18" charset="0"/>
              </a:rPr>
              <a:t>lymphoblastoid</a:t>
            </a:r>
            <a:r>
              <a:rPr lang="en-US" dirty="0">
                <a:latin typeface="Times New Roman" pitchFamily="18" charset="0"/>
                <a:cs typeface="Times New Roman" pitchFamily="18" charset="0"/>
              </a:rPr>
              <a:t> cell cultures</a:t>
            </a:r>
          </a:p>
          <a:p>
            <a:endParaRPr lang="en-US" dirty="0">
              <a:latin typeface="Times New Roman" pitchFamily="18" charset="0"/>
              <a:cs typeface="Times New Roman" pitchFamily="18" charset="0"/>
            </a:endParaRPr>
          </a:p>
        </p:txBody>
      </p:sp>
    </p:spTree>
    <p:extLst>
      <p:ext uri="{BB962C8B-B14F-4D97-AF65-F5344CB8AC3E}">
        <p14:creationId xmlns:p14="http://schemas.microsoft.com/office/powerpoint/2010/main" val="3927304139"/>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larity">
  <a:themeElements>
    <a:clrScheme name="Clarity">
      <a:dk1>
        <a:srgbClr val="292934"/>
      </a:dk1>
      <a:lt1>
        <a:srgbClr val="FFFFFF"/>
      </a:lt1>
      <a:dk2>
        <a:srgbClr val="D2533C"/>
      </a:dk2>
      <a:lt2>
        <a:srgbClr val="F3F2DC"/>
      </a:lt2>
      <a:accent1>
        <a:srgbClr val="93A299"/>
      </a:accent1>
      <a:accent2>
        <a:srgbClr val="AD8F67"/>
      </a:accent2>
      <a:accent3>
        <a:srgbClr val="726056"/>
      </a:accent3>
      <a:accent4>
        <a:srgbClr val="4C5A6A"/>
      </a:accent4>
      <a:accent5>
        <a:srgbClr val="808DA0"/>
      </a:accent5>
      <a:accent6>
        <a:srgbClr val="79463D"/>
      </a:accent6>
      <a:hlink>
        <a:srgbClr val="0000FF"/>
      </a:hlink>
      <a:folHlink>
        <a:srgbClr val="800080"/>
      </a:folHlink>
    </a:clrScheme>
    <a:fontScheme name="Office Classic 2">
      <a:majorFont>
        <a:latin typeface="Arial"/>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Clarity">
      <a:fillStyleLst>
        <a:solidFill>
          <a:schemeClr val="phClr"/>
        </a:solidFill>
        <a:gradFill rotWithShape="1">
          <a:gsLst>
            <a:gs pos="0">
              <a:schemeClr val="phClr">
                <a:tint val="50000"/>
                <a:shade val="86000"/>
                <a:satMod val="140000"/>
              </a:schemeClr>
            </a:gs>
            <a:gs pos="45000">
              <a:schemeClr val="phClr">
                <a:tint val="48000"/>
                <a:satMod val="150000"/>
              </a:schemeClr>
            </a:gs>
            <a:gs pos="100000">
              <a:schemeClr val="phClr">
                <a:tint val="28000"/>
                <a:satMod val="160000"/>
              </a:schemeClr>
            </a:gs>
          </a:gsLst>
          <a:path path="circle">
            <a:fillToRect l="100000" t="100000" r="100000" b="100000"/>
          </a:path>
        </a:gradFill>
        <a:gradFill rotWithShape="1">
          <a:gsLst>
            <a:gs pos="0">
              <a:schemeClr val="phClr">
                <a:shade val="70000"/>
                <a:satMod val="150000"/>
              </a:schemeClr>
            </a:gs>
            <a:gs pos="34000">
              <a:schemeClr val="phClr">
                <a:shade val="70000"/>
                <a:satMod val="140000"/>
              </a:schemeClr>
            </a:gs>
            <a:gs pos="70000">
              <a:schemeClr val="phClr">
                <a:tint val="100000"/>
                <a:shade val="90000"/>
                <a:satMod val="140000"/>
              </a:schemeClr>
            </a:gs>
            <a:gs pos="100000">
              <a:schemeClr val="phClr">
                <a:tint val="100000"/>
                <a:shade val="100000"/>
                <a:satMod val="100000"/>
              </a:schemeClr>
            </a:gs>
          </a:gsLst>
          <a:path path="circle">
            <a:fillToRect l="100000" t="100000" r="100000" b="100000"/>
          </a:path>
        </a:gradFill>
      </a:fillStyleLst>
      <a:lnStyleLst>
        <a:ln w="9525" cap="flat" cmpd="sng" algn="ctr">
          <a:solidFill>
            <a:schemeClr val="phClr"/>
          </a:solidFill>
          <a:prstDash val="solid"/>
        </a:ln>
        <a:ln w="26425" cap="flat" cmpd="sng" algn="ctr">
          <a:solidFill>
            <a:schemeClr val="phClr"/>
          </a:solidFill>
          <a:prstDash val="solid"/>
        </a:ln>
        <a:ln w="4445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38100" dist="25400" dir="2700000" algn="br" rotWithShape="0">
              <a:srgbClr val="000000">
                <a:alpha val="60000"/>
              </a:srgbClr>
            </a:outerShdw>
          </a:effectLst>
          <a:scene3d>
            <a:camera prst="orthographicFront">
              <a:rot lat="0" lon="0" rev="0"/>
            </a:camera>
            <a:lightRig rig="balanced" dir="t">
              <a:rot lat="0" lon="0" rev="5100000"/>
            </a:lightRig>
          </a:scene3d>
          <a:sp3d contourW="6350">
            <a:bevelT w="29210" h="12700"/>
            <a:contourClr>
              <a:schemeClr val="phClr">
                <a:shade val="30000"/>
                <a:satMod val="130000"/>
              </a:schemeClr>
            </a:contourClr>
          </a:sp3d>
        </a:effectStyle>
      </a:effectStyleLst>
      <a:bgFillStyleLst>
        <a:solidFill>
          <a:schemeClr val="phClr"/>
        </a:solidFill>
        <a:gradFill rotWithShape="1">
          <a:gsLst>
            <a:gs pos="0">
              <a:schemeClr val="phClr">
                <a:tint val="85000"/>
                <a:satMod val="180000"/>
              </a:schemeClr>
            </a:gs>
            <a:gs pos="40000">
              <a:schemeClr val="phClr">
                <a:tint val="95000"/>
                <a:shade val="85000"/>
                <a:satMod val="150000"/>
              </a:schemeClr>
            </a:gs>
            <a:gs pos="100000">
              <a:schemeClr val="phClr">
                <a:shade val="45000"/>
                <a:satMod val="200000"/>
              </a:schemeClr>
            </a:gs>
          </a:gsLst>
          <a:lin ang="5400000" scaled="0"/>
        </a:gradFill>
        <a:blipFill rotWithShape="1">
          <a:blip xmlns:r="http://schemas.openxmlformats.org/officeDocument/2006/relationships" r:embed="rId1">
            <a:duotone>
              <a:schemeClr val="phClr">
                <a:shade val="55000"/>
              </a:schemeClr>
              <a:schemeClr val="phClr">
                <a:tint val="97000"/>
                <a:satMod val="95000"/>
              </a:schemeClr>
            </a:duotone>
          </a:blip>
          <a:tile tx="0" ty="0" sx="70000" sy="7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Clarity</Template>
  <TotalTime>177</TotalTime>
  <Words>387</Words>
  <Application>Microsoft Office PowerPoint</Application>
  <PresentationFormat>On-screen Show (4:3)</PresentationFormat>
  <Paragraphs>63</Paragraphs>
  <Slides>12</Slides>
  <Notes>0</Notes>
  <HiddenSlides>0</HiddenSlides>
  <MMClips>0</MMClips>
  <ScaleCrop>false</ScaleCrop>
  <HeadingPairs>
    <vt:vector size="4" baseType="variant">
      <vt:variant>
        <vt:lpstr>Theme</vt:lpstr>
      </vt:variant>
      <vt:variant>
        <vt:i4>1</vt:i4>
      </vt:variant>
      <vt:variant>
        <vt:lpstr>Slide Titles</vt:lpstr>
      </vt:variant>
      <vt:variant>
        <vt:i4>12</vt:i4>
      </vt:variant>
    </vt:vector>
  </HeadingPairs>
  <TitlesOfParts>
    <vt:vector size="13" baseType="lpstr">
      <vt:lpstr>Clarity</vt:lpstr>
      <vt:lpstr>GUMBORO DISEASE   SYNONYMS: INFECTIOUS BURSAL disease, Infectious bursitis and Avian nephrosis  </vt:lpstr>
      <vt:lpstr>INTRODUCTION</vt:lpstr>
      <vt:lpstr>Etiology </vt:lpstr>
      <vt:lpstr>Transmission </vt:lpstr>
      <vt:lpstr>PATHOGENESIS   </vt:lpstr>
      <vt:lpstr>PowerPoint Presentation</vt:lpstr>
      <vt:lpstr>PowerPoint Presentation</vt:lpstr>
      <vt:lpstr>CLINICAL SIGNS </vt:lpstr>
      <vt:lpstr>GROSS PATHOLOGY </vt:lpstr>
      <vt:lpstr>PowerPoint Presentation</vt:lpstr>
      <vt:lpstr>PowerPoint Presentation</vt:lpstr>
      <vt:lpstr>DIAGNOSIS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PC</dc:creator>
  <cp:lastModifiedBy>PC</cp:lastModifiedBy>
  <cp:revision>20</cp:revision>
  <dcterms:created xsi:type="dcterms:W3CDTF">2006-08-16T00:00:00Z</dcterms:created>
  <dcterms:modified xsi:type="dcterms:W3CDTF">2020-05-21T10:16:47Z</dcterms:modified>
</cp:coreProperties>
</file>